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handoutMasterIdLst>
    <p:handoutMasterId r:id="rId45"/>
  </p:handoutMasterIdLst>
  <p:sldIdLst>
    <p:sldId id="409" r:id="rId2"/>
    <p:sldId id="524" r:id="rId3"/>
    <p:sldId id="525" r:id="rId4"/>
    <p:sldId id="526" r:id="rId5"/>
    <p:sldId id="531" r:id="rId6"/>
    <p:sldId id="527" r:id="rId7"/>
    <p:sldId id="528" r:id="rId8"/>
    <p:sldId id="520" r:id="rId9"/>
    <p:sldId id="529" r:id="rId10"/>
    <p:sldId id="532" r:id="rId11"/>
    <p:sldId id="530" r:id="rId12"/>
    <p:sldId id="490" r:id="rId13"/>
    <p:sldId id="491" r:id="rId14"/>
    <p:sldId id="492" r:id="rId15"/>
    <p:sldId id="493" r:id="rId16"/>
    <p:sldId id="494" r:id="rId17"/>
    <p:sldId id="514" r:id="rId18"/>
    <p:sldId id="495" r:id="rId19"/>
    <p:sldId id="496" r:id="rId20"/>
    <p:sldId id="533" r:id="rId21"/>
    <p:sldId id="497" r:id="rId22"/>
    <p:sldId id="498" r:id="rId23"/>
    <p:sldId id="499" r:id="rId24"/>
    <p:sldId id="500" r:id="rId25"/>
    <p:sldId id="515" r:id="rId26"/>
    <p:sldId id="516" r:id="rId27"/>
    <p:sldId id="517" r:id="rId28"/>
    <p:sldId id="504" r:id="rId29"/>
    <p:sldId id="505" r:id="rId30"/>
    <p:sldId id="518" r:id="rId31"/>
    <p:sldId id="519" r:id="rId32"/>
    <p:sldId id="506" r:id="rId33"/>
    <p:sldId id="507" r:id="rId34"/>
    <p:sldId id="508" r:id="rId35"/>
    <p:sldId id="509" r:id="rId36"/>
    <p:sldId id="510" r:id="rId37"/>
    <p:sldId id="521" r:id="rId38"/>
    <p:sldId id="523" r:id="rId39"/>
    <p:sldId id="511" r:id="rId40"/>
    <p:sldId id="512" r:id="rId41"/>
    <p:sldId id="513" r:id="rId42"/>
    <p:sldId id="522" r:id="rId43"/>
  </p:sldIdLst>
  <p:sldSz cx="9144000" cy="6858000" type="screen4x3"/>
  <p:notesSz cx="6794500" cy="9931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FFFFFF"/>
    <a:srgbClr val="4F81BD"/>
    <a:srgbClr val="B2C1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4675" autoAdjust="0"/>
  </p:normalViewPr>
  <p:slideViewPr>
    <p:cSldViewPr>
      <p:cViewPr varScale="1">
        <p:scale>
          <a:sx n="84" d="100"/>
          <a:sy n="84" d="100"/>
        </p:scale>
        <p:origin x="1426" y="82"/>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3" Type="http://schemas.openxmlformats.org/officeDocument/2006/relationships/slide" Target="slides/slide38.xml"/><Relationship Id="rId2" Type="http://schemas.openxmlformats.org/officeDocument/2006/relationships/slide" Target="slides/slide37.xml"/><Relationship Id="rId1"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813" cy="496570"/>
          </a:xfrm>
          <a:prstGeom prst="rect">
            <a:avLst/>
          </a:prstGeom>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GB"/>
          </a:p>
        </p:txBody>
      </p:sp>
      <p:sp>
        <p:nvSpPr>
          <p:cNvPr id="3" name="Date Placeholder 2"/>
          <p:cNvSpPr>
            <a:spLocks noGrp="1"/>
          </p:cNvSpPr>
          <p:nvPr>
            <p:ph type="dt" sz="quarter" idx="1"/>
          </p:nvPr>
        </p:nvSpPr>
        <p:spPr>
          <a:xfrm>
            <a:off x="3848101" y="0"/>
            <a:ext cx="2944813" cy="49657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2796F331-0BB9-4DF3-A2B5-12F4C7704A45}" type="datetimeFigureOut">
              <a:rPr lang="en-GB"/>
              <a:pPr>
                <a:defRPr/>
              </a:pPr>
              <a:t>07/10/2016</a:t>
            </a:fld>
            <a:endParaRPr lang="en-GB"/>
          </a:p>
        </p:txBody>
      </p:sp>
      <p:sp>
        <p:nvSpPr>
          <p:cNvPr id="4" name="Footer Placeholder 3"/>
          <p:cNvSpPr>
            <a:spLocks noGrp="1"/>
          </p:cNvSpPr>
          <p:nvPr>
            <p:ph type="ftr" sz="quarter" idx="2"/>
          </p:nvPr>
        </p:nvSpPr>
        <p:spPr>
          <a:xfrm>
            <a:off x="1" y="9433239"/>
            <a:ext cx="2944813" cy="496570"/>
          </a:xfrm>
          <a:prstGeom prst="rect">
            <a:avLst/>
          </a:prstGeom>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GB"/>
          </a:p>
        </p:txBody>
      </p:sp>
      <p:sp>
        <p:nvSpPr>
          <p:cNvPr id="5" name="Slide Number Placeholder 4"/>
          <p:cNvSpPr>
            <a:spLocks noGrp="1"/>
          </p:cNvSpPr>
          <p:nvPr>
            <p:ph type="sldNum" sz="quarter" idx="3"/>
          </p:nvPr>
        </p:nvSpPr>
        <p:spPr>
          <a:xfrm>
            <a:off x="3848101" y="9433239"/>
            <a:ext cx="2944813" cy="49657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0B1DD857-DDEC-4B76-B6E4-DB44E3046EE9}" type="slidenum">
              <a:rPr lang="en-GB"/>
              <a:pPr>
                <a:defRPr/>
              </a:pPr>
              <a:t>‹N°›</a:t>
            </a:fld>
            <a:endParaRPr lang="en-GB"/>
          </a:p>
        </p:txBody>
      </p:sp>
    </p:spTree>
    <p:extLst>
      <p:ext uri="{BB962C8B-B14F-4D97-AF65-F5344CB8AC3E}">
        <p14:creationId xmlns:p14="http://schemas.microsoft.com/office/powerpoint/2010/main" val="146887914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813" cy="496570"/>
          </a:xfrm>
          <a:prstGeom prst="rect">
            <a:avLst/>
          </a:prstGeom>
        </p:spPr>
        <p:txBody>
          <a:bodyPr vert="horz" wrap="square" lIns="91303" tIns="45651" rIns="91303" bIns="45651" numCol="1" anchor="t" anchorCtr="0" compatLnSpc="1">
            <a:prstTxWarp prst="textNoShape">
              <a:avLst/>
            </a:prstTxWarp>
          </a:bodyPr>
          <a:lstStyle>
            <a:lvl1pPr>
              <a:defRPr sz="1200">
                <a:latin typeface="Arial" pitchFamily="34" charset="0"/>
              </a:defRPr>
            </a:lvl1pPr>
          </a:lstStyle>
          <a:p>
            <a:pPr>
              <a:defRPr/>
            </a:pPr>
            <a:endParaRPr lang="en-GB"/>
          </a:p>
        </p:txBody>
      </p:sp>
      <p:sp>
        <p:nvSpPr>
          <p:cNvPr id="3" name="Date Placeholder 2"/>
          <p:cNvSpPr>
            <a:spLocks noGrp="1"/>
          </p:cNvSpPr>
          <p:nvPr>
            <p:ph type="dt" idx="1"/>
          </p:nvPr>
        </p:nvSpPr>
        <p:spPr>
          <a:xfrm>
            <a:off x="3848101" y="0"/>
            <a:ext cx="2944813" cy="496570"/>
          </a:xfrm>
          <a:prstGeom prst="rect">
            <a:avLst/>
          </a:prstGeom>
        </p:spPr>
        <p:txBody>
          <a:bodyPr vert="horz" wrap="square" lIns="91303" tIns="45651" rIns="91303" bIns="45651" numCol="1" anchor="t" anchorCtr="0" compatLnSpc="1">
            <a:prstTxWarp prst="textNoShape">
              <a:avLst/>
            </a:prstTxWarp>
          </a:bodyPr>
          <a:lstStyle>
            <a:lvl1pPr algn="r">
              <a:defRPr sz="1200">
                <a:latin typeface="Arial" pitchFamily="34" charset="0"/>
              </a:defRPr>
            </a:lvl1pPr>
          </a:lstStyle>
          <a:p>
            <a:pPr>
              <a:defRPr/>
            </a:pPr>
            <a:fld id="{48E4E201-BA9E-43EB-AFCC-25F58EFDFA47}" type="datetimeFigureOut">
              <a:rPr lang="en-US"/>
              <a:pPr>
                <a:defRPr/>
              </a:pPr>
              <a:t>10/7/2016</a:t>
            </a:fld>
            <a:endParaRPr lang="en-GB"/>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303" tIns="45651" rIns="91303" bIns="45651" rtlCol="0" anchor="ctr"/>
          <a:lstStyle/>
          <a:p>
            <a:pPr lvl="0"/>
            <a:endParaRPr lang="en-GB" noProof="0" smtClean="0"/>
          </a:p>
        </p:txBody>
      </p:sp>
      <p:sp>
        <p:nvSpPr>
          <p:cNvPr id="5" name="Notes Placeholder 4"/>
          <p:cNvSpPr>
            <a:spLocks noGrp="1"/>
          </p:cNvSpPr>
          <p:nvPr>
            <p:ph type="body" sz="quarter" idx="3"/>
          </p:nvPr>
        </p:nvSpPr>
        <p:spPr>
          <a:xfrm>
            <a:off x="679450" y="4717415"/>
            <a:ext cx="5435600" cy="4469130"/>
          </a:xfrm>
          <a:prstGeom prst="rect">
            <a:avLst/>
          </a:prstGeom>
        </p:spPr>
        <p:txBody>
          <a:bodyPr vert="horz" wrap="square" lIns="91303" tIns="45651" rIns="91303" bIns="45651"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1" y="9433239"/>
            <a:ext cx="2944813" cy="496570"/>
          </a:xfrm>
          <a:prstGeom prst="rect">
            <a:avLst/>
          </a:prstGeom>
        </p:spPr>
        <p:txBody>
          <a:bodyPr vert="horz" wrap="square" lIns="91303" tIns="45651" rIns="91303" bIns="45651" numCol="1" anchor="b" anchorCtr="0" compatLnSpc="1">
            <a:prstTxWarp prst="textNoShape">
              <a:avLst/>
            </a:prstTxWarp>
          </a:bodyPr>
          <a:lstStyle>
            <a:lvl1pPr>
              <a:defRPr sz="1200">
                <a:latin typeface="Arial" pitchFamily="34" charset="0"/>
              </a:defRPr>
            </a:lvl1pPr>
          </a:lstStyle>
          <a:p>
            <a:pPr>
              <a:defRPr/>
            </a:pPr>
            <a:endParaRPr lang="en-GB"/>
          </a:p>
        </p:txBody>
      </p:sp>
      <p:sp>
        <p:nvSpPr>
          <p:cNvPr id="7" name="Slide Number Placeholder 6"/>
          <p:cNvSpPr>
            <a:spLocks noGrp="1"/>
          </p:cNvSpPr>
          <p:nvPr>
            <p:ph type="sldNum" sz="quarter" idx="5"/>
          </p:nvPr>
        </p:nvSpPr>
        <p:spPr>
          <a:xfrm>
            <a:off x="3848101" y="9433239"/>
            <a:ext cx="2944813" cy="496570"/>
          </a:xfrm>
          <a:prstGeom prst="rect">
            <a:avLst/>
          </a:prstGeom>
        </p:spPr>
        <p:txBody>
          <a:bodyPr vert="horz" wrap="square" lIns="91303" tIns="45651" rIns="91303" bIns="45651" numCol="1" anchor="b" anchorCtr="0" compatLnSpc="1">
            <a:prstTxWarp prst="textNoShape">
              <a:avLst/>
            </a:prstTxWarp>
          </a:bodyPr>
          <a:lstStyle>
            <a:lvl1pPr algn="r">
              <a:defRPr sz="1200">
                <a:latin typeface="Arial" pitchFamily="34" charset="0"/>
              </a:defRPr>
            </a:lvl1pPr>
          </a:lstStyle>
          <a:p>
            <a:pPr>
              <a:defRPr/>
            </a:pPr>
            <a:fld id="{5B683140-9561-4E3E-A856-37853E135742}" type="slidenum">
              <a:rPr lang="en-GB"/>
              <a:pPr>
                <a:defRPr/>
              </a:pPr>
              <a:t>‹N°›</a:t>
            </a:fld>
            <a:endParaRPr lang="en-GB"/>
          </a:p>
        </p:txBody>
      </p:sp>
    </p:spTree>
    <p:extLst>
      <p:ext uri="{BB962C8B-B14F-4D97-AF65-F5344CB8AC3E}">
        <p14:creationId xmlns:p14="http://schemas.microsoft.com/office/powerpoint/2010/main" val="108634965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52B066-AB1E-486A-8839-AEDA2B58189B}" type="slidenum">
              <a:rPr lang="fr-FR" altLang="fr-FR"/>
              <a:pPr/>
              <a:t>14</a:t>
            </a:fld>
            <a:endParaRPr lang="fr-FR" altLang="fr-FR"/>
          </a:p>
        </p:txBody>
      </p:sp>
      <p:sp>
        <p:nvSpPr>
          <p:cNvPr id="491522" name="Rectangle 2"/>
          <p:cNvSpPr>
            <a:spLocks noGrp="1" noRot="1" noChangeAspect="1" noChangeArrowheads="1" noTextEdit="1"/>
          </p:cNvSpPr>
          <p:nvPr>
            <p:ph type="sldImg"/>
          </p:nvPr>
        </p:nvSpPr>
        <p:spPr>
          <a:xfrm>
            <a:off x="960438" y="777875"/>
            <a:ext cx="4875212" cy="3657600"/>
          </a:xfrm>
          <a:ln/>
        </p:spPr>
      </p:sp>
      <p:sp>
        <p:nvSpPr>
          <p:cNvPr id="491523" name="Rectangle 3"/>
          <p:cNvSpPr>
            <a:spLocks noGrp="1" noChangeArrowheads="1"/>
          </p:cNvSpPr>
          <p:nvPr>
            <p:ph type="body" idx="1"/>
          </p:nvPr>
        </p:nvSpPr>
        <p:spPr/>
        <p:txBody>
          <a:bodyPr/>
          <a:lstStyle/>
          <a:p>
            <a:endParaRPr lang="en-US" altLang="fr-FR"/>
          </a:p>
        </p:txBody>
      </p:sp>
    </p:spTree>
    <p:extLst>
      <p:ext uri="{BB962C8B-B14F-4D97-AF65-F5344CB8AC3E}">
        <p14:creationId xmlns:p14="http://schemas.microsoft.com/office/powerpoint/2010/main" val="2238517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D92545-D5D0-4556-AF56-3EDEF60A3D17}" type="slidenum">
              <a:rPr lang="fr-FR" altLang="fr-FR"/>
              <a:pPr/>
              <a:t>18</a:t>
            </a:fld>
            <a:endParaRPr lang="fr-FR" altLang="fr-FR"/>
          </a:p>
        </p:txBody>
      </p:sp>
      <p:sp>
        <p:nvSpPr>
          <p:cNvPr id="144386" name="Rectangle 2"/>
          <p:cNvSpPr>
            <a:spLocks noGrp="1" noRot="1" noChangeAspect="1" noChangeArrowheads="1" noTextEdit="1"/>
          </p:cNvSpPr>
          <p:nvPr>
            <p:ph type="sldImg"/>
          </p:nvPr>
        </p:nvSpPr>
        <p:spPr>
          <a:xfrm>
            <a:off x="960438" y="777875"/>
            <a:ext cx="4875212" cy="3657600"/>
          </a:xfrm>
          <a:ln/>
        </p:spPr>
      </p:sp>
      <p:sp>
        <p:nvSpPr>
          <p:cNvPr id="144387" name="Rectangle 3"/>
          <p:cNvSpPr>
            <a:spLocks noGrp="1" noChangeArrowheads="1"/>
          </p:cNvSpPr>
          <p:nvPr>
            <p:ph type="body" idx="1"/>
          </p:nvPr>
        </p:nvSpPr>
        <p:spPr/>
        <p:txBody>
          <a:bodyPr/>
          <a:lstStyle/>
          <a:p>
            <a:endParaRPr lang="en-US" altLang="fr-FR"/>
          </a:p>
        </p:txBody>
      </p:sp>
    </p:spTree>
    <p:extLst>
      <p:ext uri="{BB962C8B-B14F-4D97-AF65-F5344CB8AC3E}">
        <p14:creationId xmlns:p14="http://schemas.microsoft.com/office/powerpoint/2010/main" val="1098982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D92545-D5D0-4556-AF56-3EDEF60A3D17}" type="slidenum">
              <a:rPr lang="fr-FR" altLang="fr-FR"/>
              <a:pPr/>
              <a:t>20</a:t>
            </a:fld>
            <a:endParaRPr lang="fr-FR" altLang="fr-FR"/>
          </a:p>
        </p:txBody>
      </p:sp>
      <p:sp>
        <p:nvSpPr>
          <p:cNvPr id="144386" name="Rectangle 2"/>
          <p:cNvSpPr>
            <a:spLocks noGrp="1" noRot="1" noChangeAspect="1" noChangeArrowheads="1" noTextEdit="1"/>
          </p:cNvSpPr>
          <p:nvPr>
            <p:ph type="sldImg"/>
          </p:nvPr>
        </p:nvSpPr>
        <p:spPr>
          <a:xfrm>
            <a:off x="960438" y="777875"/>
            <a:ext cx="4875212" cy="3657600"/>
          </a:xfrm>
          <a:ln/>
        </p:spPr>
      </p:sp>
      <p:sp>
        <p:nvSpPr>
          <p:cNvPr id="144387" name="Rectangle 3"/>
          <p:cNvSpPr>
            <a:spLocks noGrp="1" noChangeArrowheads="1"/>
          </p:cNvSpPr>
          <p:nvPr>
            <p:ph type="body" idx="1"/>
          </p:nvPr>
        </p:nvSpPr>
        <p:spPr/>
        <p:txBody>
          <a:bodyPr/>
          <a:lstStyle/>
          <a:p>
            <a:endParaRPr lang="en-US" altLang="fr-FR"/>
          </a:p>
        </p:txBody>
      </p:sp>
    </p:spTree>
    <p:extLst>
      <p:ext uri="{BB962C8B-B14F-4D97-AF65-F5344CB8AC3E}">
        <p14:creationId xmlns:p14="http://schemas.microsoft.com/office/powerpoint/2010/main" val="1960288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7F206C-5711-4653-9456-67B2612E48E0}" type="slidenum">
              <a:rPr lang="fr-FR" altLang="fr-FR"/>
              <a:pPr/>
              <a:t>37</a:t>
            </a:fld>
            <a:endParaRPr lang="fr-FR" altLang="fr-FR"/>
          </a:p>
        </p:txBody>
      </p:sp>
      <p:sp>
        <p:nvSpPr>
          <p:cNvPr id="487426" name="Rectangle 2"/>
          <p:cNvSpPr>
            <a:spLocks noGrp="1" noRot="1" noChangeAspect="1" noChangeArrowheads="1" noTextEdit="1"/>
          </p:cNvSpPr>
          <p:nvPr>
            <p:ph type="sldImg"/>
          </p:nvPr>
        </p:nvSpPr>
        <p:spPr>
          <a:xfrm>
            <a:off x="960438" y="777875"/>
            <a:ext cx="4875212" cy="3657600"/>
          </a:xfrm>
          <a:ln/>
        </p:spPr>
      </p:sp>
      <p:sp>
        <p:nvSpPr>
          <p:cNvPr id="487427" name="Rectangle 3"/>
          <p:cNvSpPr>
            <a:spLocks noGrp="1" noChangeArrowheads="1"/>
          </p:cNvSpPr>
          <p:nvPr>
            <p:ph type="body" idx="1"/>
          </p:nvPr>
        </p:nvSpPr>
        <p:spPr/>
        <p:txBody>
          <a:bodyPr/>
          <a:lstStyle/>
          <a:p>
            <a:endParaRPr lang="en-US" altLang="fr-FR"/>
          </a:p>
        </p:txBody>
      </p:sp>
    </p:spTree>
    <p:extLst>
      <p:ext uri="{BB962C8B-B14F-4D97-AF65-F5344CB8AC3E}">
        <p14:creationId xmlns:p14="http://schemas.microsoft.com/office/powerpoint/2010/main" val="2028519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7F206C-5711-4653-9456-67B2612E48E0}" type="slidenum">
              <a:rPr lang="fr-FR" altLang="fr-FR"/>
              <a:pPr/>
              <a:t>38</a:t>
            </a:fld>
            <a:endParaRPr lang="fr-FR" altLang="fr-FR"/>
          </a:p>
        </p:txBody>
      </p:sp>
      <p:sp>
        <p:nvSpPr>
          <p:cNvPr id="487426" name="Rectangle 2"/>
          <p:cNvSpPr>
            <a:spLocks noGrp="1" noRot="1" noChangeAspect="1" noChangeArrowheads="1" noTextEdit="1"/>
          </p:cNvSpPr>
          <p:nvPr>
            <p:ph type="sldImg"/>
          </p:nvPr>
        </p:nvSpPr>
        <p:spPr>
          <a:xfrm>
            <a:off x="960438" y="777875"/>
            <a:ext cx="4875212" cy="3657600"/>
          </a:xfrm>
          <a:ln/>
        </p:spPr>
      </p:sp>
      <p:sp>
        <p:nvSpPr>
          <p:cNvPr id="487427" name="Rectangle 3"/>
          <p:cNvSpPr>
            <a:spLocks noGrp="1" noChangeArrowheads="1"/>
          </p:cNvSpPr>
          <p:nvPr>
            <p:ph type="body" idx="1"/>
          </p:nvPr>
        </p:nvSpPr>
        <p:spPr/>
        <p:txBody>
          <a:bodyPr/>
          <a:lstStyle/>
          <a:p>
            <a:endParaRPr lang="en-US" altLang="fr-FR"/>
          </a:p>
        </p:txBody>
      </p:sp>
    </p:spTree>
    <p:extLst>
      <p:ext uri="{BB962C8B-B14F-4D97-AF65-F5344CB8AC3E}">
        <p14:creationId xmlns:p14="http://schemas.microsoft.com/office/powerpoint/2010/main" val="3877880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0C46886A-6007-4B62-8A39-1358888F0E8D}" type="datetime1">
              <a:rPr lang="en-US"/>
              <a:pPr>
                <a:defRPr/>
              </a:pPr>
              <a:t>10/7/2016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7F8FA3D-6B04-4E3C-B0DA-B08A49CDD338}" type="slidenum">
              <a:rPr lang="en-GB"/>
              <a:pPr>
                <a:defRPr/>
              </a:pPr>
              <a:t>‹N°›</a:t>
            </a:fld>
            <a:endParaRPr lang="en-GB"/>
          </a:p>
        </p:txBody>
      </p:sp>
    </p:spTree>
    <p:extLst>
      <p:ext uri="{BB962C8B-B14F-4D97-AF65-F5344CB8AC3E}">
        <p14:creationId xmlns:p14="http://schemas.microsoft.com/office/powerpoint/2010/main" val="3475598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2E37515-4F58-47D8-82F3-77AEEC1AC19B}" type="datetime1">
              <a:rPr lang="en-US"/>
              <a:pPr>
                <a:defRPr/>
              </a:pPr>
              <a:t>10/7/2016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14B3E47-3D1F-4947-BE50-8FFD552A3FF1}" type="slidenum">
              <a:rPr lang="en-GB"/>
              <a:pPr>
                <a:defRPr/>
              </a:pPr>
              <a:t>‹N°›</a:t>
            </a:fld>
            <a:endParaRPr lang="en-GB"/>
          </a:p>
        </p:txBody>
      </p:sp>
    </p:spTree>
    <p:extLst>
      <p:ext uri="{BB962C8B-B14F-4D97-AF65-F5344CB8AC3E}">
        <p14:creationId xmlns:p14="http://schemas.microsoft.com/office/powerpoint/2010/main" val="3112911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0F1C54B-D49A-4414-8C3E-B665BF5C5A98}" type="datetime1">
              <a:rPr lang="en-US"/>
              <a:pPr>
                <a:defRPr/>
              </a:pPr>
              <a:t>10/7/2016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FA114EE-DC84-4F4D-90D7-E31422E580D5}" type="slidenum">
              <a:rPr lang="en-GB"/>
              <a:pPr>
                <a:defRPr/>
              </a:pPr>
              <a:t>‹N°›</a:t>
            </a:fld>
            <a:endParaRPr lang="en-GB"/>
          </a:p>
        </p:txBody>
      </p:sp>
    </p:spTree>
    <p:extLst>
      <p:ext uri="{BB962C8B-B14F-4D97-AF65-F5344CB8AC3E}">
        <p14:creationId xmlns:p14="http://schemas.microsoft.com/office/powerpoint/2010/main" val="2904427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685800" y="609600"/>
            <a:ext cx="7772400" cy="54864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Espace réservé de la date 2"/>
          <p:cNvSpPr>
            <a:spLocks noGrp="1"/>
          </p:cNvSpPr>
          <p:nvPr>
            <p:ph type="dt" sz="half" idx="10"/>
          </p:nvPr>
        </p:nvSpPr>
        <p:spPr>
          <a:xfrm>
            <a:off x="685800" y="6248400"/>
            <a:ext cx="1905000" cy="457200"/>
          </a:xfrm>
        </p:spPr>
        <p:txBody>
          <a:bodyPr/>
          <a:lstStyle>
            <a:lvl1pPr>
              <a:defRPr/>
            </a:lvl1pPr>
          </a:lstStyle>
          <a:p>
            <a:endParaRPr lang="fr-FR" altLang="fr-FR"/>
          </a:p>
        </p:txBody>
      </p:sp>
      <p:sp>
        <p:nvSpPr>
          <p:cNvPr id="4" name="Espace réservé du pied de page 3"/>
          <p:cNvSpPr>
            <a:spLocks noGrp="1"/>
          </p:cNvSpPr>
          <p:nvPr>
            <p:ph type="ftr" sz="quarter" idx="11"/>
          </p:nvPr>
        </p:nvSpPr>
        <p:spPr>
          <a:xfrm>
            <a:off x="3124200" y="6248400"/>
            <a:ext cx="2895600" cy="457200"/>
          </a:xfrm>
        </p:spPr>
        <p:txBody>
          <a:bodyPr/>
          <a:lstStyle>
            <a:lvl1pPr>
              <a:defRPr/>
            </a:lvl1pPr>
          </a:lstStyle>
          <a:p>
            <a:endParaRPr lang="fr-FR" altLang="fr-FR"/>
          </a:p>
        </p:txBody>
      </p:sp>
      <p:sp>
        <p:nvSpPr>
          <p:cNvPr id="5" name="Espace réservé du numéro de diapositive 4"/>
          <p:cNvSpPr>
            <a:spLocks noGrp="1"/>
          </p:cNvSpPr>
          <p:nvPr>
            <p:ph type="sldNum" sz="quarter" idx="12"/>
          </p:nvPr>
        </p:nvSpPr>
        <p:spPr>
          <a:xfrm>
            <a:off x="6553200" y="6248400"/>
            <a:ext cx="1905000" cy="457200"/>
          </a:xfrm>
        </p:spPr>
        <p:txBody>
          <a:bodyPr/>
          <a:lstStyle>
            <a:lvl1pPr>
              <a:defRPr/>
            </a:lvl1pPr>
          </a:lstStyle>
          <a:p>
            <a:fld id="{AB2C634A-0FED-4A9C-904C-26D38289ADB6}" type="slidenum">
              <a:rPr lang="fr-FR" altLang="fr-FR"/>
              <a:pPr/>
              <a:t>‹N°›</a:t>
            </a:fld>
            <a:endParaRPr lang="fr-FR" altLang="fr-FR"/>
          </a:p>
        </p:txBody>
      </p:sp>
    </p:spTree>
    <p:extLst>
      <p:ext uri="{BB962C8B-B14F-4D97-AF65-F5344CB8AC3E}">
        <p14:creationId xmlns:p14="http://schemas.microsoft.com/office/powerpoint/2010/main" val="3961651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E04A674-0607-428A-8FC8-6AB0E569AD2C}" type="datetime1">
              <a:rPr lang="en-US"/>
              <a:pPr>
                <a:defRPr/>
              </a:pPr>
              <a:t>10/7/2016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46BA75F-CB79-412C-A5DD-1D2E0BCABABC}" type="slidenum">
              <a:rPr lang="en-GB"/>
              <a:pPr>
                <a:defRPr/>
              </a:pPr>
              <a:t>‹N°›</a:t>
            </a:fld>
            <a:endParaRPr lang="en-GB"/>
          </a:p>
        </p:txBody>
      </p:sp>
    </p:spTree>
    <p:extLst>
      <p:ext uri="{BB962C8B-B14F-4D97-AF65-F5344CB8AC3E}">
        <p14:creationId xmlns:p14="http://schemas.microsoft.com/office/powerpoint/2010/main" val="1931574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4E1FE9E-20FC-4CB9-B31E-3F3A935B76D3}" type="datetime1">
              <a:rPr lang="en-US"/>
              <a:pPr>
                <a:defRPr/>
              </a:pPr>
              <a:t>10/7/2016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E95520E-BB49-4FAB-B201-78D42C13F7CE}" type="slidenum">
              <a:rPr lang="en-GB"/>
              <a:pPr>
                <a:defRPr/>
              </a:pPr>
              <a:t>‹N°›</a:t>
            </a:fld>
            <a:endParaRPr lang="en-GB"/>
          </a:p>
        </p:txBody>
      </p:sp>
    </p:spTree>
    <p:extLst>
      <p:ext uri="{BB962C8B-B14F-4D97-AF65-F5344CB8AC3E}">
        <p14:creationId xmlns:p14="http://schemas.microsoft.com/office/powerpoint/2010/main" val="2248396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692092AB-19B4-4D99-A8ED-CA1F417BE006}" type="datetime1">
              <a:rPr lang="en-US"/>
              <a:pPr>
                <a:defRPr/>
              </a:pPr>
              <a:t>10/7/2016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B27FB27-8AB9-4B4C-9514-CCA96FDD295F}" type="slidenum">
              <a:rPr lang="en-GB"/>
              <a:pPr>
                <a:defRPr/>
              </a:pPr>
              <a:t>‹N°›</a:t>
            </a:fld>
            <a:endParaRPr lang="en-GB"/>
          </a:p>
        </p:txBody>
      </p:sp>
    </p:spTree>
    <p:extLst>
      <p:ext uri="{BB962C8B-B14F-4D97-AF65-F5344CB8AC3E}">
        <p14:creationId xmlns:p14="http://schemas.microsoft.com/office/powerpoint/2010/main" val="224323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1A4641B8-3599-4E92-9D27-2CE99BD5DF54}" type="datetime1">
              <a:rPr lang="en-US"/>
              <a:pPr>
                <a:defRPr/>
              </a:pPr>
              <a:t>10/7/2016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48A25715-8265-46F4-841C-3B1D0A394ECC}" type="slidenum">
              <a:rPr lang="en-GB"/>
              <a:pPr>
                <a:defRPr/>
              </a:pPr>
              <a:t>‹N°›</a:t>
            </a:fld>
            <a:endParaRPr lang="en-GB"/>
          </a:p>
        </p:txBody>
      </p:sp>
    </p:spTree>
    <p:extLst>
      <p:ext uri="{BB962C8B-B14F-4D97-AF65-F5344CB8AC3E}">
        <p14:creationId xmlns:p14="http://schemas.microsoft.com/office/powerpoint/2010/main" val="658745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32C7DA14-93C9-4BBD-A348-AE85B6D76C1A}" type="datetime1">
              <a:rPr lang="en-US"/>
              <a:pPr>
                <a:defRPr/>
              </a:pPr>
              <a:t>10/7/2016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367D2642-F562-4C3B-A657-D309746FAFF1}" type="slidenum">
              <a:rPr lang="en-GB"/>
              <a:pPr>
                <a:defRPr/>
              </a:pPr>
              <a:t>‹N°›</a:t>
            </a:fld>
            <a:endParaRPr lang="en-GB"/>
          </a:p>
        </p:txBody>
      </p:sp>
    </p:spTree>
    <p:extLst>
      <p:ext uri="{BB962C8B-B14F-4D97-AF65-F5344CB8AC3E}">
        <p14:creationId xmlns:p14="http://schemas.microsoft.com/office/powerpoint/2010/main" val="1405837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339874A-5095-41C4-9A6A-7A635B952CC3}" type="datetime1">
              <a:rPr lang="en-US"/>
              <a:pPr>
                <a:defRPr/>
              </a:pPr>
              <a:t>10/7/2016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2BFC112F-BC32-4EDB-BAE7-2C5FA819B947}" type="slidenum">
              <a:rPr lang="en-GB"/>
              <a:pPr>
                <a:defRPr/>
              </a:pPr>
              <a:t>‹N°›</a:t>
            </a:fld>
            <a:endParaRPr lang="en-GB"/>
          </a:p>
        </p:txBody>
      </p:sp>
    </p:spTree>
    <p:extLst>
      <p:ext uri="{BB962C8B-B14F-4D97-AF65-F5344CB8AC3E}">
        <p14:creationId xmlns:p14="http://schemas.microsoft.com/office/powerpoint/2010/main" val="1271802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5A98076-B610-4993-91E0-6E6266AABBD4}" type="datetime1">
              <a:rPr lang="en-US"/>
              <a:pPr>
                <a:defRPr/>
              </a:pPr>
              <a:t>10/7/2016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47034F6-9A20-4113-9A12-40F988174F61}" type="slidenum">
              <a:rPr lang="en-GB"/>
              <a:pPr>
                <a:defRPr/>
              </a:pPr>
              <a:t>‹N°›</a:t>
            </a:fld>
            <a:endParaRPr lang="en-GB"/>
          </a:p>
        </p:txBody>
      </p:sp>
    </p:spTree>
    <p:extLst>
      <p:ext uri="{BB962C8B-B14F-4D97-AF65-F5344CB8AC3E}">
        <p14:creationId xmlns:p14="http://schemas.microsoft.com/office/powerpoint/2010/main" val="282231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AF5358E-B5C2-4817-8413-DD7504DDC8B3}" type="datetime1">
              <a:rPr lang="en-US"/>
              <a:pPr>
                <a:defRPr/>
              </a:pPr>
              <a:t>10/7/2016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4BD062E-ACE4-45DF-9AE7-49F90F1868E5}" type="slidenum">
              <a:rPr lang="en-GB"/>
              <a:pPr>
                <a:defRPr/>
              </a:pPr>
              <a:t>‹N°›</a:t>
            </a:fld>
            <a:endParaRPr lang="en-GB"/>
          </a:p>
        </p:txBody>
      </p:sp>
    </p:spTree>
    <p:extLst>
      <p:ext uri="{BB962C8B-B14F-4D97-AF65-F5344CB8AC3E}">
        <p14:creationId xmlns:p14="http://schemas.microsoft.com/office/powerpoint/2010/main" val="867952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1F635DB4-E6D7-4E3B-B863-5F9FC838A858}" type="datetime1">
              <a:rPr lang="en-US"/>
              <a:pPr>
                <a:defRPr/>
              </a:pPr>
              <a:t>10/7/2016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601AF2B3-05A2-4A54-8466-292354BA54CD}" type="slidenum">
              <a:rPr lang="en-GB"/>
              <a:pPr>
                <a:defRPr/>
              </a:pPr>
              <a:t>‹N°›</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132856"/>
            <a:ext cx="8856984" cy="1470025"/>
          </a:xfrm>
          <a:noFill/>
        </p:spPr>
        <p:txBody>
          <a:bodyPr>
            <a:normAutofit fontScale="90000"/>
          </a:bodyPr>
          <a:lstStyle/>
          <a:p>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b="1" dirty="0" smtClean="0"/>
              <a:t>Looking for </a:t>
            </a:r>
            <a:r>
              <a:rPr lang="en-US" sz="3600" b="1" dirty="0" err="1" smtClean="0"/>
              <a:t>Labour</a:t>
            </a:r>
            <a:r>
              <a:rPr lang="en-US" sz="3600" b="1" dirty="0" smtClean="0"/>
              <a:t>-Market Rents </a:t>
            </a:r>
            <a:br>
              <a:rPr lang="en-US" sz="3600" b="1" dirty="0" smtClean="0"/>
            </a:br>
            <a:r>
              <a:rPr lang="en-US" sz="3600" b="1" dirty="0" smtClean="0"/>
              <a:t>With Subjective Data</a:t>
            </a:r>
            <a:r>
              <a:rPr lang="en-US" sz="3000" dirty="0" smtClean="0"/>
              <a:t/>
            </a:r>
            <a:br>
              <a:rPr lang="en-US" sz="3000" dirty="0" smtClean="0"/>
            </a:br>
            <a:r>
              <a:rPr lang="en-US" sz="3000" dirty="0" smtClean="0"/>
              <a:t/>
            </a:r>
            <a:br>
              <a:rPr lang="en-US" sz="3000" dirty="0" smtClean="0"/>
            </a:br>
            <a:r>
              <a:rPr lang="en-US" sz="3000" dirty="0" smtClean="0"/>
              <a:t>A</a:t>
            </a:r>
            <a:r>
              <a:rPr lang="en-GB" sz="2800" cap="small" dirty="0" err="1" smtClean="0"/>
              <a:t>ndrew</a:t>
            </a:r>
            <a:r>
              <a:rPr lang="en-GB" sz="2800" cap="small" dirty="0" smtClean="0"/>
              <a:t> E. Clark</a:t>
            </a:r>
            <a:r>
              <a:rPr lang="en-US" sz="2800" cap="small" dirty="0" smtClean="0"/>
              <a:t/>
            </a:r>
            <a:br>
              <a:rPr lang="en-US" sz="2800" cap="small" dirty="0" smtClean="0"/>
            </a:br>
            <a:r>
              <a:rPr lang="en-GB" sz="2800" dirty="0" smtClean="0"/>
              <a:t>Paris School of Economics - CNRS</a:t>
            </a: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b="1" dirty="0" smtClean="0"/>
              <a:t>Subjective Survey Data in </a:t>
            </a:r>
            <a:r>
              <a:rPr lang="en-US" sz="2800" b="1" dirty="0" err="1" smtClean="0"/>
              <a:t>Labour</a:t>
            </a:r>
            <a:r>
              <a:rPr lang="en-US" sz="2800" b="1" dirty="0" smtClean="0"/>
              <a:t> Market Research</a:t>
            </a:r>
            <a:br>
              <a:rPr lang="en-US" sz="2800" b="1" dirty="0" smtClean="0"/>
            </a:br>
            <a:r>
              <a:rPr lang="en-US" sz="2800" dirty="0" smtClean="0"/>
              <a:t>Institute for </a:t>
            </a:r>
            <a:r>
              <a:rPr lang="en-US" sz="2800" dirty="0" err="1" smtClean="0"/>
              <a:t>Labour</a:t>
            </a:r>
            <a:r>
              <a:rPr lang="en-US" sz="2800" dirty="0" smtClean="0"/>
              <a:t> Law and Industrial Relations in the European Union (IAAEU). Trier, Germany</a:t>
            </a:r>
            <a:br>
              <a:rPr lang="en-US" sz="2800" dirty="0" smtClean="0"/>
            </a:br>
            <a:r>
              <a:rPr lang="en-US" sz="2800" dirty="0" smtClean="0"/>
              <a:t>October 7</a:t>
            </a:r>
            <a:r>
              <a:rPr lang="en-US" sz="2800" baseline="30000" dirty="0" smtClean="0"/>
              <a:t>th</a:t>
            </a:r>
            <a:r>
              <a:rPr lang="en-US" sz="2800" dirty="0" smtClean="0"/>
              <a:t> 2016</a:t>
            </a:r>
            <a:endParaRPr lang="en-GB" sz="3000" dirty="0">
              <a:solidFill>
                <a:schemeClr val="tx1"/>
              </a:solidFill>
            </a:endParaRPr>
          </a:p>
        </p:txBody>
      </p:sp>
      <p:pic>
        <p:nvPicPr>
          <p:cNvPr id="1026" name="Picture 2" descr="http://extranet.parisschoolofeconomics.eu/img/jpg/PSE_logo_E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3456384" cy="20807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34638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336704"/>
          </a:xfrm>
        </p:spPr>
        <p:txBody>
          <a:bodyPr wrap="square">
            <a:normAutofit/>
          </a:bodyPr>
          <a:lstStyle/>
          <a:p>
            <a:r>
              <a:rPr lang="en-GB" sz="2600" dirty="0" smtClean="0"/>
              <a:t>We can of course run wage equations, and include individual fixed effects to try to understand these sizable differences.</a:t>
            </a:r>
          </a:p>
          <a:p>
            <a:endParaRPr lang="en-GB" sz="2600" dirty="0"/>
          </a:p>
          <a:p>
            <a:r>
              <a:rPr lang="en-GB" sz="2600" dirty="0" smtClean="0"/>
              <a:t>But job </a:t>
            </a:r>
            <a:r>
              <a:rPr lang="en-GB" sz="2600" dirty="0" err="1" smtClean="0"/>
              <a:t>disamenities</a:t>
            </a:r>
            <a:r>
              <a:rPr lang="en-GB" sz="2600" dirty="0" smtClean="0"/>
              <a:t> are unobserved, and we can’t difference them out (when you change industry/occupation, you change job </a:t>
            </a:r>
            <a:r>
              <a:rPr lang="en-GB" sz="2600" dirty="0" err="1" smtClean="0"/>
              <a:t>disamenities</a:t>
            </a:r>
            <a:r>
              <a:rPr lang="en-GB" sz="2600" dirty="0" smtClean="0"/>
              <a:t> too)</a:t>
            </a:r>
          </a:p>
          <a:p>
            <a:endParaRPr lang="en-GB" sz="2600" dirty="0"/>
          </a:p>
          <a:p>
            <a:r>
              <a:rPr lang="en-GB" sz="2600" dirty="0" smtClean="0"/>
              <a:t>What can we do then?</a:t>
            </a:r>
            <a:endParaRPr lang="en-GB" dirty="0"/>
          </a:p>
        </p:txBody>
      </p:sp>
    </p:spTree>
    <p:extLst>
      <p:ext uri="{BB962C8B-B14F-4D97-AF65-F5344CB8AC3E}">
        <p14:creationId xmlns:p14="http://schemas.microsoft.com/office/powerpoint/2010/main" val="32387241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336704"/>
          </a:xfrm>
        </p:spPr>
        <p:txBody>
          <a:bodyPr wrap="square">
            <a:normAutofit/>
          </a:bodyPr>
          <a:lstStyle/>
          <a:p>
            <a:r>
              <a:rPr lang="en-GB" sz="2600" dirty="0" smtClean="0"/>
              <a:t>A general principle: if one status on the labour market is better than another, then we expect it to be associated with a higher level of subjective well-being. </a:t>
            </a:r>
          </a:p>
          <a:p>
            <a:endParaRPr lang="en-GB" sz="2600" dirty="0"/>
          </a:p>
          <a:p>
            <a:r>
              <a:rPr lang="en-GB" sz="2600" dirty="0" smtClean="0"/>
              <a:t>So do the above wage differences translate into satisfaction differences?</a:t>
            </a:r>
          </a:p>
          <a:p>
            <a:endParaRPr lang="en-GB" sz="2600" dirty="0"/>
          </a:p>
          <a:p>
            <a:r>
              <a:rPr lang="en-GB" sz="2600" dirty="0" smtClean="0"/>
              <a:t>This is a version of the does income bring happiness debate.</a:t>
            </a:r>
          </a:p>
          <a:p>
            <a:endParaRPr lang="en-GB" sz="2600" dirty="0"/>
          </a:p>
          <a:p>
            <a:r>
              <a:rPr lang="en-GB" sz="2600" dirty="0" smtClean="0"/>
              <a:t>But in the context of the labour market it is worth bearing in mind that there is no reason why it should if it is simply compensating for unobserved job </a:t>
            </a:r>
            <a:r>
              <a:rPr lang="en-GB" sz="2600" dirty="0" err="1" smtClean="0"/>
              <a:t>disamenities</a:t>
            </a:r>
            <a:r>
              <a:rPr lang="en-GB" sz="2600" dirty="0" smtClean="0"/>
              <a:t>.</a:t>
            </a:r>
            <a:endParaRPr lang="en-GB" dirty="0"/>
          </a:p>
        </p:txBody>
      </p:sp>
    </p:spTree>
    <p:extLst>
      <p:ext uri="{BB962C8B-B14F-4D97-AF65-F5344CB8AC3E}">
        <p14:creationId xmlns:p14="http://schemas.microsoft.com/office/powerpoint/2010/main" val="39127666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6408712"/>
          </a:xfrm>
        </p:spPr>
        <p:txBody>
          <a:bodyPr wrap="square">
            <a:normAutofit fontScale="92500" lnSpcReduction="10000"/>
          </a:bodyPr>
          <a:lstStyle/>
          <a:p>
            <a:r>
              <a:rPr lang="en-US" sz="2600" dirty="0" smtClean="0"/>
              <a:t>We </a:t>
            </a:r>
            <a:r>
              <a:rPr lang="en-US" sz="2600" dirty="0" smtClean="0"/>
              <a:t>wonder </a:t>
            </a:r>
            <a:r>
              <a:rPr lang="en-US" sz="2600" dirty="0"/>
              <a:t>whether </a:t>
            </a:r>
            <a:r>
              <a:rPr lang="en-US" sz="2600" dirty="0" smtClean="0"/>
              <a:t>the substantial wage differences  </a:t>
            </a:r>
            <a:r>
              <a:rPr lang="en-US" sz="2600" dirty="0"/>
              <a:t>represent rents or compensating differentials:	</a:t>
            </a:r>
            <a:endParaRPr lang="en-US" sz="2600" dirty="0" smtClean="0"/>
          </a:p>
          <a:p>
            <a:pPr marL="0" indent="0">
              <a:buNone/>
            </a:pPr>
            <a:r>
              <a:rPr lang="en-US" sz="2600" dirty="0" smtClean="0">
                <a:solidFill>
                  <a:srgbClr val="FF0000"/>
                </a:solidFill>
              </a:rPr>
              <a:t>      -	Are </a:t>
            </a:r>
            <a:r>
              <a:rPr lang="en-US" sz="2600" dirty="0">
                <a:solidFill>
                  <a:srgbClr val="FF0000"/>
                </a:solidFill>
              </a:rPr>
              <a:t>high-wage jobs “better” than low-wage jobs?</a:t>
            </a:r>
          </a:p>
          <a:p>
            <a:endParaRPr lang="en-GB" sz="2600" dirty="0"/>
          </a:p>
          <a:p>
            <a:r>
              <a:rPr lang="en-US" sz="2600" dirty="0"/>
              <a:t>I use eleven waves of British Household Panel Survey (BHPS) data</a:t>
            </a:r>
          </a:p>
          <a:p>
            <a:endParaRPr lang="en-GB" sz="2600" dirty="0"/>
          </a:p>
          <a:p>
            <a:r>
              <a:rPr lang="en-GB" sz="2600" b="1" dirty="0"/>
              <a:t>Method</a:t>
            </a:r>
            <a:r>
              <a:rPr lang="en-GB" sz="2600" dirty="0"/>
              <a:t>: </a:t>
            </a:r>
            <a:r>
              <a:rPr lang="en-US" sz="2600" dirty="0"/>
              <a:t>Two stages.  </a:t>
            </a:r>
            <a:endParaRPr lang="en-US" sz="2600" dirty="0" smtClean="0"/>
          </a:p>
          <a:p>
            <a:pPr marL="514350" indent="-514350">
              <a:buAutoNum type="romanLcParenBoth"/>
            </a:pPr>
            <a:r>
              <a:rPr lang="en-US" sz="2600" dirty="0" smtClean="0"/>
              <a:t>Estimate wage and job satisfaction regressions</a:t>
            </a:r>
          </a:p>
          <a:p>
            <a:pPr marL="514350" indent="-514350">
              <a:buAutoNum type="romanLcParenBoth"/>
            </a:pPr>
            <a:r>
              <a:rPr lang="en-US" sz="2600" dirty="0" smtClean="0"/>
              <a:t>Correlate </a:t>
            </a:r>
            <a:r>
              <a:rPr lang="en-US" sz="2600" dirty="0"/>
              <a:t>the estimated occupational coefficients </a:t>
            </a:r>
            <a:r>
              <a:rPr lang="en-US" sz="2600" dirty="0" smtClean="0"/>
              <a:t>from </a:t>
            </a:r>
            <a:r>
              <a:rPr lang="en-US" sz="2600" dirty="0"/>
              <a:t>a wage equation with those from a utility (job satisfaction</a:t>
            </a:r>
            <a:r>
              <a:rPr lang="en-US" sz="2600" dirty="0" smtClean="0"/>
              <a:t>) equation. </a:t>
            </a:r>
          </a:p>
          <a:p>
            <a:pPr marL="0" indent="0">
              <a:buNone/>
            </a:pPr>
            <a:endParaRPr lang="en-US" sz="2600" dirty="0" smtClean="0"/>
          </a:p>
          <a:p>
            <a:pPr marL="0" indent="0">
              <a:buNone/>
            </a:pPr>
            <a:r>
              <a:rPr lang="en-US" sz="2600" dirty="0" smtClean="0"/>
              <a:t>A positive correlation implies that </a:t>
            </a:r>
            <a:r>
              <a:rPr lang="en-US" sz="2600" dirty="0" smtClean="0">
                <a:solidFill>
                  <a:srgbClr val="FF0000"/>
                </a:solidFill>
              </a:rPr>
              <a:t>(inexplicably) high-wage occupations are also (inexplicably) high satisfaction occupations</a:t>
            </a:r>
            <a:r>
              <a:rPr lang="en-US" sz="2600" dirty="0" smtClean="0"/>
              <a:t>, which sounds like rents. Ditto for the industry coefficients.</a:t>
            </a:r>
          </a:p>
          <a:p>
            <a:endParaRPr lang="en-GB" sz="2600" dirty="0"/>
          </a:p>
          <a:p>
            <a:endParaRPr lang="en-GB" dirty="0"/>
          </a:p>
        </p:txBody>
      </p:sp>
    </p:spTree>
    <p:extLst>
      <p:ext uri="{BB962C8B-B14F-4D97-AF65-F5344CB8AC3E}">
        <p14:creationId xmlns:p14="http://schemas.microsoft.com/office/powerpoint/2010/main" val="595999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84"/>
            <a:ext cx="8229600" cy="725470"/>
          </a:xfrm>
        </p:spPr>
        <p:txBody>
          <a:bodyPr/>
          <a:lstStyle/>
          <a:p>
            <a:pPr algn="l"/>
            <a:r>
              <a:rPr lang="en-GB" sz="3200" b="1" dirty="0" smtClean="0">
                <a:solidFill>
                  <a:srgbClr val="FF0000"/>
                </a:solidFill>
              </a:rPr>
              <a:t>Results</a:t>
            </a:r>
            <a:endParaRPr lang="en-GB" sz="3200" b="1" dirty="0">
              <a:solidFill>
                <a:srgbClr val="FF0000"/>
              </a:solidFill>
            </a:endParaRPr>
          </a:p>
        </p:txBody>
      </p:sp>
      <p:sp>
        <p:nvSpPr>
          <p:cNvPr id="3" name="Segnaposto contenuto 2"/>
          <p:cNvSpPr>
            <a:spLocks noGrp="1"/>
          </p:cNvSpPr>
          <p:nvPr>
            <p:ph idx="1"/>
          </p:nvPr>
        </p:nvSpPr>
        <p:spPr>
          <a:xfrm>
            <a:off x="457200" y="764704"/>
            <a:ext cx="8229600" cy="3312368"/>
          </a:xfrm>
        </p:spPr>
        <p:txBody>
          <a:bodyPr wrap="square">
            <a:normAutofit lnSpcReduction="10000"/>
          </a:bodyPr>
          <a:lstStyle/>
          <a:p>
            <a:r>
              <a:rPr lang="en-US" sz="2600" dirty="0"/>
              <a:t>OCCUPATION coefficients are POSITIVELY AND SIGNIFICANTLY correlated: especially for younger workers and for men. </a:t>
            </a:r>
            <a:endParaRPr lang="en-US" sz="2600" dirty="0" smtClean="0"/>
          </a:p>
          <a:p>
            <a:r>
              <a:rPr lang="en-US" sz="2600" dirty="0" smtClean="0"/>
              <a:t>However</a:t>
            </a:r>
            <a:r>
              <a:rPr lang="en-US" sz="2600" dirty="0"/>
              <a:t>, there are NO SIGNIFICANT CORRELATIONS at the INDUSTRY level.</a:t>
            </a:r>
            <a:br>
              <a:rPr lang="en-US" sz="2600" dirty="0"/>
            </a:br>
            <a:r>
              <a:rPr lang="en-US" sz="2600" dirty="0"/>
              <a:t/>
            </a:r>
            <a:br>
              <a:rPr lang="en-US" sz="2600" dirty="0"/>
            </a:br>
            <a:r>
              <a:rPr lang="en-US" sz="2600" dirty="0"/>
              <a:t>This result holds for both level and panel first-stage regressions</a:t>
            </a:r>
            <a:r>
              <a:rPr lang="en-US" sz="2600" dirty="0" smtClean="0"/>
              <a:t>.</a:t>
            </a:r>
            <a:endParaRPr lang="en-GB" sz="2600" dirty="0"/>
          </a:p>
        </p:txBody>
      </p:sp>
      <p:sp>
        <p:nvSpPr>
          <p:cNvPr id="5" name="Titolo 1"/>
          <p:cNvSpPr txBox="1">
            <a:spLocks/>
          </p:cNvSpPr>
          <p:nvPr/>
        </p:nvSpPr>
        <p:spPr bwMode="auto">
          <a:xfrm>
            <a:off x="609600" y="4503730"/>
            <a:ext cx="8229600" cy="725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GB" sz="3200" b="1" dirty="0" smtClean="0">
                <a:solidFill>
                  <a:srgbClr val="FF0000"/>
                </a:solidFill>
              </a:rPr>
              <a:t>Interpretation</a:t>
            </a:r>
            <a:endParaRPr lang="en-GB" sz="3200" b="1" dirty="0">
              <a:solidFill>
                <a:srgbClr val="FF0000"/>
              </a:solidFill>
            </a:endParaRPr>
          </a:p>
        </p:txBody>
      </p:sp>
      <p:sp>
        <p:nvSpPr>
          <p:cNvPr id="6" name="Segnaposto contenuto 2"/>
          <p:cNvSpPr txBox="1">
            <a:spLocks/>
          </p:cNvSpPr>
          <p:nvPr/>
        </p:nvSpPr>
        <p:spPr bwMode="auto">
          <a:xfrm>
            <a:off x="609600" y="5229200"/>
            <a:ext cx="8229600"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600" dirty="0"/>
              <a:t>Occupational wage differences are partly rents; industry wage differences are not.</a:t>
            </a:r>
            <a:endParaRPr lang="en-GB" sz="2600" dirty="0"/>
          </a:p>
        </p:txBody>
      </p:sp>
    </p:spTree>
    <p:extLst>
      <p:ext uri="{BB962C8B-B14F-4D97-AF65-F5344CB8AC3E}">
        <p14:creationId xmlns:p14="http://schemas.microsoft.com/office/powerpoint/2010/main" val="368650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Grp="1" noChangeArrowheads="1"/>
          </p:cNvSpPr>
          <p:nvPr>
            <p:ph type="ctrTitle"/>
          </p:nvPr>
        </p:nvSpPr>
        <p:spPr>
          <a:xfrm>
            <a:off x="107950" y="116607"/>
            <a:ext cx="8928100" cy="6408737"/>
          </a:xfrm>
        </p:spPr>
        <p:txBody>
          <a:bodyPr anchor="t" anchorCtr="0"/>
          <a:lstStyle/>
          <a:p>
            <a:pPr algn="l">
              <a:lnSpc>
                <a:spcPct val="110000"/>
              </a:lnSpc>
              <a:buFont typeface="Wingdings" pitchFamily="2" charset="2"/>
              <a:buNone/>
            </a:pPr>
            <a:r>
              <a:rPr lang="en-GB" altLang="fr-FR" sz="2800" b="1" dirty="0">
                <a:solidFill>
                  <a:srgbClr val="FF0000"/>
                </a:solidFill>
              </a:rPr>
              <a:t>Wage and job satisfaction regressions.</a:t>
            </a:r>
            <a:r>
              <a:rPr lang="en-GB" altLang="fr-FR" sz="2800" u="sng" dirty="0">
                <a:solidFill>
                  <a:schemeClr val="tx1"/>
                </a:solidFill>
              </a:rPr>
              <a:t/>
            </a:r>
            <a:br>
              <a:rPr lang="en-GB" altLang="fr-FR" sz="2800" u="sng" dirty="0">
                <a:solidFill>
                  <a:schemeClr val="tx1"/>
                </a:solidFill>
              </a:rPr>
            </a:br>
            <a:r>
              <a:rPr lang="en-GB" altLang="fr-FR" sz="2800" u="sng" dirty="0">
                <a:solidFill>
                  <a:schemeClr val="tx1"/>
                </a:solidFill>
              </a:rPr>
              <a:t/>
            </a:r>
            <a:br>
              <a:rPr lang="en-GB" altLang="fr-FR" sz="2800" u="sng" dirty="0">
                <a:solidFill>
                  <a:schemeClr val="tx1"/>
                </a:solidFill>
              </a:rPr>
            </a:br>
            <a:r>
              <a:rPr lang="en-GB" altLang="fr-FR" sz="2800" dirty="0">
                <a:solidFill>
                  <a:schemeClr val="tx1"/>
                </a:solidFill>
              </a:rPr>
              <a:t>The utility function of worker </a:t>
            </a:r>
            <a:r>
              <a:rPr lang="en-GB" altLang="fr-FR" sz="2800" i="1" dirty="0" err="1">
                <a:solidFill>
                  <a:schemeClr val="tx1"/>
                </a:solidFill>
              </a:rPr>
              <a:t>i</a:t>
            </a:r>
            <a:r>
              <a:rPr lang="en-GB" altLang="fr-FR" sz="2800" dirty="0">
                <a:solidFill>
                  <a:schemeClr val="tx1"/>
                </a:solidFill>
              </a:rPr>
              <a:t> in occupation </a:t>
            </a:r>
            <a:r>
              <a:rPr lang="en-GB" altLang="fr-FR" sz="2800" i="1" dirty="0">
                <a:solidFill>
                  <a:schemeClr val="tx1"/>
                </a:solidFill>
              </a:rPr>
              <a:t>o</a:t>
            </a:r>
            <a:r>
              <a:rPr lang="en-GB" altLang="fr-FR" sz="2800" dirty="0">
                <a:solidFill>
                  <a:schemeClr val="tx1"/>
                </a:solidFill>
              </a:rPr>
              <a:t>, </a:t>
            </a:r>
            <a:r>
              <a:rPr lang="en-GB" altLang="fr-FR" sz="2800" dirty="0" err="1">
                <a:solidFill>
                  <a:schemeClr val="tx1"/>
                </a:solidFill>
              </a:rPr>
              <a:t>U</a:t>
            </a:r>
            <a:r>
              <a:rPr lang="en-GB" altLang="fr-FR" sz="2800" baseline="-25000" dirty="0" err="1">
                <a:solidFill>
                  <a:schemeClr val="tx1"/>
                </a:solidFill>
              </a:rPr>
              <a:t>io</a:t>
            </a:r>
            <a:r>
              <a:rPr lang="en-GB" altLang="fr-FR" sz="2800" dirty="0">
                <a:solidFill>
                  <a:schemeClr val="tx1"/>
                </a:solidFill>
              </a:rPr>
              <a:t>, is assumed to be linear in wages, job </a:t>
            </a:r>
            <a:r>
              <a:rPr lang="en-GB" altLang="fr-FR" sz="2800" dirty="0" err="1">
                <a:solidFill>
                  <a:schemeClr val="tx1"/>
                </a:solidFill>
              </a:rPr>
              <a:t>disamenities</a:t>
            </a:r>
            <a:r>
              <a:rPr lang="en-GB" altLang="fr-FR" sz="2800" dirty="0">
                <a:solidFill>
                  <a:schemeClr val="tx1"/>
                </a:solidFill>
              </a:rPr>
              <a:t>, D</a:t>
            </a:r>
            <a:r>
              <a:rPr lang="en-GB" altLang="fr-FR" sz="2800" baseline="-25000" dirty="0">
                <a:solidFill>
                  <a:schemeClr val="tx1"/>
                </a:solidFill>
              </a:rPr>
              <a:t>o</a:t>
            </a:r>
            <a:r>
              <a:rPr lang="en-GB" altLang="fr-FR" sz="2800" dirty="0">
                <a:solidFill>
                  <a:schemeClr val="tx1"/>
                </a:solidFill>
              </a:rPr>
              <a:t>, and a raft of other individual and job characteristics, X</a:t>
            </a:r>
            <a:r>
              <a:rPr lang="en-GB" altLang="fr-FR" sz="2800" baseline="-25000" dirty="0">
                <a:solidFill>
                  <a:schemeClr val="tx1"/>
                </a:solidFill>
              </a:rPr>
              <a:t>i</a:t>
            </a:r>
            <a:r>
              <a:rPr lang="en-GB" altLang="fr-FR" sz="2800" dirty="0">
                <a:solidFill>
                  <a:schemeClr val="tx1"/>
                </a:solidFill>
              </a:rPr>
              <a:t>:</a:t>
            </a:r>
            <a:br>
              <a:rPr lang="en-GB" altLang="fr-FR" sz="2800" dirty="0">
                <a:solidFill>
                  <a:schemeClr val="tx1"/>
                </a:solidFill>
              </a:rPr>
            </a:br>
            <a:r>
              <a:rPr lang="en-GB" altLang="fr-FR" sz="2800" dirty="0">
                <a:solidFill>
                  <a:schemeClr val="tx1"/>
                </a:solidFill>
              </a:rPr>
              <a:t/>
            </a:r>
            <a:br>
              <a:rPr lang="en-GB" altLang="fr-FR" sz="2800" dirty="0">
                <a:solidFill>
                  <a:schemeClr val="tx1"/>
                </a:solidFill>
              </a:rPr>
            </a:br>
            <a:r>
              <a:rPr lang="en-GB" altLang="fr-FR" sz="2800" dirty="0">
                <a:solidFill>
                  <a:schemeClr val="tx1"/>
                </a:solidFill>
              </a:rPr>
              <a:t>			</a:t>
            </a:r>
            <a:r>
              <a:rPr lang="en-GB" altLang="fr-FR" sz="2800" dirty="0" err="1">
                <a:solidFill>
                  <a:schemeClr val="tx1"/>
                </a:solidFill>
              </a:rPr>
              <a:t>U</a:t>
            </a:r>
            <a:r>
              <a:rPr lang="en-GB" altLang="fr-FR" sz="2800" baseline="-25000" dirty="0" err="1">
                <a:solidFill>
                  <a:schemeClr val="tx1"/>
                </a:solidFill>
              </a:rPr>
              <a:t>io</a:t>
            </a:r>
            <a:r>
              <a:rPr lang="en-GB" altLang="fr-FR" sz="2800" dirty="0">
                <a:solidFill>
                  <a:schemeClr val="tx1"/>
                </a:solidFill>
              </a:rPr>
              <a:t> = </a:t>
            </a:r>
            <a:r>
              <a:rPr lang="en-GB" altLang="fr-FR" sz="2800" dirty="0">
                <a:solidFill>
                  <a:schemeClr val="tx1"/>
                </a:solidFill>
                <a:sym typeface="Symbol" pitchFamily="18" charset="2"/>
              </a:rPr>
              <a:t></a:t>
            </a:r>
            <a:r>
              <a:rPr lang="en-GB" altLang="fr-FR" sz="2800" dirty="0">
                <a:solidFill>
                  <a:schemeClr val="tx1"/>
                </a:solidFill>
              </a:rPr>
              <a:t>’X</a:t>
            </a:r>
            <a:r>
              <a:rPr lang="en-GB" altLang="fr-FR" sz="2800" baseline="-25000" dirty="0">
                <a:solidFill>
                  <a:schemeClr val="tx1"/>
                </a:solidFill>
              </a:rPr>
              <a:t>i</a:t>
            </a:r>
            <a:r>
              <a:rPr lang="en-GB" altLang="fr-FR" sz="2800" dirty="0">
                <a:solidFill>
                  <a:schemeClr val="tx1"/>
                </a:solidFill>
              </a:rPr>
              <a:t> +  </a:t>
            </a:r>
            <a:r>
              <a:rPr lang="en-GB" altLang="fr-FR" sz="2800" dirty="0">
                <a:solidFill>
                  <a:schemeClr val="tx1"/>
                </a:solidFill>
                <a:sym typeface="Symbol" pitchFamily="18" charset="2"/>
              </a:rPr>
              <a:t></a:t>
            </a:r>
            <a:r>
              <a:rPr lang="en-GB" altLang="fr-FR" sz="2800" dirty="0" err="1">
                <a:solidFill>
                  <a:schemeClr val="tx1"/>
                </a:solidFill>
              </a:rPr>
              <a:t>w</a:t>
            </a:r>
            <a:r>
              <a:rPr lang="en-GB" altLang="fr-FR" sz="2800" baseline="-25000" dirty="0" err="1">
                <a:solidFill>
                  <a:schemeClr val="tx1"/>
                </a:solidFill>
              </a:rPr>
              <a:t>io</a:t>
            </a:r>
            <a:r>
              <a:rPr lang="en-GB" altLang="fr-FR" sz="2800" dirty="0">
                <a:solidFill>
                  <a:schemeClr val="tx1"/>
                </a:solidFill>
              </a:rPr>
              <a:t> - </a:t>
            </a:r>
            <a:r>
              <a:rPr lang="en-GB" altLang="fr-FR" sz="2800" dirty="0">
                <a:solidFill>
                  <a:schemeClr val="tx1"/>
                </a:solidFill>
                <a:sym typeface="Symbol" pitchFamily="18" charset="2"/>
              </a:rPr>
              <a:t></a:t>
            </a:r>
            <a:r>
              <a:rPr lang="en-GB" altLang="fr-FR" sz="2800" dirty="0" err="1">
                <a:solidFill>
                  <a:schemeClr val="tx1"/>
                </a:solidFill>
              </a:rPr>
              <a:t>D</a:t>
            </a:r>
            <a:r>
              <a:rPr lang="en-GB" altLang="fr-FR" sz="2800" baseline="-25000" dirty="0" err="1">
                <a:solidFill>
                  <a:schemeClr val="tx1"/>
                </a:solidFill>
              </a:rPr>
              <a:t>io</a:t>
            </a:r>
            <a:r>
              <a:rPr lang="en-GB" altLang="fr-FR" sz="2800" dirty="0">
                <a:solidFill>
                  <a:schemeClr val="tx1"/>
                </a:solidFill>
              </a:rPr>
              <a:t>			(1)</a:t>
            </a:r>
            <a:br>
              <a:rPr lang="en-GB" altLang="fr-FR" sz="2800" dirty="0">
                <a:solidFill>
                  <a:schemeClr val="tx1"/>
                </a:solidFill>
              </a:rPr>
            </a:br>
            <a:r>
              <a:rPr lang="en-GB" altLang="fr-FR" sz="2800" dirty="0" smtClean="0">
                <a:solidFill>
                  <a:schemeClr val="tx1"/>
                </a:solidFill>
              </a:rPr>
              <a:t/>
            </a:r>
            <a:br>
              <a:rPr lang="en-GB" altLang="fr-FR" sz="2800" dirty="0" smtClean="0">
                <a:solidFill>
                  <a:schemeClr val="tx1"/>
                </a:solidFill>
              </a:rPr>
            </a:br>
            <a:r>
              <a:rPr lang="en-GB" altLang="fr-FR" sz="2800" dirty="0"/>
              <a:t/>
            </a:r>
            <a:br>
              <a:rPr lang="en-GB" altLang="fr-FR" sz="2800" dirty="0"/>
            </a:br>
            <a:r>
              <a:rPr lang="en-GB" altLang="fr-FR" sz="2800" dirty="0" smtClean="0"/>
              <a:t>In this utility function, </a:t>
            </a:r>
            <a:r>
              <a:rPr lang="en-GB" altLang="fr-FR" sz="2800" dirty="0" smtClean="0">
                <a:solidFill>
                  <a:schemeClr val="tx1"/>
                </a:solidFill>
              </a:rPr>
              <a:t>the </a:t>
            </a:r>
            <a:r>
              <a:rPr lang="en-GB" altLang="fr-FR" sz="2800" dirty="0">
                <a:solidFill>
                  <a:schemeClr val="tx1"/>
                </a:solidFill>
              </a:rPr>
              <a:t>compensating differential offered by firms for D</a:t>
            </a:r>
            <a:r>
              <a:rPr lang="en-GB" altLang="fr-FR" sz="2800" baseline="-25000" dirty="0">
                <a:solidFill>
                  <a:schemeClr val="tx1"/>
                </a:solidFill>
              </a:rPr>
              <a:t>o</a:t>
            </a:r>
            <a:r>
              <a:rPr lang="en-GB" altLang="fr-FR" sz="2800" dirty="0">
                <a:solidFill>
                  <a:schemeClr val="tx1"/>
                </a:solidFill>
              </a:rPr>
              <a:t> will be </a:t>
            </a:r>
            <a:r>
              <a:rPr lang="en-GB" altLang="fr-FR" sz="2800" u="sng" dirty="0">
                <a:solidFill>
                  <a:schemeClr val="tx1"/>
                </a:solidFill>
              </a:rPr>
              <a:t>just enough to keep the worker on the same indifference curve</a:t>
            </a:r>
            <a:r>
              <a:rPr lang="en-GB" altLang="fr-FR" sz="2800" dirty="0">
                <a:solidFill>
                  <a:schemeClr val="tx1"/>
                </a:solidFill>
              </a:rPr>
              <a:t>: a unit of </a:t>
            </a:r>
            <a:r>
              <a:rPr lang="en-GB" altLang="fr-FR" sz="2800" i="1" dirty="0">
                <a:solidFill>
                  <a:schemeClr val="tx1"/>
                </a:solidFill>
              </a:rPr>
              <a:t>D</a:t>
            </a:r>
            <a:r>
              <a:rPr lang="en-GB" altLang="fr-FR" sz="2800" dirty="0">
                <a:solidFill>
                  <a:schemeClr val="tx1"/>
                </a:solidFill>
              </a:rPr>
              <a:t> is compensated by extra income of </a:t>
            </a:r>
            <a:r>
              <a:rPr lang="en-GB" altLang="fr-FR" sz="2800" dirty="0">
                <a:solidFill>
                  <a:schemeClr val="tx1"/>
                </a:solidFill>
                <a:sym typeface="Symbol" pitchFamily="18" charset="2"/>
              </a:rPr>
              <a:t></a:t>
            </a:r>
            <a:r>
              <a:rPr lang="en-GB" altLang="fr-FR" sz="2800" dirty="0">
                <a:solidFill>
                  <a:schemeClr val="tx1"/>
                </a:solidFill>
              </a:rPr>
              <a:t>/ </a:t>
            </a:r>
            <a:r>
              <a:rPr lang="en-GB" altLang="fr-FR" sz="2800" dirty="0">
                <a:solidFill>
                  <a:schemeClr val="tx1"/>
                </a:solidFill>
                <a:sym typeface="Symbol" pitchFamily="18" charset="2"/>
              </a:rPr>
              <a:t></a:t>
            </a:r>
            <a:r>
              <a:rPr lang="en-GB" altLang="fr-FR" sz="2800" dirty="0">
                <a:solidFill>
                  <a:schemeClr val="tx1"/>
                </a:solidFill>
              </a:rPr>
              <a:t>.</a:t>
            </a:r>
            <a:br>
              <a:rPr lang="en-GB" altLang="fr-FR" sz="2800" dirty="0">
                <a:solidFill>
                  <a:schemeClr val="tx1"/>
                </a:solidFill>
              </a:rPr>
            </a:br>
            <a:r>
              <a:rPr lang="en-GB" altLang="fr-FR" sz="2800" dirty="0">
                <a:solidFill>
                  <a:schemeClr val="tx1"/>
                </a:solidFill>
              </a:rPr>
              <a:t/>
            </a:r>
            <a:br>
              <a:rPr lang="en-GB" altLang="fr-FR" sz="2800" dirty="0">
                <a:solidFill>
                  <a:schemeClr val="tx1"/>
                </a:solidFill>
              </a:rPr>
            </a:br>
            <a:endParaRPr lang="en-US" altLang="fr-FR" sz="2800" dirty="0">
              <a:solidFill>
                <a:schemeClr val="tx1"/>
              </a:solidFill>
            </a:endParaRPr>
          </a:p>
        </p:txBody>
      </p:sp>
    </p:spTree>
    <p:extLst>
      <p:ext uri="{BB962C8B-B14F-4D97-AF65-F5344CB8AC3E}">
        <p14:creationId xmlns:p14="http://schemas.microsoft.com/office/powerpoint/2010/main" val="22238081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2" name="Text Box 4"/>
          <p:cNvSpPr txBox="1">
            <a:spLocks noChangeArrowheads="1"/>
          </p:cNvSpPr>
          <p:nvPr/>
        </p:nvSpPr>
        <p:spPr bwMode="auto">
          <a:xfrm>
            <a:off x="323850" y="44624"/>
            <a:ext cx="8570913" cy="7186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fr-FR" sz="2800" dirty="0">
                <a:latin typeface="+mj-lt"/>
              </a:rPr>
              <a:t>The wage of worker </a:t>
            </a:r>
            <a:r>
              <a:rPr lang="en-GB" altLang="fr-FR" sz="2800" i="1" dirty="0" err="1">
                <a:latin typeface="+mj-lt"/>
              </a:rPr>
              <a:t>i</a:t>
            </a:r>
            <a:r>
              <a:rPr lang="en-GB" altLang="fr-FR" sz="2800" dirty="0">
                <a:latin typeface="+mj-lt"/>
              </a:rPr>
              <a:t> in occupation </a:t>
            </a:r>
            <a:r>
              <a:rPr lang="en-GB" altLang="fr-FR" sz="2800" i="1" dirty="0">
                <a:latin typeface="+mj-lt"/>
              </a:rPr>
              <a:t>o</a:t>
            </a:r>
            <a:r>
              <a:rPr lang="en-GB" altLang="fr-FR" sz="2800" dirty="0">
                <a:latin typeface="+mj-lt"/>
              </a:rPr>
              <a:t> is argued, for simplicity, to depend on the same X’s as does utility in (1), compensation for the </a:t>
            </a:r>
            <a:r>
              <a:rPr lang="en-GB" altLang="fr-FR" sz="2800" dirty="0" err="1">
                <a:latin typeface="+mj-lt"/>
              </a:rPr>
              <a:t>disamenities</a:t>
            </a:r>
            <a:r>
              <a:rPr lang="en-GB" altLang="fr-FR" sz="2800" dirty="0">
                <a:latin typeface="+mj-lt"/>
              </a:rPr>
              <a:t> in that occupation, D</a:t>
            </a:r>
            <a:r>
              <a:rPr lang="en-GB" altLang="fr-FR" sz="2800" baseline="-25000" dirty="0">
                <a:latin typeface="+mj-lt"/>
              </a:rPr>
              <a:t>o</a:t>
            </a:r>
            <a:r>
              <a:rPr lang="en-GB" altLang="fr-FR" sz="2800" dirty="0">
                <a:latin typeface="+mj-lt"/>
              </a:rPr>
              <a:t>, and an occupation specific rent, </a:t>
            </a:r>
            <a:r>
              <a:rPr lang="en-GB" altLang="fr-FR" sz="2800" dirty="0">
                <a:latin typeface="+mj-lt"/>
                <a:sym typeface="Symbol" pitchFamily="18" charset="2"/>
              </a:rPr>
              <a:t></a:t>
            </a:r>
            <a:r>
              <a:rPr lang="en-GB" altLang="fr-FR" sz="2800" baseline="-25000" dirty="0">
                <a:latin typeface="+mj-lt"/>
              </a:rPr>
              <a:t>o</a:t>
            </a:r>
            <a:r>
              <a:rPr lang="en-GB" altLang="fr-FR" sz="2800" dirty="0" smtClean="0">
                <a:latin typeface="+mj-lt"/>
              </a:rPr>
              <a:t>:</a:t>
            </a:r>
          </a:p>
          <a:p>
            <a:pPr>
              <a:spcBef>
                <a:spcPct val="50000"/>
              </a:spcBef>
            </a:pPr>
            <a:endParaRPr lang="en-GB" altLang="fr-FR" sz="2800" dirty="0">
              <a:latin typeface="+mj-lt"/>
            </a:endParaRPr>
          </a:p>
          <a:p>
            <a:pPr lvl="1">
              <a:spcBef>
                <a:spcPct val="50000"/>
              </a:spcBef>
            </a:pPr>
            <a:r>
              <a:rPr lang="en-GB" altLang="fr-FR" sz="2800" dirty="0">
                <a:latin typeface="+mj-lt"/>
              </a:rPr>
              <a:t>			</a:t>
            </a:r>
            <a:r>
              <a:rPr lang="en-GB" altLang="fr-FR" sz="2800" dirty="0" err="1">
                <a:latin typeface="+mj-lt"/>
              </a:rPr>
              <a:t>w</a:t>
            </a:r>
            <a:r>
              <a:rPr lang="en-GB" altLang="fr-FR" sz="2800" baseline="-25000" dirty="0" err="1">
                <a:latin typeface="+mj-lt"/>
              </a:rPr>
              <a:t>io</a:t>
            </a:r>
            <a:r>
              <a:rPr lang="en-GB" altLang="fr-FR" sz="2800" dirty="0">
                <a:latin typeface="+mj-lt"/>
              </a:rPr>
              <a:t> = </a:t>
            </a:r>
            <a:r>
              <a:rPr lang="en-GB" altLang="fr-FR" sz="2800" dirty="0">
                <a:latin typeface="+mj-lt"/>
                <a:sym typeface="Symbol" pitchFamily="18" charset="2"/>
              </a:rPr>
              <a:t></a:t>
            </a:r>
            <a:r>
              <a:rPr lang="en-GB" altLang="fr-FR" sz="2800" dirty="0">
                <a:latin typeface="+mj-lt"/>
              </a:rPr>
              <a:t>’X</a:t>
            </a:r>
            <a:r>
              <a:rPr lang="en-GB" altLang="fr-FR" sz="2800" baseline="-25000" dirty="0">
                <a:latin typeface="+mj-lt"/>
              </a:rPr>
              <a:t>i</a:t>
            </a:r>
            <a:r>
              <a:rPr lang="en-GB" altLang="fr-FR" sz="2800" dirty="0">
                <a:latin typeface="+mj-lt"/>
              </a:rPr>
              <a:t> + </a:t>
            </a:r>
            <a:r>
              <a:rPr lang="en-GB" altLang="fr-FR" sz="2800" dirty="0">
                <a:latin typeface="+mj-lt"/>
                <a:sym typeface="Symbol" pitchFamily="18" charset="2"/>
              </a:rPr>
              <a:t></a:t>
            </a:r>
            <a:r>
              <a:rPr lang="en-GB" altLang="fr-FR" sz="2800" baseline="-25000" dirty="0">
                <a:latin typeface="+mj-lt"/>
              </a:rPr>
              <a:t>o</a:t>
            </a:r>
            <a:r>
              <a:rPr lang="en-GB" altLang="fr-FR" sz="2800" dirty="0">
                <a:latin typeface="+mj-lt"/>
              </a:rPr>
              <a:t> + βD</a:t>
            </a:r>
            <a:r>
              <a:rPr lang="en-GB" altLang="fr-FR" sz="2800" baseline="-25000" dirty="0">
                <a:latin typeface="+mj-lt"/>
              </a:rPr>
              <a:t>o</a:t>
            </a:r>
            <a:r>
              <a:rPr lang="en-GB" altLang="fr-FR" sz="2800" dirty="0">
                <a:latin typeface="+mj-lt"/>
              </a:rPr>
              <a:t>		(2)</a:t>
            </a:r>
          </a:p>
          <a:p>
            <a:pPr>
              <a:spcBef>
                <a:spcPct val="50000"/>
              </a:spcBef>
            </a:pPr>
            <a:endParaRPr lang="en-GB" altLang="fr-FR" sz="2800" dirty="0">
              <a:latin typeface="+mj-lt"/>
            </a:endParaRPr>
          </a:p>
          <a:p>
            <a:pPr>
              <a:spcBef>
                <a:spcPct val="50000"/>
              </a:spcBef>
            </a:pPr>
            <a:r>
              <a:rPr lang="en-GB" altLang="fr-FR" sz="2800" dirty="0">
                <a:latin typeface="+mj-lt"/>
              </a:rPr>
              <a:t>Note </a:t>
            </a:r>
            <a:r>
              <a:rPr lang="en-GB" altLang="fr-FR" sz="2800" dirty="0" smtClean="0">
                <a:latin typeface="+mj-lt"/>
              </a:rPr>
              <a:t>we assume worker homogeneity. </a:t>
            </a:r>
            <a:r>
              <a:rPr lang="en-GB" altLang="fr-FR" sz="2800" dirty="0">
                <a:latin typeface="+mj-lt"/>
              </a:rPr>
              <a:t>From the utility function, the compensating differential for D is β</a:t>
            </a:r>
            <a:r>
              <a:rPr lang="en-GB" altLang="fr-FR" sz="2800" b="1" dirty="0">
                <a:latin typeface="+mj-lt"/>
              </a:rPr>
              <a:t>=</a:t>
            </a:r>
            <a:r>
              <a:rPr lang="en-GB" altLang="fr-FR" sz="2800" dirty="0">
                <a:latin typeface="+mj-lt"/>
                <a:sym typeface="Symbol" pitchFamily="18" charset="2"/>
              </a:rPr>
              <a:t></a:t>
            </a:r>
            <a:r>
              <a:rPr lang="en-GB" altLang="fr-FR" sz="2800" dirty="0">
                <a:latin typeface="+mj-lt"/>
              </a:rPr>
              <a:t>/</a:t>
            </a:r>
            <a:r>
              <a:rPr lang="en-GB" altLang="fr-FR" sz="2800" dirty="0">
                <a:latin typeface="+mj-lt"/>
                <a:sym typeface="Symbol" pitchFamily="18" charset="2"/>
              </a:rPr>
              <a:t>.</a:t>
            </a:r>
          </a:p>
          <a:p>
            <a:pPr>
              <a:spcBef>
                <a:spcPct val="50000"/>
              </a:spcBef>
            </a:pPr>
            <a:r>
              <a:rPr lang="en-GB" altLang="fr-FR" sz="2800" dirty="0">
                <a:latin typeface="+mj-lt"/>
                <a:sym typeface="Symbol" pitchFamily="18" charset="2"/>
              </a:rPr>
              <a:t>S</a:t>
            </a:r>
            <a:r>
              <a:rPr lang="en-GB" altLang="fr-FR" sz="2800" dirty="0">
                <a:latin typeface="+mj-lt"/>
              </a:rPr>
              <a:t>ubstituting for </a:t>
            </a:r>
            <a:r>
              <a:rPr lang="en-GB" altLang="fr-FR" sz="2800" dirty="0" err="1">
                <a:latin typeface="+mj-lt"/>
              </a:rPr>
              <a:t>w</a:t>
            </a:r>
            <a:r>
              <a:rPr lang="en-GB" altLang="fr-FR" sz="2800" baseline="-25000" dirty="0" err="1">
                <a:latin typeface="+mj-lt"/>
              </a:rPr>
              <a:t>io</a:t>
            </a:r>
            <a:r>
              <a:rPr lang="en-GB" altLang="fr-FR" sz="2800" dirty="0">
                <a:latin typeface="+mj-lt"/>
              </a:rPr>
              <a:t> and β in (1) yields</a:t>
            </a:r>
          </a:p>
          <a:p>
            <a:pPr>
              <a:spcBef>
                <a:spcPct val="50000"/>
              </a:spcBef>
            </a:pPr>
            <a:endParaRPr lang="en-GB" altLang="fr-FR" sz="2800" dirty="0">
              <a:latin typeface="+mj-lt"/>
            </a:endParaRPr>
          </a:p>
          <a:p>
            <a:pPr>
              <a:spcBef>
                <a:spcPct val="50000"/>
              </a:spcBef>
            </a:pPr>
            <a:r>
              <a:rPr lang="en-GB" altLang="fr-FR" sz="2800" dirty="0">
                <a:latin typeface="+mj-lt"/>
              </a:rPr>
              <a:t>			</a:t>
            </a:r>
            <a:r>
              <a:rPr lang="en-GB" altLang="fr-FR" sz="2800" dirty="0" err="1">
                <a:latin typeface="+mj-lt"/>
              </a:rPr>
              <a:t>U</a:t>
            </a:r>
            <a:r>
              <a:rPr lang="en-GB" altLang="fr-FR" sz="2800" baseline="-25000" dirty="0" err="1">
                <a:latin typeface="+mj-lt"/>
              </a:rPr>
              <a:t>io</a:t>
            </a:r>
            <a:r>
              <a:rPr lang="en-GB" altLang="fr-FR" sz="2800" dirty="0">
                <a:latin typeface="+mj-lt"/>
              </a:rPr>
              <a:t> = </a:t>
            </a:r>
            <a:r>
              <a:rPr lang="en-GB" altLang="fr-FR" sz="2800" dirty="0">
                <a:latin typeface="+mj-lt"/>
                <a:sym typeface="Symbol" pitchFamily="18" charset="2"/>
              </a:rPr>
              <a:t></a:t>
            </a:r>
            <a:r>
              <a:rPr lang="en-GB" altLang="fr-FR" sz="2800" dirty="0">
                <a:latin typeface="+mj-lt"/>
              </a:rPr>
              <a:t>’X</a:t>
            </a:r>
            <a:r>
              <a:rPr lang="en-GB" altLang="fr-FR" sz="2800" baseline="-25000" dirty="0">
                <a:latin typeface="+mj-lt"/>
              </a:rPr>
              <a:t>i</a:t>
            </a:r>
            <a:r>
              <a:rPr lang="en-GB" altLang="fr-FR" sz="2800" dirty="0">
                <a:latin typeface="+mj-lt"/>
              </a:rPr>
              <a:t> +  </a:t>
            </a:r>
            <a:r>
              <a:rPr lang="en-GB" altLang="fr-FR" sz="2800" dirty="0">
                <a:latin typeface="+mj-lt"/>
                <a:sym typeface="Symbol" pitchFamily="18" charset="2"/>
              </a:rPr>
              <a:t></a:t>
            </a:r>
            <a:r>
              <a:rPr lang="en-GB" altLang="fr-FR" sz="2800" baseline="-25000" dirty="0">
                <a:latin typeface="+mj-lt"/>
              </a:rPr>
              <a:t>o</a:t>
            </a:r>
            <a:r>
              <a:rPr lang="en-GB" altLang="fr-FR" sz="2800" dirty="0">
                <a:latin typeface="+mj-lt"/>
              </a:rPr>
              <a:t>			(3)</a:t>
            </a:r>
          </a:p>
          <a:p>
            <a:pPr>
              <a:spcBef>
                <a:spcPct val="50000"/>
              </a:spcBef>
            </a:pPr>
            <a:endParaRPr kumimoji="1" lang="fr-FR" altLang="fr-FR" dirty="0"/>
          </a:p>
        </p:txBody>
      </p:sp>
    </p:spTree>
    <p:extLst>
      <p:ext uri="{BB962C8B-B14F-4D97-AF65-F5344CB8AC3E}">
        <p14:creationId xmlns:p14="http://schemas.microsoft.com/office/powerpoint/2010/main" val="823436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04" name="Text Box 4"/>
          <p:cNvSpPr txBox="1">
            <a:spLocks noChangeArrowheads="1"/>
          </p:cNvSpPr>
          <p:nvPr/>
        </p:nvSpPr>
        <p:spPr bwMode="auto">
          <a:xfrm>
            <a:off x="179512" y="152048"/>
            <a:ext cx="8784976" cy="6494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altLang="fr-FR" sz="3200" dirty="0">
                <a:latin typeface="+mj-lt"/>
              </a:rPr>
              <a:t>I estimate </a:t>
            </a:r>
            <a:r>
              <a:rPr lang="en-GB" altLang="fr-FR" sz="3200" dirty="0" smtClean="0">
                <a:latin typeface="+mj-lt"/>
              </a:rPr>
              <a:t>job satisfaction and wage equations </a:t>
            </a:r>
            <a:r>
              <a:rPr lang="en-GB" altLang="fr-FR" sz="3200" dirty="0">
                <a:latin typeface="+mj-lt"/>
              </a:rPr>
              <a:t>(2) and (3). </a:t>
            </a:r>
            <a:endParaRPr lang="en-GB" altLang="fr-FR" sz="3200" dirty="0" smtClean="0">
              <a:latin typeface="+mj-lt"/>
            </a:endParaRPr>
          </a:p>
          <a:p>
            <a:pPr>
              <a:spcBef>
                <a:spcPct val="50000"/>
              </a:spcBef>
            </a:pPr>
            <a:endParaRPr lang="en-GB" altLang="fr-FR" sz="3200" dirty="0">
              <a:latin typeface="+mj-lt"/>
            </a:endParaRPr>
          </a:p>
          <a:p>
            <a:pPr>
              <a:spcBef>
                <a:spcPct val="50000"/>
              </a:spcBef>
            </a:pPr>
            <a:r>
              <a:rPr lang="en-GB" altLang="fr-FR" sz="3200" b="1" dirty="0" smtClean="0">
                <a:solidFill>
                  <a:srgbClr val="FF0000"/>
                </a:solidFill>
                <a:latin typeface="+mj-lt"/>
              </a:rPr>
              <a:t>I </a:t>
            </a:r>
            <a:r>
              <a:rPr lang="en-GB" altLang="fr-FR" sz="3200" b="1" dirty="0">
                <a:solidFill>
                  <a:srgbClr val="FF0000"/>
                </a:solidFill>
                <a:latin typeface="+mj-lt"/>
              </a:rPr>
              <a:t>have no information on </a:t>
            </a:r>
            <a:r>
              <a:rPr lang="en-GB" altLang="fr-FR" sz="3200" b="1" dirty="0">
                <a:solidFill>
                  <a:srgbClr val="FF0000"/>
                </a:solidFill>
                <a:latin typeface="+mj-lt"/>
                <a:sym typeface="Symbol" pitchFamily="18" charset="2"/>
              </a:rPr>
              <a:t></a:t>
            </a:r>
            <a:r>
              <a:rPr lang="en-GB" altLang="fr-FR" sz="3200" b="1" baseline="-25000" dirty="0">
                <a:solidFill>
                  <a:srgbClr val="FF0000"/>
                </a:solidFill>
                <a:latin typeface="+mj-lt"/>
              </a:rPr>
              <a:t>o </a:t>
            </a:r>
            <a:r>
              <a:rPr lang="en-GB" altLang="fr-FR" sz="3200" b="1" dirty="0">
                <a:solidFill>
                  <a:srgbClr val="FF0000"/>
                </a:solidFill>
                <a:latin typeface="+mj-lt"/>
              </a:rPr>
              <a:t>or D</a:t>
            </a:r>
            <a:r>
              <a:rPr lang="en-GB" altLang="fr-FR" sz="3200" b="1" baseline="-25000" dirty="0">
                <a:solidFill>
                  <a:srgbClr val="FF0000"/>
                </a:solidFill>
                <a:latin typeface="+mj-lt"/>
              </a:rPr>
              <a:t>o</a:t>
            </a:r>
            <a:r>
              <a:rPr lang="en-GB" altLang="fr-FR" sz="3200" dirty="0">
                <a:latin typeface="+mj-lt"/>
              </a:rPr>
              <a:t>: </a:t>
            </a:r>
            <a:endParaRPr lang="en-GB" altLang="fr-FR" sz="3200" dirty="0" smtClean="0">
              <a:latin typeface="+mj-lt"/>
            </a:endParaRPr>
          </a:p>
          <a:p>
            <a:pPr>
              <a:spcBef>
                <a:spcPct val="50000"/>
              </a:spcBef>
            </a:pPr>
            <a:endParaRPr lang="en-GB" altLang="fr-FR" sz="3200" dirty="0">
              <a:latin typeface="+mj-lt"/>
            </a:endParaRPr>
          </a:p>
          <a:p>
            <a:pPr>
              <a:spcBef>
                <a:spcPct val="50000"/>
              </a:spcBef>
            </a:pPr>
            <a:r>
              <a:rPr lang="en-GB" altLang="fr-FR" sz="3200" dirty="0" smtClean="0">
                <a:latin typeface="+mj-lt"/>
              </a:rPr>
              <a:t>these </a:t>
            </a:r>
            <a:r>
              <a:rPr lang="en-GB" altLang="fr-FR" sz="3200" dirty="0">
                <a:latin typeface="+mj-lt"/>
              </a:rPr>
              <a:t>are picked up by </a:t>
            </a:r>
            <a:r>
              <a:rPr lang="en-GB" altLang="fr-FR" sz="3200" b="1" dirty="0">
                <a:solidFill>
                  <a:srgbClr val="FF0000"/>
                </a:solidFill>
                <a:latin typeface="+mj-lt"/>
              </a:rPr>
              <a:t>two-digit occupational and industry dummies</a:t>
            </a:r>
            <a:r>
              <a:rPr lang="en-GB" altLang="fr-FR" sz="3200" dirty="0">
                <a:latin typeface="+mj-lt"/>
              </a:rPr>
              <a:t>. In the wage equation, the estimated coefficients on these dummies will pick up both rents and </a:t>
            </a:r>
            <a:r>
              <a:rPr lang="en-GB" altLang="fr-FR" sz="3200" dirty="0" err="1">
                <a:latin typeface="+mj-lt"/>
              </a:rPr>
              <a:t>disamenities</a:t>
            </a:r>
            <a:r>
              <a:rPr lang="en-GB" altLang="fr-FR" sz="3200" dirty="0">
                <a:latin typeface="+mj-lt"/>
              </a:rPr>
              <a:t> (</a:t>
            </a:r>
            <a:r>
              <a:rPr lang="en-GB" altLang="fr-FR" sz="3200" dirty="0">
                <a:latin typeface="+mj-lt"/>
                <a:sym typeface="Symbol" pitchFamily="18" charset="2"/>
              </a:rPr>
              <a:t></a:t>
            </a:r>
            <a:r>
              <a:rPr lang="en-GB" altLang="fr-FR" sz="3200" baseline="-25000" dirty="0">
                <a:latin typeface="+mj-lt"/>
              </a:rPr>
              <a:t>o</a:t>
            </a:r>
            <a:r>
              <a:rPr lang="en-GB" altLang="fr-FR" sz="3200" dirty="0">
                <a:latin typeface="+mj-lt"/>
              </a:rPr>
              <a:t> + βD</a:t>
            </a:r>
            <a:r>
              <a:rPr lang="en-GB" altLang="fr-FR" sz="3200" baseline="-25000" dirty="0">
                <a:latin typeface="+mj-lt"/>
              </a:rPr>
              <a:t>o</a:t>
            </a:r>
            <a:r>
              <a:rPr lang="en-GB" altLang="fr-FR" sz="3200" dirty="0">
                <a:latin typeface="+mj-lt"/>
              </a:rPr>
              <a:t>); in the utility (job satisfaction) equation, the estimated coefficients will only reflect rents (</a:t>
            </a:r>
            <a:r>
              <a:rPr lang="en-GB" altLang="fr-FR" sz="3200" dirty="0">
                <a:latin typeface="+mj-lt"/>
                <a:sym typeface="Symbol" pitchFamily="18" charset="2"/>
              </a:rPr>
              <a:t></a:t>
            </a:r>
            <a:r>
              <a:rPr lang="en-GB" altLang="fr-FR" sz="3200" baseline="-25000" dirty="0">
                <a:latin typeface="+mj-lt"/>
              </a:rPr>
              <a:t>o</a:t>
            </a:r>
            <a:r>
              <a:rPr lang="en-GB" altLang="fr-FR" sz="3200" dirty="0" smtClean="0">
                <a:latin typeface="+mj-lt"/>
              </a:rPr>
              <a:t>).</a:t>
            </a:r>
            <a:endParaRPr lang="en-GB" altLang="fr-FR" sz="3200" dirty="0">
              <a:latin typeface="+mj-lt"/>
            </a:endParaRPr>
          </a:p>
        </p:txBody>
      </p:sp>
    </p:spTree>
    <p:extLst>
      <p:ext uri="{BB962C8B-B14F-4D97-AF65-F5344CB8AC3E}">
        <p14:creationId xmlns:p14="http://schemas.microsoft.com/office/powerpoint/2010/main" val="19219456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04" name="Text Box 4"/>
          <p:cNvSpPr txBox="1">
            <a:spLocks noChangeArrowheads="1"/>
          </p:cNvSpPr>
          <p:nvPr/>
        </p:nvSpPr>
        <p:spPr bwMode="auto">
          <a:xfrm>
            <a:off x="179512" y="242639"/>
            <a:ext cx="8784976"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altLang="fr-FR" sz="3200" dirty="0" smtClean="0">
                <a:latin typeface="+mj-lt"/>
              </a:rPr>
              <a:t>The </a:t>
            </a:r>
            <a:r>
              <a:rPr lang="en-GB" altLang="fr-FR" sz="3200" dirty="0">
                <a:latin typeface="+mj-lt"/>
              </a:rPr>
              <a:t>empirical strategy is therefore to see if the systematic differences in utility/job satisfaction across occupations are correlated with their counterparts in a standard wage equation. </a:t>
            </a:r>
          </a:p>
          <a:p>
            <a:pPr>
              <a:spcBef>
                <a:spcPct val="50000"/>
              </a:spcBef>
            </a:pPr>
            <a:r>
              <a:rPr lang="en-GB" altLang="fr-FR" sz="3200" dirty="0">
                <a:latin typeface="+mj-lt"/>
              </a:rPr>
              <a:t>Correlate: the estimate of </a:t>
            </a:r>
            <a:r>
              <a:rPr lang="en-GB" altLang="fr-FR" sz="3200" dirty="0">
                <a:latin typeface="+mj-lt"/>
                <a:sym typeface="Symbol" pitchFamily="18" charset="2"/>
              </a:rPr>
              <a:t></a:t>
            </a:r>
            <a:r>
              <a:rPr lang="en-GB" altLang="fr-FR" sz="3200" baseline="-25000" dirty="0">
                <a:latin typeface="+mj-lt"/>
              </a:rPr>
              <a:t>o</a:t>
            </a:r>
            <a:r>
              <a:rPr lang="en-GB" altLang="fr-FR" sz="3200" dirty="0">
                <a:latin typeface="+mj-lt"/>
              </a:rPr>
              <a:t> + βD</a:t>
            </a:r>
            <a:r>
              <a:rPr lang="en-GB" altLang="fr-FR" sz="3200" baseline="-25000" dirty="0">
                <a:latin typeface="+mj-lt"/>
              </a:rPr>
              <a:t>o</a:t>
            </a:r>
            <a:r>
              <a:rPr lang="en-GB" altLang="fr-FR" sz="3200" dirty="0">
                <a:latin typeface="+mj-lt"/>
              </a:rPr>
              <a:t> with that of </a:t>
            </a:r>
            <a:r>
              <a:rPr lang="en-GB" altLang="fr-FR" sz="3200" dirty="0">
                <a:latin typeface="+mj-lt"/>
                <a:sym typeface="Symbol" pitchFamily="18" charset="2"/>
              </a:rPr>
              <a:t></a:t>
            </a:r>
            <a:r>
              <a:rPr lang="en-GB" altLang="fr-FR" sz="3200" baseline="-25000" dirty="0">
                <a:latin typeface="+mj-lt"/>
              </a:rPr>
              <a:t>o</a:t>
            </a:r>
            <a:r>
              <a:rPr lang="en-GB" altLang="fr-FR" sz="3200" dirty="0">
                <a:latin typeface="+mj-lt"/>
              </a:rPr>
              <a:t>. </a:t>
            </a:r>
          </a:p>
          <a:p>
            <a:pPr>
              <a:spcBef>
                <a:spcPct val="50000"/>
              </a:spcBef>
            </a:pPr>
            <a:endParaRPr lang="en-GB" altLang="fr-FR" sz="3200" b="1" dirty="0" smtClean="0">
              <a:latin typeface="+mj-lt"/>
            </a:endParaRPr>
          </a:p>
          <a:p>
            <a:pPr>
              <a:spcBef>
                <a:spcPct val="50000"/>
              </a:spcBef>
            </a:pPr>
            <a:r>
              <a:rPr lang="en-GB" altLang="fr-FR" sz="3200" b="1" dirty="0" smtClean="0">
                <a:solidFill>
                  <a:srgbClr val="FF0000"/>
                </a:solidFill>
                <a:latin typeface="+mj-lt"/>
              </a:rPr>
              <a:t>Strong </a:t>
            </a:r>
            <a:r>
              <a:rPr lang="en-GB" altLang="fr-FR" sz="3200" b="1" dirty="0">
                <a:solidFill>
                  <a:srgbClr val="FF0000"/>
                </a:solidFill>
                <a:latin typeface="+mj-lt"/>
              </a:rPr>
              <a:t>correlation</a:t>
            </a:r>
            <a:r>
              <a:rPr lang="en-GB" altLang="fr-FR" sz="3200" dirty="0">
                <a:solidFill>
                  <a:srgbClr val="FF0000"/>
                </a:solidFill>
                <a:latin typeface="+mj-lt"/>
              </a:rPr>
              <a:t> </a:t>
            </a:r>
            <a:r>
              <a:rPr lang="en-GB" altLang="fr-FR" sz="3200" dirty="0">
                <a:latin typeface="+mj-lt"/>
              </a:rPr>
              <a:t>=&gt; the rent component of wage differentials is substantial. </a:t>
            </a:r>
            <a:endParaRPr lang="en-GB" altLang="fr-FR" sz="3200" dirty="0">
              <a:solidFill>
                <a:srgbClr val="FF0000"/>
              </a:solidFill>
              <a:latin typeface="+mj-lt"/>
            </a:endParaRPr>
          </a:p>
          <a:p>
            <a:pPr>
              <a:spcBef>
                <a:spcPct val="50000"/>
              </a:spcBef>
            </a:pPr>
            <a:r>
              <a:rPr lang="en-GB" altLang="fr-FR" sz="3200" b="1" dirty="0">
                <a:solidFill>
                  <a:srgbClr val="FF0000"/>
                </a:solidFill>
                <a:latin typeface="+mj-lt"/>
              </a:rPr>
              <a:t>Weak correlation</a:t>
            </a:r>
            <a:r>
              <a:rPr lang="en-GB" altLang="fr-FR" sz="3200" dirty="0">
                <a:latin typeface="+mj-lt"/>
              </a:rPr>
              <a:t> =&gt; the rent element, </a:t>
            </a:r>
            <a:r>
              <a:rPr lang="en-GB" altLang="fr-FR" sz="3200" dirty="0">
                <a:latin typeface="+mj-lt"/>
                <a:sym typeface="Symbol" pitchFamily="18" charset="2"/>
              </a:rPr>
              <a:t></a:t>
            </a:r>
            <a:r>
              <a:rPr lang="en-GB" altLang="fr-FR" sz="3200" baseline="-25000" dirty="0">
                <a:latin typeface="+mj-lt"/>
              </a:rPr>
              <a:t>o</a:t>
            </a:r>
            <a:r>
              <a:rPr lang="en-GB" altLang="fr-FR" sz="3200" dirty="0">
                <a:latin typeface="+mj-lt"/>
              </a:rPr>
              <a:t>, is small.</a:t>
            </a:r>
            <a:endParaRPr lang="fr-FR" altLang="fr-FR" sz="3200" dirty="0">
              <a:latin typeface="+mj-lt"/>
            </a:endParaRPr>
          </a:p>
        </p:txBody>
      </p:sp>
    </p:spTree>
    <p:extLst>
      <p:ext uri="{BB962C8B-B14F-4D97-AF65-F5344CB8AC3E}">
        <p14:creationId xmlns:p14="http://schemas.microsoft.com/office/powerpoint/2010/main" val="27962190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381000"/>
            <a:ext cx="7772400" cy="914400"/>
          </a:xfrm>
        </p:spPr>
        <p:txBody>
          <a:bodyPr/>
          <a:lstStyle/>
          <a:p>
            <a:r>
              <a:rPr lang="fr-FR" altLang="fr-FR" sz="3600" dirty="0">
                <a:solidFill>
                  <a:srgbClr val="FF0000"/>
                </a:solidFill>
              </a:rPr>
              <a:t>Data</a:t>
            </a:r>
          </a:p>
        </p:txBody>
      </p:sp>
      <p:sp>
        <p:nvSpPr>
          <p:cNvPr id="4108" name="Text Box 12"/>
          <p:cNvSpPr txBox="1">
            <a:spLocks noChangeArrowheads="1"/>
          </p:cNvSpPr>
          <p:nvPr/>
        </p:nvSpPr>
        <p:spPr bwMode="auto">
          <a:xfrm>
            <a:off x="228600" y="1340768"/>
            <a:ext cx="8915400"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fr-FR" sz="3200" dirty="0">
                <a:latin typeface="+mj-lt"/>
              </a:rPr>
              <a:t>BHPS Waves 1 to 11. </a:t>
            </a:r>
          </a:p>
          <a:p>
            <a:endParaRPr lang="en-GB" altLang="fr-FR" sz="3200" dirty="0">
              <a:latin typeface="+mj-lt"/>
            </a:endParaRPr>
          </a:p>
          <a:p>
            <a:r>
              <a:rPr lang="en-GB" altLang="fr-FR" sz="3200" dirty="0">
                <a:latin typeface="+mj-lt"/>
              </a:rPr>
              <a:t>Employees 16 to 65 only: 27 000 observations; 7000 different individuals.</a:t>
            </a:r>
          </a:p>
          <a:p>
            <a:endParaRPr lang="en-GB" altLang="fr-FR" sz="3200" dirty="0">
              <a:latin typeface="+mj-lt"/>
            </a:endParaRPr>
          </a:p>
          <a:p>
            <a:r>
              <a:rPr lang="fr-FR" altLang="fr-FR" sz="3200" dirty="0">
                <a:latin typeface="+mj-lt"/>
              </a:rPr>
              <a:t>[http://www.iser.essex.ac.uk/bhps]</a:t>
            </a:r>
            <a:endParaRPr lang="fr-FR" altLang="fr-FR" sz="3200" dirty="0">
              <a:solidFill>
                <a:srgbClr val="0000FF"/>
              </a:solidFill>
              <a:latin typeface="+mj-lt"/>
            </a:endParaRPr>
          </a:p>
          <a:p>
            <a:r>
              <a:rPr lang="en-GB" altLang="fr-FR" sz="3200" dirty="0">
                <a:latin typeface="+mj-lt"/>
              </a:rPr>
              <a:t>	</a:t>
            </a:r>
            <a:endParaRPr lang="fr-FR" altLang="fr-FR" sz="3200" dirty="0">
              <a:latin typeface="+mj-lt"/>
            </a:endParaRPr>
          </a:p>
          <a:p>
            <a:r>
              <a:rPr lang="en-GB" altLang="fr-FR" sz="3200" dirty="0">
                <a:latin typeface="+mj-lt"/>
              </a:rPr>
              <a:t>The proxy utility measure is overall job satisfaction (which predicts quits, absenteeism, and productivity). Measured on a one to seven scale:</a:t>
            </a:r>
          </a:p>
          <a:p>
            <a:endParaRPr lang="en-US" altLang="fr-FR" sz="2200" dirty="0"/>
          </a:p>
        </p:txBody>
      </p:sp>
    </p:spTree>
    <p:extLst>
      <p:ext uri="{BB962C8B-B14F-4D97-AF65-F5344CB8AC3E}">
        <p14:creationId xmlns:p14="http://schemas.microsoft.com/office/powerpoint/2010/main" val="41420074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0-#ppt_w/2"/>
                                          </p:val>
                                        </p:tav>
                                        <p:tav tm="100000">
                                          <p:val>
                                            <p:strVal val="#ppt_x"/>
                                          </p:val>
                                        </p:tav>
                                      </p:tavLst>
                                    </p:anim>
                                    <p:anim calcmode="lin" valueType="num">
                                      <p:cBhvr additive="base">
                                        <p:cTn id="8" dur="500" fill="hold"/>
                                        <p:tgtEl>
                                          <p:spTgt spid="409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108"/>
                                        </p:tgtEl>
                                        <p:attrNameLst>
                                          <p:attrName>style.visibility</p:attrName>
                                        </p:attrNameLst>
                                      </p:cBhvr>
                                      <p:to>
                                        <p:strVal val="visible"/>
                                      </p:to>
                                    </p:set>
                                    <p:anim calcmode="lin" valueType="num">
                                      <p:cBhvr additive="base">
                                        <p:cTn id="11" dur="500" fill="hold"/>
                                        <p:tgtEl>
                                          <p:spTgt spid="4108"/>
                                        </p:tgtEl>
                                        <p:attrNameLst>
                                          <p:attrName>ppt_x</p:attrName>
                                        </p:attrNameLst>
                                      </p:cBhvr>
                                      <p:tavLst>
                                        <p:tav tm="0">
                                          <p:val>
                                            <p:strVal val="0-#ppt_w/2"/>
                                          </p:val>
                                        </p:tav>
                                        <p:tav tm="100000">
                                          <p:val>
                                            <p:strVal val="#ppt_x"/>
                                          </p:val>
                                        </p:tav>
                                      </p:tavLst>
                                    </p:anim>
                                    <p:anim calcmode="lin" valueType="num">
                                      <p:cBhvr additive="base">
                                        <p:cTn id="12" dur="500" fill="hold"/>
                                        <p:tgtEl>
                                          <p:spTgt spid="41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108"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6" name="Rectangle 2"/>
          <p:cNvSpPr>
            <a:spLocks noGrp="1" noChangeArrowheads="1"/>
          </p:cNvSpPr>
          <p:nvPr>
            <p:ph type="title"/>
          </p:nvPr>
        </p:nvSpPr>
        <p:spPr>
          <a:xfrm>
            <a:off x="457200" y="557808"/>
            <a:ext cx="8229600" cy="1143000"/>
          </a:xfrm>
        </p:spPr>
        <p:txBody>
          <a:bodyPr/>
          <a:lstStyle/>
          <a:p>
            <a:r>
              <a:rPr lang="en-GB" altLang="fr-FR" sz="4000" b="1" dirty="0"/>
              <a:t>BHPS: Overall Job </a:t>
            </a:r>
            <a:r>
              <a:rPr lang="en-GB" altLang="fr-FR" sz="4000" b="1" dirty="0" smtClean="0"/>
              <a:t>Satisfaction</a:t>
            </a:r>
            <a:r>
              <a:rPr lang="en-GB" altLang="fr-FR" sz="2800" b="1" dirty="0" smtClean="0"/>
              <a:t/>
            </a:r>
            <a:br>
              <a:rPr lang="en-GB" altLang="fr-FR" sz="2800" b="1" dirty="0" smtClean="0"/>
            </a:br>
            <a:r>
              <a:rPr lang="en-GB" altLang="fr-FR" sz="2800" b="1" dirty="0"/>
              <a:t/>
            </a:r>
            <a:br>
              <a:rPr lang="en-GB" altLang="fr-FR" sz="2800" b="1" dirty="0"/>
            </a:br>
            <a:r>
              <a:rPr lang="en-GB" altLang="fr-FR" sz="2800" i="1" dirty="0" smtClean="0"/>
              <a:t>“</a:t>
            </a:r>
            <a:r>
              <a:rPr lang="en-US" sz="2800" i="1" dirty="0" smtClean="0"/>
              <a:t>All </a:t>
            </a:r>
            <a:r>
              <a:rPr lang="en-US" sz="2800" i="1" dirty="0"/>
              <a:t>things considered, how satisfied or dissatisfied are you with your present job </a:t>
            </a:r>
            <a:r>
              <a:rPr lang="en-US" sz="2800" i="1" dirty="0" smtClean="0"/>
              <a:t>overall”</a:t>
            </a:r>
            <a:endParaRPr lang="fr-FR" altLang="fr-FR" sz="2800" b="1" i="1" dirty="0"/>
          </a:p>
        </p:txBody>
      </p:sp>
      <p:sp>
        <p:nvSpPr>
          <p:cNvPr id="513027" name="Rectangle 3"/>
          <p:cNvSpPr>
            <a:spLocks noGrp="1" noChangeArrowheads="1"/>
          </p:cNvSpPr>
          <p:nvPr>
            <p:ph type="body" idx="1"/>
          </p:nvPr>
        </p:nvSpPr>
        <p:spPr>
          <a:xfrm>
            <a:off x="457200" y="2287413"/>
            <a:ext cx="8229600" cy="4525963"/>
          </a:xfrm>
        </p:spPr>
        <p:txBody>
          <a:bodyPr/>
          <a:lstStyle/>
          <a:p>
            <a:pPr>
              <a:lnSpc>
                <a:spcPct val="80000"/>
              </a:lnSpc>
              <a:buFontTx/>
              <a:buNone/>
            </a:pPr>
            <a:r>
              <a:rPr lang="en-GB" altLang="fr-FR" sz="2000" b="1" dirty="0">
                <a:latin typeface="+mj-lt"/>
              </a:rPr>
              <a:t>			</a:t>
            </a:r>
            <a:endParaRPr lang="en-GB" altLang="fr-FR" sz="2000" dirty="0">
              <a:latin typeface="+mj-lt"/>
            </a:endParaRPr>
          </a:p>
          <a:p>
            <a:pPr>
              <a:lnSpc>
                <a:spcPct val="80000"/>
              </a:lnSpc>
              <a:buFontTx/>
              <a:buNone/>
            </a:pPr>
            <a:r>
              <a:rPr lang="en-GB" altLang="fr-FR" sz="2000" dirty="0">
                <a:latin typeface="+mj-lt"/>
              </a:rPr>
              <a:t>				</a:t>
            </a:r>
            <a:r>
              <a:rPr lang="en-GB" altLang="fr-FR" sz="2000" i="1" dirty="0">
                <a:latin typeface="+mj-lt"/>
              </a:rPr>
              <a:t>Value	Frequency	Percentage	</a:t>
            </a:r>
            <a:endParaRPr lang="en-GB" altLang="fr-FR" sz="2000" dirty="0">
              <a:latin typeface="+mj-lt"/>
            </a:endParaRPr>
          </a:p>
          <a:p>
            <a:pPr>
              <a:lnSpc>
                <a:spcPct val="80000"/>
              </a:lnSpc>
              <a:buFontTx/>
              <a:buNone/>
            </a:pPr>
            <a:endParaRPr lang="en-GB" altLang="fr-FR" sz="2000" dirty="0">
              <a:latin typeface="+mj-lt"/>
            </a:endParaRPr>
          </a:p>
          <a:p>
            <a:pPr>
              <a:lnSpc>
                <a:spcPct val="80000"/>
              </a:lnSpc>
              <a:buFontTx/>
              <a:buNone/>
            </a:pPr>
            <a:r>
              <a:rPr lang="en-GB" altLang="fr-FR" sz="2000" dirty="0">
                <a:latin typeface="+mj-lt"/>
              </a:rPr>
              <a:t>Not Satisfied at All	1	521		1.9%</a:t>
            </a:r>
          </a:p>
          <a:p>
            <a:pPr>
              <a:lnSpc>
                <a:spcPct val="80000"/>
              </a:lnSpc>
              <a:buFontTx/>
              <a:buNone/>
            </a:pPr>
            <a:r>
              <a:rPr lang="en-GB" altLang="fr-FR" sz="2000" dirty="0">
                <a:latin typeface="+mj-lt"/>
              </a:rPr>
              <a:t>				2	772		2.9%	</a:t>
            </a:r>
          </a:p>
          <a:p>
            <a:pPr>
              <a:lnSpc>
                <a:spcPct val="80000"/>
              </a:lnSpc>
              <a:buFontTx/>
              <a:buNone/>
            </a:pPr>
            <a:r>
              <a:rPr lang="en-GB" altLang="fr-FR" sz="2000" dirty="0">
                <a:latin typeface="+mj-lt"/>
              </a:rPr>
              <a:t>				3	1966		7.3%	</a:t>
            </a:r>
          </a:p>
          <a:p>
            <a:pPr>
              <a:lnSpc>
                <a:spcPct val="80000"/>
              </a:lnSpc>
              <a:buFontTx/>
              <a:buNone/>
            </a:pPr>
            <a:r>
              <a:rPr lang="en-GB" altLang="fr-FR" sz="2000" dirty="0">
                <a:latin typeface="+mj-lt"/>
              </a:rPr>
              <a:t>				4	2177		8.1%	</a:t>
            </a:r>
          </a:p>
          <a:p>
            <a:pPr>
              <a:lnSpc>
                <a:spcPct val="80000"/>
              </a:lnSpc>
              <a:buFontTx/>
              <a:buNone/>
            </a:pPr>
            <a:r>
              <a:rPr lang="en-GB" altLang="fr-FR" sz="2000" dirty="0">
                <a:latin typeface="+mj-lt"/>
              </a:rPr>
              <a:t>				5	5718		21.3%	</a:t>
            </a:r>
          </a:p>
          <a:p>
            <a:pPr>
              <a:lnSpc>
                <a:spcPct val="80000"/>
              </a:lnSpc>
              <a:buFontTx/>
              <a:buNone/>
            </a:pPr>
            <a:r>
              <a:rPr lang="en-GB" altLang="fr-FR" sz="2000" dirty="0">
                <a:latin typeface="+mj-lt"/>
              </a:rPr>
              <a:t>				6	11595		43.2%	</a:t>
            </a:r>
          </a:p>
          <a:p>
            <a:pPr>
              <a:lnSpc>
                <a:spcPct val="80000"/>
              </a:lnSpc>
              <a:buFontTx/>
              <a:buNone/>
            </a:pPr>
            <a:r>
              <a:rPr lang="en-GB" altLang="fr-FR" sz="2000" dirty="0">
                <a:latin typeface="+mj-lt"/>
              </a:rPr>
              <a:t>Completely Satisfied	7	4088		15.2%	</a:t>
            </a:r>
          </a:p>
          <a:p>
            <a:pPr>
              <a:lnSpc>
                <a:spcPct val="80000"/>
              </a:lnSpc>
              <a:buFontTx/>
              <a:buNone/>
            </a:pPr>
            <a:r>
              <a:rPr lang="en-GB" altLang="fr-FR" sz="2000" dirty="0">
                <a:latin typeface="+mj-lt"/>
              </a:rPr>
              <a:t>					</a:t>
            </a:r>
            <a:endParaRPr lang="en-GB" altLang="fr-FR" sz="2000" dirty="0" smtClean="0">
              <a:latin typeface="+mj-lt"/>
            </a:endParaRPr>
          </a:p>
          <a:p>
            <a:pPr>
              <a:lnSpc>
                <a:spcPct val="80000"/>
              </a:lnSpc>
              <a:buFontTx/>
              <a:buNone/>
            </a:pPr>
            <a:r>
              <a:rPr lang="en-GB" altLang="fr-FR" sz="2000" dirty="0">
                <a:latin typeface="+mj-lt"/>
              </a:rPr>
              <a:t>	</a:t>
            </a:r>
            <a:r>
              <a:rPr lang="en-GB" altLang="fr-FR" sz="2000" dirty="0" smtClean="0">
                <a:latin typeface="+mj-lt"/>
              </a:rPr>
              <a:t>				‑‑‑‑‑-</a:t>
            </a:r>
            <a:r>
              <a:rPr lang="en-GB" altLang="fr-FR" sz="2000" dirty="0">
                <a:latin typeface="+mj-lt"/>
              </a:rPr>
              <a:t>		‑‑‑‑‑‑--	</a:t>
            </a:r>
          </a:p>
          <a:p>
            <a:pPr lvl="1">
              <a:lnSpc>
                <a:spcPct val="80000"/>
              </a:lnSpc>
              <a:buFontTx/>
              <a:buNone/>
            </a:pPr>
            <a:r>
              <a:rPr lang="en-GB" altLang="fr-FR" sz="1800" dirty="0">
                <a:latin typeface="+mj-lt"/>
              </a:rPr>
              <a:t>Total			</a:t>
            </a:r>
            <a:r>
              <a:rPr lang="en-GB" altLang="fr-FR" sz="1800" dirty="0" smtClean="0">
                <a:latin typeface="+mj-lt"/>
              </a:rPr>
              <a:t>	26837</a:t>
            </a:r>
            <a:r>
              <a:rPr lang="en-GB" altLang="fr-FR" sz="1800" dirty="0">
                <a:latin typeface="+mj-lt"/>
              </a:rPr>
              <a:t>		100.0%	</a:t>
            </a:r>
          </a:p>
          <a:p>
            <a:pPr>
              <a:lnSpc>
                <a:spcPct val="80000"/>
              </a:lnSpc>
            </a:pPr>
            <a:endParaRPr lang="fr-FR" altLang="fr-FR" sz="2000" dirty="0"/>
          </a:p>
        </p:txBody>
      </p:sp>
    </p:spTree>
    <p:extLst>
      <p:ext uri="{BB962C8B-B14F-4D97-AF65-F5344CB8AC3E}">
        <p14:creationId xmlns:p14="http://schemas.microsoft.com/office/powerpoint/2010/main" val="2797199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336704"/>
          </a:xfrm>
        </p:spPr>
        <p:txBody>
          <a:bodyPr wrap="square">
            <a:normAutofit/>
          </a:bodyPr>
          <a:lstStyle/>
          <a:p>
            <a:r>
              <a:rPr lang="en-US" sz="2600" dirty="0" smtClean="0"/>
              <a:t>I think that this is a third-generation happiness paper</a:t>
            </a:r>
            <a:endParaRPr lang="en-US" sz="2600" dirty="0">
              <a:solidFill>
                <a:srgbClr val="FF0000"/>
              </a:solidFill>
            </a:endParaRPr>
          </a:p>
          <a:p>
            <a:endParaRPr lang="en-GB" sz="2600" dirty="0"/>
          </a:p>
          <a:p>
            <a:r>
              <a:rPr lang="en-US" sz="2600" dirty="0" smtClean="0"/>
              <a:t>The first generation asked “</a:t>
            </a:r>
            <a:r>
              <a:rPr lang="en-US" sz="2600" dirty="0" smtClean="0">
                <a:solidFill>
                  <a:srgbClr val="FF0000"/>
                </a:solidFill>
              </a:rPr>
              <a:t>Who is happy?</a:t>
            </a:r>
            <a:r>
              <a:rPr lang="en-US" sz="2600" dirty="0" smtClean="0"/>
              <a:t>”</a:t>
            </a:r>
          </a:p>
          <a:p>
            <a:endParaRPr lang="en-US" sz="2600" dirty="0" smtClean="0"/>
          </a:p>
          <a:p>
            <a:r>
              <a:rPr lang="en-US" sz="2600" dirty="0" smtClean="0"/>
              <a:t>The second generation asked “</a:t>
            </a:r>
            <a:r>
              <a:rPr lang="en-US" sz="2600" dirty="0" smtClean="0">
                <a:solidFill>
                  <a:srgbClr val="FF0000"/>
                </a:solidFill>
              </a:rPr>
              <a:t>What do happy people do?</a:t>
            </a:r>
            <a:r>
              <a:rPr lang="en-US" sz="2600" dirty="0" smtClean="0"/>
              <a:t>” (work on quits, productivity, children divorce, longevity etc.)</a:t>
            </a:r>
            <a:endParaRPr lang="en-US" sz="2600" dirty="0"/>
          </a:p>
          <a:p>
            <a:endParaRPr lang="en-GB" sz="2600" dirty="0"/>
          </a:p>
          <a:p>
            <a:r>
              <a:rPr lang="en-GB" sz="2600" dirty="0" smtClean="0"/>
              <a:t>The third generation takes the estimated coefficients from subjective well-being equations to tell us something about </a:t>
            </a:r>
            <a:r>
              <a:rPr lang="en-GB" sz="2600" dirty="0" smtClean="0">
                <a:solidFill>
                  <a:srgbClr val="FF0000"/>
                </a:solidFill>
              </a:rPr>
              <a:t>preferences or markets</a:t>
            </a:r>
            <a:r>
              <a:rPr lang="en-GB" sz="2600" dirty="0" smtClean="0"/>
              <a:t>.</a:t>
            </a:r>
            <a:endParaRPr lang="en-GB" sz="2600" dirty="0"/>
          </a:p>
          <a:p>
            <a:endParaRPr lang="en-GB" dirty="0"/>
          </a:p>
        </p:txBody>
      </p:sp>
    </p:spTree>
    <p:extLst>
      <p:ext uri="{BB962C8B-B14F-4D97-AF65-F5344CB8AC3E}">
        <p14:creationId xmlns:p14="http://schemas.microsoft.com/office/powerpoint/2010/main" val="30893299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8" name="Text Box 12"/>
          <p:cNvSpPr txBox="1">
            <a:spLocks noChangeArrowheads="1"/>
          </p:cNvSpPr>
          <p:nvPr/>
        </p:nvSpPr>
        <p:spPr bwMode="auto">
          <a:xfrm>
            <a:off x="228600" y="116632"/>
            <a:ext cx="8915400" cy="6494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fr-FR" sz="3200" dirty="0" smtClean="0">
                <a:latin typeface="+mj-lt"/>
              </a:rPr>
              <a:t>Ridiculous number of other control variables in both the wage and job satisfaction regressions:</a:t>
            </a:r>
          </a:p>
          <a:p>
            <a:endParaRPr lang="en-GB" altLang="fr-FR" sz="3200" dirty="0">
              <a:latin typeface="+mj-lt"/>
            </a:endParaRPr>
          </a:p>
          <a:p>
            <a:r>
              <a:rPr lang="en-GB" sz="3200" dirty="0" smtClean="0">
                <a:latin typeface="+mj-lt"/>
              </a:rPr>
              <a:t>Age and Age‑squared</a:t>
            </a:r>
            <a:r>
              <a:rPr lang="en-GB" sz="3200" dirty="0">
                <a:latin typeface="+mj-lt"/>
              </a:rPr>
              <a:t>, Male, Education Dummies, Regional Unemployment Rate, Union member, Trade Union Recognition, Temporary contract, Race dummies, Health dummies, Manager/Supervisor, Log hours, Marital status dummies, Job Tenure and Job Tenure Squared, Firm Size dummies, Renter, Promotion Opportunities, Second job, Organisation type dummies, Work time dummies, Incentive Payments, Pension Member, Region and Wave </a:t>
            </a:r>
            <a:r>
              <a:rPr lang="en-GB" sz="3200" dirty="0" smtClean="0">
                <a:latin typeface="+mj-lt"/>
              </a:rPr>
              <a:t>Dummies</a:t>
            </a:r>
            <a:r>
              <a:rPr lang="en-GB" sz="3200" dirty="0">
                <a:latin typeface="+mj-lt"/>
              </a:rPr>
              <a:t>.</a:t>
            </a:r>
            <a:endParaRPr lang="en-GB" altLang="fr-FR" sz="3200" dirty="0">
              <a:latin typeface="+mj-lt"/>
            </a:endParaRPr>
          </a:p>
        </p:txBody>
      </p:sp>
    </p:spTree>
    <p:extLst>
      <p:ext uri="{BB962C8B-B14F-4D97-AF65-F5344CB8AC3E}">
        <p14:creationId xmlns:p14="http://schemas.microsoft.com/office/powerpoint/2010/main" val="32078795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4108"/>
                                        </p:tgtEl>
                                        <p:attrNameLst>
                                          <p:attrName>style.visibility</p:attrName>
                                        </p:attrNameLst>
                                      </p:cBhvr>
                                      <p:to>
                                        <p:strVal val="visible"/>
                                      </p:to>
                                    </p:set>
                                    <p:anim calcmode="lin" valueType="num">
                                      <p:cBhvr additive="base">
                                        <p:cTn id="7" dur="500" fill="hold"/>
                                        <p:tgtEl>
                                          <p:spTgt spid="4108"/>
                                        </p:tgtEl>
                                        <p:attrNameLst>
                                          <p:attrName>ppt_x</p:attrName>
                                        </p:attrNameLst>
                                      </p:cBhvr>
                                      <p:tavLst>
                                        <p:tav tm="0">
                                          <p:val>
                                            <p:strVal val="0-#ppt_w/2"/>
                                          </p:val>
                                        </p:tav>
                                        <p:tav tm="100000">
                                          <p:val>
                                            <p:strVal val="#ppt_x"/>
                                          </p:val>
                                        </p:tav>
                                      </p:tavLst>
                                    </p:anim>
                                    <p:anim calcmode="lin" valueType="num">
                                      <p:cBhvr additive="base">
                                        <p:cTn id="8" dur="500" fill="hold"/>
                                        <p:tgtEl>
                                          <p:spTgt spid="41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8"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4055" name="Picture 7"/>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2195736" y="18411"/>
            <a:ext cx="4392487" cy="6722957"/>
          </a:xfrm>
          <a:noFill/>
          <a:ln/>
        </p:spPr>
      </p:pic>
    </p:spTree>
    <p:extLst>
      <p:ext uri="{BB962C8B-B14F-4D97-AF65-F5344CB8AC3E}">
        <p14:creationId xmlns:p14="http://schemas.microsoft.com/office/powerpoint/2010/main" val="1419581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6101" name="Picture 5"/>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1698625" y="641350"/>
            <a:ext cx="5745163" cy="5422900"/>
          </a:xfrm>
          <a:noFill/>
          <a:ln/>
        </p:spPr>
      </p:pic>
    </p:spTree>
    <p:extLst>
      <p:ext uri="{BB962C8B-B14F-4D97-AF65-F5344CB8AC3E}">
        <p14:creationId xmlns:p14="http://schemas.microsoft.com/office/powerpoint/2010/main" val="42104957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8150"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625" y="2851150"/>
            <a:ext cx="7783513" cy="115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8151" name="Picture 7"/>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323850" y="74613"/>
            <a:ext cx="8640638" cy="6653212"/>
          </a:xfrm>
          <a:noFill/>
          <a:ln/>
        </p:spPr>
      </p:pic>
    </p:spTree>
    <p:extLst>
      <p:ext uri="{BB962C8B-B14F-4D97-AF65-F5344CB8AC3E}">
        <p14:creationId xmlns:p14="http://schemas.microsoft.com/office/powerpoint/2010/main" val="39505122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ChangeArrowheads="1"/>
          </p:cNvSpPr>
          <p:nvPr>
            <p:ph type="title"/>
          </p:nvPr>
        </p:nvSpPr>
        <p:spPr>
          <a:xfrm>
            <a:off x="685800" y="44624"/>
            <a:ext cx="7772400" cy="1008063"/>
          </a:xfrm>
        </p:spPr>
        <p:txBody>
          <a:bodyPr/>
          <a:lstStyle/>
          <a:p>
            <a:r>
              <a:rPr lang="en-GB" altLang="fr-FR" sz="2200" u="sng" dirty="0"/>
              <a:t>Figure 1. The Relation between Estimated </a:t>
            </a:r>
            <a:r>
              <a:rPr lang="en-GB" altLang="fr-FR" sz="2200" u="sng" dirty="0" smtClean="0"/>
              <a:t>Industry Coefficients </a:t>
            </a:r>
            <a:r>
              <a:rPr lang="en-GB" altLang="fr-FR" sz="2200" u="sng" dirty="0"/>
              <a:t>in Wage and Job Satisfaction Regressions (Results for Men)</a:t>
            </a:r>
            <a:endParaRPr lang="fr-FR" altLang="fr-FR" sz="2200" u="sng" dirty="0"/>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914383"/>
            <a:ext cx="6480720" cy="5971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140059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ChangeArrowheads="1"/>
          </p:cNvSpPr>
          <p:nvPr>
            <p:ph type="title"/>
          </p:nvPr>
        </p:nvSpPr>
        <p:spPr>
          <a:xfrm>
            <a:off x="685800" y="44624"/>
            <a:ext cx="7772400" cy="1008063"/>
          </a:xfrm>
        </p:spPr>
        <p:txBody>
          <a:bodyPr/>
          <a:lstStyle/>
          <a:p>
            <a:r>
              <a:rPr lang="en-GB" altLang="fr-FR" sz="2200" u="sng" dirty="0"/>
              <a:t>Figure 1. The Relation between Estimated </a:t>
            </a:r>
            <a:r>
              <a:rPr lang="en-GB" altLang="fr-FR" sz="2200" u="sng" dirty="0" smtClean="0"/>
              <a:t>Industry Coefficients </a:t>
            </a:r>
            <a:r>
              <a:rPr lang="en-GB" altLang="fr-FR" sz="2200" u="sng" dirty="0"/>
              <a:t>in Wage and Job Satisfaction Regressions (Results for Men)</a:t>
            </a:r>
            <a:endParaRPr lang="fr-FR" altLang="fr-FR" sz="2200" u="sng"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893578"/>
            <a:ext cx="6552728" cy="59579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37611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ChangeArrowheads="1"/>
          </p:cNvSpPr>
          <p:nvPr>
            <p:ph type="title"/>
          </p:nvPr>
        </p:nvSpPr>
        <p:spPr>
          <a:xfrm>
            <a:off x="685800" y="44624"/>
            <a:ext cx="7772400" cy="1008063"/>
          </a:xfrm>
        </p:spPr>
        <p:txBody>
          <a:bodyPr/>
          <a:lstStyle/>
          <a:p>
            <a:r>
              <a:rPr lang="en-GB" altLang="fr-FR" sz="2200" u="sng" dirty="0"/>
              <a:t>Figure 1. The Relation between Estimated </a:t>
            </a:r>
            <a:r>
              <a:rPr lang="en-GB" altLang="fr-FR" sz="2200" u="sng" dirty="0" smtClean="0"/>
              <a:t>Occupation Coefficients </a:t>
            </a:r>
            <a:r>
              <a:rPr lang="en-GB" altLang="fr-FR" sz="2200" u="sng" dirty="0"/>
              <a:t>in Wage and Job Satisfaction Regressions (Results for Men)</a:t>
            </a:r>
            <a:endParaRPr lang="fr-FR" altLang="fr-FR" sz="2200" u="sng"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913978"/>
            <a:ext cx="6472149" cy="59440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393691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ChangeArrowheads="1"/>
          </p:cNvSpPr>
          <p:nvPr>
            <p:ph type="title"/>
          </p:nvPr>
        </p:nvSpPr>
        <p:spPr>
          <a:xfrm>
            <a:off x="685800" y="44624"/>
            <a:ext cx="7772400" cy="1008063"/>
          </a:xfrm>
        </p:spPr>
        <p:txBody>
          <a:bodyPr/>
          <a:lstStyle/>
          <a:p>
            <a:r>
              <a:rPr lang="en-GB" altLang="fr-FR" sz="2200" u="sng" dirty="0"/>
              <a:t>Figure 1. The Relation between Estimated </a:t>
            </a:r>
            <a:r>
              <a:rPr lang="en-GB" altLang="fr-FR" sz="2200" u="sng" dirty="0" smtClean="0"/>
              <a:t>Occupation Coefficients </a:t>
            </a:r>
            <a:r>
              <a:rPr lang="en-GB" altLang="fr-FR" sz="2200" u="sng" dirty="0"/>
              <a:t>in Wage and Job Satisfaction Regressions (Results for Men)</a:t>
            </a:r>
            <a:endParaRPr lang="fr-FR" altLang="fr-FR" sz="2200" u="sng"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902155"/>
            <a:ext cx="6552729" cy="59589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05382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40" name="Text Box 4"/>
          <p:cNvSpPr txBox="1">
            <a:spLocks noChangeArrowheads="1"/>
          </p:cNvSpPr>
          <p:nvPr/>
        </p:nvSpPr>
        <p:spPr bwMode="auto">
          <a:xfrm>
            <a:off x="539750" y="620713"/>
            <a:ext cx="8856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fr-FR" altLang="fr-FR"/>
          </a:p>
        </p:txBody>
      </p:sp>
      <p:pic>
        <p:nvPicPr>
          <p:cNvPr id="526342"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350" y="333375"/>
            <a:ext cx="6840538" cy="573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79092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Text Box 2"/>
          <p:cNvSpPr txBox="1">
            <a:spLocks noChangeArrowheads="1"/>
          </p:cNvSpPr>
          <p:nvPr/>
        </p:nvSpPr>
        <p:spPr bwMode="auto">
          <a:xfrm>
            <a:off x="539750" y="620713"/>
            <a:ext cx="8856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fr-FR" altLang="fr-FR"/>
          </a:p>
        </p:txBody>
      </p:sp>
      <p:pic>
        <p:nvPicPr>
          <p:cNvPr id="52838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350" y="476250"/>
            <a:ext cx="7056438" cy="370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8389" name="Text Box 5"/>
          <p:cNvSpPr txBox="1">
            <a:spLocks noChangeArrowheads="1"/>
          </p:cNvSpPr>
          <p:nvPr/>
        </p:nvSpPr>
        <p:spPr bwMode="auto">
          <a:xfrm>
            <a:off x="1403350" y="4508500"/>
            <a:ext cx="6048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fr-FR" altLang="fr-FR"/>
          </a:p>
        </p:txBody>
      </p:sp>
      <p:sp>
        <p:nvSpPr>
          <p:cNvPr id="528391" name="Text Box 7"/>
          <p:cNvSpPr txBox="1">
            <a:spLocks noChangeArrowheads="1"/>
          </p:cNvSpPr>
          <p:nvPr/>
        </p:nvSpPr>
        <p:spPr bwMode="auto">
          <a:xfrm>
            <a:off x="1403350" y="4437063"/>
            <a:ext cx="705643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altLang="fr-FR" u="sng" dirty="0">
                <a:latin typeface="+mj-lt"/>
              </a:rPr>
              <a:t>Note</a:t>
            </a:r>
            <a:r>
              <a:rPr lang="en-GB" altLang="fr-FR" dirty="0">
                <a:latin typeface="+mj-lt"/>
              </a:rPr>
              <a:t>: </a:t>
            </a:r>
            <a:r>
              <a:rPr lang="en-GB" altLang="fr-FR" b="1" dirty="0">
                <a:latin typeface="+mj-lt"/>
              </a:rPr>
              <a:t>Bold</a:t>
            </a:r>
            <a:r>
              <a:rPr lang="en-GB" altLang="fr-FR" dirty="0">
                <a:latin typeface="+mj-lt"/>
              </a:rPr>
              <a:t> = significant at the five per cent level; </a:t>
            </a:r>
            <a:r>
              <a:rPr lang="en-GB" altLang="fr-FR" i="1" dirty="0">
                <a:latin typeface="+mj-lt"/>
              </a:rPr>
              <a:t>Italic </a:t>
            </a:r>
            <a:r>
              <a:rPr lang="en-GB" altLang="fr-FR" dirty="0">
                <a:latin typeface="+mj-lt"/>
              </a:rPr>
              <a:t>= significant at the ten per cent level.</a:t>
            </a:r>
            <a:endParaRPr lang="fr-FR" altLang="fr-FR" dirty="0">
              <a:latin typeface="+mj-lt"/>
            </a:endParaRPr>
          </a:p>
        </p:txBody>
      </p:sp>
    </p:spTree>
    <p:extLst>
      <p:ext uri="{BB962C8B-B14F-4D97-AF65-F5344CB8AC3E}">
        <p14:creationId xmlns:p14="http://schemas.microsoft.com/office/powerpoint/2010/main" val="2112053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336704"/>
          </a:xfrm>
        </p:spPr>
        <p:txBody>
          <a:bodyPr wrap="square">
            <a:normAutofit/>
          </a:bodyPr>
          <a:lstStyle/>
          <a:p>
            <a:r>
              <a:rPr lang="en-GB" sz="2600" dirty="0" smtClean="0"/>
              <a:t>Economists didn’t always take subjective well-being information very seriously.</a:t>
            </a:r>
          </a:p>
          <a:p>
            <a:endParaRPr lang="en-GB" sz="2600" dirty="0"/>
          </a:p>
          <a:p>
            <a:r>
              <a:rPr lang="en-GB" sz="2600" dirty="0" smtClean="0"/>
              <a:t>And seemed to have a quite serious aversion to self-reported data in general.</a:t>
            </a:r>
            <a:endParaRPr lang="en-US" sz="2600" dirty="0" smtClean="0"/>
          </a:p>
          <a:p>
            <a:endParaRPr lang="en-US" sz="2600" dirty="0" smtClean="0"/>
          </a:p>
          <a:p>
            <a:r>
              <a:rPr lang="en-US" sz="2600" dirty="0" smtClean="0"/>
              <a:t>But as Alan Blinder wrote in the 1990s</a:t>
            </a:r>
            <a:r>
              <a:rPr lang="en-US" sz="2600" dirty="0"/>
              <a:t>: “</a:t>
            </a:r>
            <a:r>
              <a:rPr lang="en-US" sz="2600" i="1" dirty="0"/>
              <a:t>Physicists and chemists do not ask their subjects why they behave as they do, so we shouldn’t either – or so we think. But is that a scientific attitude? If molecules could talk, would chemists refuse to listen</a:t>
            </a:r>
            <a:r>
              <a:rPr lang="en-US" sz="2600" i="1" dirty="0" smtClean="0"/>
              <a:t>?</a:t>
            </a:r>
            <a:r>
              <a:rPr lang="en-US" sz="2600" dirty="0" smtClean="0"/>
              <a:t>”</a:t>
            </a:r>
            <a:endParaRPr lang="en-US" sz="2600" dirty="0"/>
          </a:p>
          <a:p>
            <a:endParaRPr lang="en-GB" sz="2600" dirty="0"/>
          </a:p>
          <a:p>
            <a:pPr marL="0" indent="0">
              <a:buNone/>
            </a:pPr>
            <a:endParaRPr lang="en-GB" dirty="0"/>
          </a:p>
        </p:txBody>
      </p:sp>
    </p:spTree>
    <p:extLst>
      <p:ext uri="{BB962C8B-B14F-4D97-AF65-F5344CB8AC3E}">
        <p14:creationId xmlns:p14="http://schemas.microsoft.com/office/powerpoint/2010/main" val="9193683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40" name="Text Box 4"/>
          <p:cNvSpPr txBox="1">
            <a:spLocks noChangeArrowheads="1"/>
          </p:cNvSpPr>
          <p:nvPr/>
        </p:nvSpPr>
        <p:spPr bwMode="auto">
          <a:xfrm>
            <a:off x="539750" y="379512"/>
            <a:ext cx="8856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fr-FR" altLang="fr-FR"/>
          </a:p>
        </p:txBody>
      </p:sp>
      <p:sp>
        <p:nvSpPr>
          <p:cNvPr id="2" name="ZoneTexte 1"/>
          <p:cNvSpPr txBox="1"/>
          <p:nvPr/>
        </p:nvSpPr>
        <p:spPr>
          <a:xfrm>
            <a:off x="251520" y="44624"/>
            <a:ext cx="8784976" cy="523220"/>
          </a:xfrm>
          <a:prstGeom prst="rect">
            <a:avLst/>
          </a:prstGeom>
          <a:noFill/>
        </p:spPr>
        <p:txBody>
          <a:bodyPr wrap="square" rtlCol="0">
            <a:spAutoFit/>
          </a:bodyPr>
          <a:lstStyle/>
          <a:p>
            <a:r>
              <a:rPr lang="en-GB" sz="2800" u="sng" dirty="0" smtClean="0">
                <a:solidFill>
                  <a:srgbClr val="FF0000"/>
                </a:solidFill>
                <a:latin typeface="+mj-lt"/>
              </a:rPr>
              <a:t>Update</a:t>
            </a:r>
            <a:r>
              <a:rPr lang="en-GB" sz="2800" dirty="0" smtClean="0">
                <a:solidFill>
                  <a:srgbClr val="FF0000"/>
                </a:solidFill>
                <a:latin typeface="+mj-lt"/>
              </a:rPr>
              <a:t>: Waves 12 to 18 (with SIC92 instead of SIC80)</a:t>
            </a:r>
            <a:endParaRPr lang="fr-FR" sz="2800" dirty="0">
              <a:solidFill>
                <a:srgbClr val="FF0000"/>
              </a:solidFill>
              <a:latin typeface="+mj-lt"/>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528179"/>
            <a:ext cx="8208912" cy="61239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65915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85725"/>
            <a:ext cx="8248650" cy="668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10361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7" name="Rectangle 9"/>
          <p:cNvSpPr>
            <a:spLocks noGrp="1" noChangeArrowheads="1"/>
          </p:cNvSpPr>
          <p:nvPr>
            <p:ph type="title"/>
          </p:nvPr>
        </p:nvSpPr>
        <p:spPr/>
        <p:txBody>
          <a:bodyPr/>
          <a:lstStyle/>
          <a:p>
            <a:r>
              <a:rPr lang="en-GB" altLang="fr-FR" dirty="0">
                <a:solidFill>
                  <a:srgbClr val="FF0000"/>
                </a:solidFill>
              </a:rPr>
              <a:t>INTERPRETATIONS</a:t>
            </a:r>
            <a:endParaRPr lang="fr-FR" altLang="fr-FR" dirty="0">
              <a:solidFill>
                <a:srgbClr val="FF0000"/>
              </a:solidFill>
            </a:endParaRPr>
          </a:p>
        </p:txBody>
      </p:sp>
      <p:sp>
        <p:nvSpPr>
          <p:cNvPr id="529420" name="Rectangle 12"/>
          <p:cNvSpPr>
            <a:spLocks noGrp="1" noChangeArrowheads="1"/>
          </p:cNvSpPr>
          <p:nvPr>
            <p:ph type="body" idx="1"/>
          </p:nvPr>
        </p:nvSpPr>
        <p:spPr/>
        <p:txBody>
          <a:bodyPr/>
          <a:lstStyle/>
          <a:p>
            <a:pPr>
              <a:lnSpc>
                <a:spcPct val="80000"/>
              </a:lnSpc>
              <a:buFontTx/>
              <a:buNone/>
            </a:pPr>
            <a:r>
              <a:rPr lang="en-GB" altLang="fr-FR" sz="2800" u="sng" dirty="0">
                <a:latin typeface="+mj-lt"/>
              </a:rPr>
              <a:t>Omitted variables (ability, unemployment rate </a:t>
            </a:r>
            <a:r>
              <a:rPr lang="en-GB" altLang="fr-FR" sz="2800" u="sng" dirty="0" err="1">
                <a:latin typeface="+mj-lt"/>
              </a:rPr>
              <a:t>etc</a:t>
            </a:r>
            <a:r>
              <a:rPr lang="en-GB" altLang="fr-FR" sz="2800" u="sng" dirty="0">
                <a:latin typeface="+mj-lt"/>
              </a:rPr>
              <a:t>)</a:t>
            </a:r>
          </a:p>
          <a:p>
            <a:pPr>
              <a:lnSpc>
                <a:spcPct val="80000"/>
              </a:lnSpc>
              <a:buFontTx/>
              <a:buNone/>
            </a:pPr>
            <a:endParaRPr lang="en-GB" altLang="fr-FR" sz="2800" u="sng" dirty="0">
              <a:latin typeface="+mj-lt"/>
            </a:endParaRPr>
          </a:p>
          <a:p>
            <a:pPr>
              <a:lnSpc>
                <a:spcPct val="80000"/>
              </a:lnSpc>
              <a:buFont typeface="Arial" panose="020B0604020202020204" pitchFamily="34" charset="0"/>
              <a:buChar char="•"/>
            </a:pPr>
            <a:endParaRPr lang="en-GB" altLang="fr-FR" sz="2800" dirty="0">
              <a:latin typeface="+mj-lt"/>
            </a:endParaRPr>
          </a:p>
          <a:p>
            <a:pPr>
              <a:lnSpc>
                <a:spcPct val="80000"/>
              </a:lnSpc>
              <a:buFont typeface="Arial" panose="020B0604020202020204" pitchFamily="34" charset="0"/>
              <a:buChar char="•"/>
            </a:pPr>
            <a:r>
              <a:rPr lang="en-GB" altLang="fr-FR" sz="2800" dirty="0" smtClean="0">
                <a:latin typeface="+mj-lt"/>
              </a:rPr>
              <a:t>The </a:t>
            </a:r>
            <a:r>
              <a:rPr lang="en-GB" altLang="fr-FR" sz="2800" dirty="0">
                <a:latin typeface="+mj-lt"/>
              </a:rPr>
              <a:t>same results are found in both panel and level regressions</a:t>
            </a:r>
          </a:p>
          <a:p>
            <a:pPr>
              <a:lnSpc>
                <a:spcPct val="80000"/>
              </a:lnSpc>
              <a:buFont typeface="Arial" panose="020B0604020202020204" pitchFamily="34" charset="0"/>
              <a:buChar char="•"/>
            </a:pPr>
            <a:r>
              <a:rPr lang="en-GB" altLang="fr-FR" sz="2800" dirty="0">
                <a:latin typeface="+mj-lt"/>
              </a:rPr>
              <a:t>Controlling for the local unemployment rate doesn’t change anything.</a:t>
            </a:r>
          </a:p>
          <a:p>
            <a:pPr>
              <a:lnSpc>
                <a:spcPct val="80000"/>
              </a:lnSpc>
              <a:buFont typeface="Arial" panose="020B0604020202020204" pitchFamily="34" charset="0"/>
              <a:buChar char="•"/>
            </a:pPr>
            <a:r>
              <a:rPr lang="en-GB" altLang="fr-FR" sz="2800" dirty="0">
                <a:latin typeface="+mj-lt"/>
              </a:rPr>
              <a:t>Controlling for thirteen-level education doesn’t either.</a:t>
            </a:r>
          </a:p>
          <a:p>
            <a:pPr>
              <a:lnSpc>
                <a:spcPct val="80000"/>
              </a:lnSpc>
              <a:buFontTx/>
              <a:buNone/>
            </a:pPr>
            <a:r>
              <a:rPr lang="en-GB" altLang="fr-FR" sz="2800" dirty="0">
                <a:latin typeface="+mj-lt"/>
              </a:rPr>
              <a:t/>
            </a:r>
            <a:br>
              <a:rPr lang="en-GB" altLang="fr-FR" sz="2800" dirty="0">
                <a:latin typeface="+mj-lt"/>
              </a:rPr>
            </a:br>
            <a:endParaRPr lang="fr-FR" altLang="fr-FR" sz="2800" dirty="0">
              <a:latin typeface="+mj-lt"/>
            </a:endParaRPr>
          </a:p>
        </p:txBody>
      </p:sp>
    </p:spTree>
    <p:extLst>
      <p:ext uri="{BB962C8B-B14F-4D97-AF65-F5344CB8AC3E}">
        <p14:creationId xmlns:p14="http://schemas.microsoft.com/office/powerpoint/2010/main" val="6655639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Rectangle 2"/>
          <p:cNvSpPr>
            <a:spLocks noGrp="1" noChangeArrowheads="1"/>
          </p:cNvSpPr>
          <p:nvPr>
            <p:ph type="title"/>
          </p:nvPr>
        </p:nvSpPr>
        <p:spPr/>
        <p:txBody>
          <a:bodyPr/>
          <a:lstStyle/>
          <a:p>
            <a:r>
              <a:rPr lang="en-GB" altLang="fr-FR" dirty="0">
                <a:solidFill>
                  <a:srgbClr val="FF0000"/>
                </a:solidFill>
              </a:rPr>
              <a:t>INTERPRETATIONS</a:t>
            </a:r>
            <a:endParaRPr lang="fr-FR" altLang="fr-FR" dirty="0">
              <a:solidFill>
                <a:srgbClr val="FF0000"/>
              </a:solidFill>
            </a:endParaRPr>
          </a:p>
        </p:txBody>
      </p:sp>
      <p:sp>
        <p:nvSpPr>
          <p:cNvPr id="539651" name="Rectangle 3"/>
          <p:cNvSpPr>
            <a:spLocks noGrp="1" noChangeArrowheads="1"/>
          </p:cNvSpPr>
          <p:nvPr>
            <p:ph type="body" idx="1"/>
          </p:nvPr>
        </p:nvSpPr>
        <p:spPr>
          <a:xfrm>
            <a:off x="457200" y="1124744"/>
            <a:ext cx="8229600" cy="4525963"/>
          </a:xfrm>
        </p:spPr>
        <p:txBody>
          <a:bodyPr/>
          <a:lstStyle/>
          <a:p>
            <a:pPr>
              <a:lnSpc>
                <a:spcPct val="80000"/>
              </a:lnSpc>
              <a:buFontTx/>
              <a:buNone/>
            </a:pPr>
            <a:r>
              <a:rPr lang="en-GB" altLang="fr-FR" sz="2800" u="sng" dirty="0">
                <a:latin typeface="+mj-lt"/>
              </a:rPr>
              <a:t>Endogenous choice of occupation/heterogeneity</a:t>
            </a:r>
          </a:p>
          <a:p>
            <a:pPr>
              <a:lnSpc>
                <a:spcPct val="80000"/>
              </a:lnSpc>
              <a:buFontTx/>
              <a:buNone/>
            </a:pPr>
            <a:endParaRPr lang="fr-FR" altLang="fr-FR" sz="2800" dirty="0">
              <a:latin typeface="+mj-lt"/>
            </a:endParaRPr>
          </a:p>
          <a:p>
            <a:pPr>
              <a:lnSpc>
                <a:spcPct val="80000"/>
              </a:lnSpc>
            </a:pPr>
            <a:r>
              <a:rPr lang="en-GB" altLang="fr-FR" sz="2800" dirty="0">
                <a:latin typeface="+mj-lt"/>
              </a:rPr>
              <a:t>Panel results are the same as level results.</a:t>
            </a:r>
          </a:p>
          <a:p>
            <a:pPr>
              <a:lnSpc>
                <a:spcPct val="80000"/>
              </a:lnSpc>
            </a:pPr>
            <a:r>
              <a:rPr lang="en-GB" altLang="fr-FR" sz="2800" dirty="0">
                <a:latin typeface="+mj-lt"/>
              </a:rPr>
              <a:t>If there is sorting, we’d expect higher correlations for older workers (who have already sorted): we find the opposite.</a:t>
            </a:r>
          </a:p>
          <a:p>
            <a:pPr>
              <a:lnSpc>
                <a:spcPct val="80000"/>
              </a:lnSpc>
            </a:pPr>
            <a:r>
              <a:rPr lang="en-GB" altLang="fr-FR" sz="2800" dirty="0">
                <a:latin typeface="+mj-lt"/>
              </a:rPr>
              <a:t>Try and control for tastes for income and hard work:</a:t>
            </a:r>
          </a:p>
          <a:p>
            <a:pPr lvl="1">
              <a:lnSpc>
                <a:spcPct val="80000"/>
              </a:lnSpc>
              <a:buFontTx/>
              <a:buChar char="•"/>
            </a:pPr>
            <a:r>
              <a:rPr lang="en-GB" altLang="fr-FR" dirty="0">
                <a:latin typeface="+mj-lt"/>
              </a:rPr>
              <a:t>marital status, number and ages of children, spouse’s labour force status, spouse’s income.</a:t>
            </a:r>
          </a:p>
          <a:p>
            <a:pPr lvl="1">
              <a:lnSpc>
                <a:spcPct val="80000"/>
              </a:lnSpc>
              <a:buFontTx/>
              <a:buChar char="•"/>
            </a:pPr>
            <a:r>
              <a:rPr lang="en-GB" altLang="fr-FR" dirty="0">
                <a:latin typeface="+mj-lt"/>
              </a:rPr>
              <a:t>Parents’ labour force status, parents’ occupation.</a:t>
            </a:r>
          </a:p>
          <a:p>
            <a:pPr>
              <a:lnSpc>
                <a:spcPct val="80000"/>
              </a:lnSpc>
            </a:pPr>
            <a:r>
              <a:rPr lang="en-GB" altLang="fr-FR" sz="2800" dirty="0">
                <a:latin typeface="+mj-lt"/>
              </a:rPr>
              <a:t>A number of these attract significant estimates, but the correlation between the occupation coefficients in wage and job satisfaction regressions stays the same, as does that for industry coefficients.</a:t>
            </a:r>
            <a:endParaRPr lang="fr-FR" altLang="fr-FR" sz="2800" dirty="0">
              <a:latin typeface="+mj-lt"/>
            </a:endParaRPr>
          </a:p>
        </p:txBody>
      </p:sp>
    </p:spTree>
    <p:extLst>
      <p:ext uri="{BB962C8B-B14F-4D97-AF65-F5344CB8AC3E}">
        <p14:creationId xmlns:p14="http://schemas.microsoft.com/office/powerpoint/2010/main" val="35748263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9" name="Rectangle 3"/>
          <p:cNvSpPr>
            <a:spLocks noGrp="1" noChangeArrowheads="1"/>
          </p:cNvSpPr>
          <p:nvPr>
            <p:ph type="body" idx="1"/>
          </p:nvPr>
        </p:nvSpPr>
        <p:spPr>
          <a:xfrm>
            <a:off x="539750" y="0"/>
            <a:ext cx="7772400" cy="1735138"/>
          </a:xfrm>
        </p:spPr>
        <p:txBody>
          <a:bodyPr/>
          <a:lstStyle/>
          <a:p>
            <a:pPr>
              <a:buFontTx/>
              <a:buNone/>
            </a:pPr>
            <a:r>
              <a:rPr lang="en-GB" altLang="fr-FR" sz="2800" u="sng" dirty="0">
                <a:latin typeface="+mj-lt"/>
              </a:rPr>
              <a:t>I think that the occupational differences reflect rents.....</a:t>
            </a:r>
          </a:p>
          <a:p>
            <a:pPr>
              <a:buFontTx/>
              <a:buNone/>
            </a:pPr>
            <a:endParaRPr lang="en-GB" altLang="fr-FR" sz="2800" dirty="0">
              <a:latin typeface="+mj-lt"/>
            </a:endParaRPr>
          </a:p>
          <a:p>
            <a:pPr>
              <a:buFontTx/>
              <a:buNone/>
            </a:pPr>
            <a:r>
              <a:rPr lang="en-GB" altLang="fr-FR" sz="2800" dirty="0">
                <a:latin typeface="+mj-lt"/>
              </a:rPr>
              <a:t>Here’s why:</a:t>
            </a:r>
            <a:endParaRPr lang="fr-FR" altLang="fr-FR" sz="2800" dirty="0">
              <a:latin typeface="+mj-lt"/>
            </a:endParaRPr>
          </a:p>
        </p:txBody>
      </p:sp>
      <p:sp>
        <p:nvSpPr>
          <p:cNvPr id="531461" name="Text Box 5"/>
          <p:cNvSpPr txBox="1">
            <a:spLocks noChangeArrowheads="1"/>
          </p:cNvSpPr>
          <p:nvPr/>
        </p:nvSpPr>
        <p:spPr bwMode="auto">
          <a:xfrm>
            <a:off x="684213" y="2769890"/>
            <a:ext cx="8208962"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fr-FR" sz="2800" u="sng" dirty="0" smtClean="0">
                <a:solidFill>
                  <a:srgbClr val="FF0000"/>
                </a:solidFill>
                <a:latin typeface="+mj-lt"/>
              </a:rPr>
              <a:t>Table 3. Getting to the Good Jobs: Occupations</a:t>
            </a:r>
            <a:endParaRPr lang="en-GB" altLang="fr-FR" sz="2800" u="sng" dirty="0">
              <a:solidFill>
                <a:srgbClr val="FF0000"/>
              </a:solidFill>
              <a:latin typeface="+mj-lt"/>
            </a:endParaRPr>
          </a:p>
          <a:p>
            <a:endParaRPr lang="en-GB" altLang="fr-FR" sz="2800" u="sng" dirty="0">
              <a:latin typeface="+mj-lt"/>
            </a:endParaRPr>
          </a:p>
          <a:p>
            <a:endParaRPr lang="en-GB" altLang="fr-FR" sz="2800" dirty="0">
              <a:latin typeface="+mj-lt"/>
            </a:endParaRPr>
          </a:p>
          <a:p>
            <a:r>
              <a:rPr lang="en-GB" altLang="fr-FR" sz="2800" dirty="0">
                <a:latin typeface="+mj-lt"/>
              </a:rPr>
              <a:t>Use BHPS Spell data to see how individuals get to not high and </a:t>
            </a:r>
            <a:r>
              <a:rPr lang="en-GB" altLang="fr-FR" sz="2800" dirty="0">
                <a:solidFill>
                  <a:srgbClr val="FF0000"/>
                </a:solidFill>
                <a:latin typeface="+mj-lt"/>
              </a:rPr>
              <a:t>high-quality jobs </a:t>
            </a:r>
            <a:r>
              <a:rPr lang="en-GB" altLang="fr-FR" sz="2800" dirty="0">
                <a:latin typeface="+mj-lt"/>
              </a:rPr>
              <a:t>(as defined by negative or insignificant, and </a:t>
            </a:r>
            <a:r>
              <a:rPr lang="en-GB" altLang="fr-FR" sz="2800" dirty="0">
                <a:solidFill>
                  <a:srgbClr val="FF0000"/>
                </a:solidFill>
                <a:latin typeface="+mj-lt"/>
              </a:rPr>
              <a:t>positive significant occupation dummy estimates in Table 1's job satisfaction regressions </a:t>
            </a:r>
            <a:r>
              <a:rPr lang="en-GB" altLang="fr-FR" sz="2800" dirty="0">
                <a:latin typeface="+mj-lt"/>
              </a:rPr>
              <a:t>respectively).</a:t>
            </a:r>
            <a:endParaRPr lang="fr-FR" altLang="fr-FR" sz="2800" dirty="0">
              <a:latin typeface="+mj-lt"/>
            </a:endParaRPr>
          </a:p>
        </p:txBody>
      </p:sp>
    </p:spTree>
    <p:extLst>
      <p:ext uri="{BB962C8B-B14F-4D97-AF65-F5344CB8AC3E}">
        <p14:creationId xmlns:p14="http://schemas.microsoft.com/office/powerpoint/2010/main" val="17455744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1520" y="1031825"/>
            <a:ext cx="8280920" cy="3970318"/>
          </a:xfrm>
          <a:prstGeom prst="rect">
            <a:avLst/>
          </a:prstGeom>
          <a:noFill/>
        </p:spPr>
        <p:txBody>
          <a:bodyPr wrap="square" rtlCol="0">
            <a:spAutoFit/>
          </a:bodyPr>
          <a:lstStyle/>
          <a:p>
            <a:r>
              <a:rPr lang="en-GB" u="sng" dirty="0">
                <a:latin typeface="+mj-lt"/>
              </a:rPr>
              <a:t>Job Quality by Previous Labour Force Status</a:t>
            </a:r>
            <a:endParaRPr lang="fr-FR" dirty="0">
              <a:latin typeface="+mj-lt"/>
            </a:endParaRPr>
          </a:p>
          <a:p>
            <a:r>
              <a:rPr lang="en-GB" dirty="0">
                <a:latin typeface="+mj-lt"/>
              </a:rPr>
              <a:t> </a:t>
            </a:r>
            <a:endParaRPr lang="fr-FR" dirty="0">
              <a:latin typeface="+mj-lt"/>
            </a:endParaRPr>
          </a:p>
          <a:p>
            <a:r>
              <a:rPr lang="en-GB" b="1" i="1" dirty="0">
                <a:latin typeface="+mj-lt"/>
              </a:rPr>
              <a:t>Job Quality</a:t>
            </a:r>
            <a:r>
              <a:rPr lang="en-GB" dirty="0">
                <a:latin typeface="+mj-lt"/>
              </a:rPr>
              <a:t>					</a:t>
            </a:r>
            <a:endParaRPr lang="fr-FR" dirty="0">
              <a:latin typeface="+mj-lt"/>
            </a:endParaRPr>
          </a:p>
          <a:p>
            <a:r>
              <a:rPr lang="en-GB" dirty="0" smtClean="0">
                <a:latin typeface="+mj-lt"/>
              </a:rPr>
              <a:t>			Not </a:t>
            </a:r>
            <a:r>
              <a:rPr lang="en-GB" dirty="0">
                <a:latin typeface="+mj-lt"/>
              </a:rPr>
              <a:t>High	 High	N			</a:t>
            </a:r>
            <a:endParaRPr lang="fr-FR" dirty="0">
              <a:latin typeface="+mj-lt"/>
            </a:endParaRPr>
          </a:p>
          <a:p>
            <a:r>
              <a:rPr lang="en-GB" i="1" dirty="0">
                <a:latin typeface="+mj-lt"/>
              </a:rPr>
              <a:t>Previous LF status</a:t>
            </a:r>
            <a:endParaRPr lang="fr-FR" dirty="0">
              <a:latin typeface="+mj-lt"/>
            </a:endParaRPr>
          </a:p>
          <a:p>
            <a:r>
              <a:rPr lang="en-GB" dirty="0">
                <a:latin typeface="+mj-lt"/>
              </a:rPr>
              <a:t>Employed/self‑employed	65.2	</a:t>
            </a:r>
            <a:r>
              <a:rPr lang="en-GB" b="1" dirty="0">
                <a:solidFill>
                  <a:srgbClr val="FF0000"/>
                </a:solidFill>
                <a:latin typeface="+mj-lt"/>
              </a:rPr>
              <a:t>34.8</a:t>
            </a:r>
            <a:r>
              <a:rPr lang="en-GB" dirty="0">
                <a:latin typeface="+mj-lt"/>
              </a:rPr>
              <a:t>	9599</a:t>
            </a:r>
            <a:endParaRPr lang="fr-FR" dirty="0">
              <a:latin typeface="+mj-lt"/>
            </a:endParaRPr>
          </a:p>
          <a:p>
            <a:r>
              <a:rPr lang="en-GB" dirty="0">
                <a:latin typeface="+mj-lt"/>
              </a:rPr>
              <a:t>Unemployed	</a:t>
            </a:r>
            <a:r>
              <a:rPr lang="en-GB" dirty="0" smtClean="0">
                <a:latin typeface="+mj-lt"/>
              </a:rPr>
              <a:t>	77.4</a:t>
            </a:r>
            <a:r>
              <a:rPr lang="en-GB" dirty="0">
                <a:latin typeface="+mj-lt"/>
              </a:rPr>
              <a:t>	22.6	3564</a:t>
            </a:r>
            <a:endParaRPr lang="fr-FR" dirty="0">
              <a:latin typeface="+mj-lt"/>
            </a:endParaRPr>
          </a:p>
          <a:p>
            <a:r>
              <a:rPr lang="en-GB" dirty="0">
                <a:latin typeface="+mj-lt"/>
              </a:rPr>
              <a:t>Looking after family	70.6	29.4	1304</a:t>
            </a:r>
            <a:endParaRPr lang="fr-FR" dirty="0">
              <a:latin typeface="+mj-lt"/>
            </a:endParaRPr>
          </a:p>
          <a:p>
            <a:r>
              <a:rPr lang="en-GB" dirty="0">
                <a:latin typeface="+mj-lt"/>
              </a:rPr>
              <a:t>F‑T education	</a:t>
            </a:r>
            <a:r>
              <a:rPr lang="en-GB" dirty="0" smtClean="0">
                <a:latin typeface="+mj-lt"/>
              </a:rPr>
              <a:t>	78.0</a:t>
            </a:r>
            <a:r>
              <a:rPr lang="en-GB" dirty="0">
                <a:latin typeface="+mj-lt"/>
              </a:rPr>
              <a:t>	22.0	1137</a:t>
            </a:r>
            <a:endParaRPr lang="fr-FR" dirty="0">
              <a:latin typeface="+mj-lt"/>
            </a:endParaRPr>
          </a:p>
          <a:p>
            <a:r>
              <a:rPr lang="en-GB" dirty="0">
                <a:latin typeface="+mj-lt"/>
              </a:rPr>
              <a:t>Something else	</a:t>
            </a:r>
            <a:r>
              <a:rPr lang="en-GB" dirty="0" smtClean="0">
                <a:latin typeface="+mj-lt"/>
              </a:rPr>
              <a:t>	69.8</a:t>
            </a:r>
            <a:r>
              <a:rPr lang="en-GB" dirty="0">
                <a:latin typeface="+mj-lt"/>
              </a:rPr>
              <a:t>	30.2	1037</a:t>
            </a:r>
            <a:endParaRPr lang="fr-FR" dirty="0">
              <a:latin typeface="+mj-lt"/>
            </a:endParaRPr>
          </a:p>
          <a:p>
            <a:endParaRPr lang="en-GB" b="1" dirty="0" smtClean="0">
              <a:latin typeface="+mj-lt"/>
            </a:endParaRPr>
          </a:p>
          <a:p>
            <a:r>
              <a:rPr lang="en-GB" b="1" dirty="0" smtClean="0">
                <a:latin typeface="+mj-lt"/>
              </a:rPr>
              <a:t>Total</a:t>
            </a:r>
            <a:r>
              <a:rPr lang="en-GB" b="1" dirty="0">
                <a:latin typeface="+mj-lt"/>
              </a:rPr>
              <a:t>	</a:t>
            </a:r>
            <a:r>
              <a:rPr lang="en-GB" b="1" dirty="0" smtClean="0">
                <a:latin typeface="+mj-lt"/>
              </a:rPr>
              <a:t>		69.4</a:t>
            </a:r>
            <a:r>
              <a:rPr lang="en-GB" b="1" dirty="0">
                <a:latin typeface="+mj-lt"/>
              </a:rPr>
              <a:t>	30.6	16641</a:t>
            </a:r>
            <a:endParaRPr lang="fr-FR" dirty="0">
              <a:latin typeface="+mj-lt"/>
            </a:endParaRPr>
          </a:p>
          <a:p>
            <a:r>
              <a:rPr lang="en-GB" dirty="0">
                <a:latin typeface="+mj-lt"/>
              </a:rPr>
              <a:t>χ</a:t>
            </a:r>
            <a:r>
              <a:rPr lang="en-GB" baseline="30000" dirty="0">
                <a:latin typeface="+mj-lt"/>
              </a:rPr>
              <a:t>2</a:t>
            </a:r>
            <a:r>
              <a:rPr lang="en-GB" dirty="0">
                <a:latin typeface="+mj-lt"/>
              </a:rPr>
              <a:t>(4) = 227.9</a:t>
            </a:r>
            <a:endParaRPr lang="fr-FR" dirty="0">
              <a:latin typeface="+mj-lt"/>
            </a:endParaRPr>
          </a:p>
          <a:p>
            <a:endParaRPr lang="fr-FR" dirty="0">
              <a:latin typeface="+mj-lt"/>
            </a:endParaRPr>
          </a:p>
        </p:txBody>
      </p:sp>
    </p:spTree>
    <p:extLst>
      <p:ext uri="{BB962C8B-B14F-4D97-AF65-F5344CB8AC3E}">
        <p14:creationId xmlns:p14="http://schemas.microsoft.com/office/powerpoint/2010/main" val="12570389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8" name="Text Box 4"/>
          <p:cNvSpPr txBox="1">
            <a:spLocks noChangeArrowheads="1"/>
          </p:cNvSpPr>
          <p:nvPr/>
        </p:nvSpPr>
        <p:spPr bwMode="auto">
          <a:xfrm>
            <a:off x="323850" y="620713"/>
            <a:ext cx="7561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fr-FR" altLang="fr-FR"/>
          </a:p>
        </p:txBody>
      </p:sp>
      <p:sp>
        <p:nvSpPr>
          <p:cNvPr id="2" name="ZoneTexte 1"/>
          <p:cNvSpPr txBox="1"/>
          <p:nvPr/>
        </p:nvSpPr>
        <p:spPr>
          <a:xfrm>
            <a:off x="395536" y="548680"/>
            <a:ext cx="8208912" cy="584775"/>
          </a:xfrm>
          <a:prstGeom prst="rect">
            <a:avLst/>
          </a:prstGeom>
          <a:noFill/>
        </p:spPr>
        <p:txBody>
          <a:bodyPr wrap="square" rtlCol="0">
            <a:spAutoFit/>
          </a:bodyPr>
          <a:lstStyle/>
          <a:p>
            <a:r>
              <a:rPr lang="en-GB" sz="3200" dirty="0" smtClean="0">
                <a:latin typeface="+mj-lt"/>
              </a:rPr>
              <a:t>Why did they leave their last job?</a:t>
            </a:r>
            <a:endParaRPr lang="fr-FR" sz="3200" dirty="0">
              <a:latin typeface="+mj-lt"/>
            </a:endParaRPr>
          </a:p>
        </p:txBody>
      </p:sp>
      <p:sp>
        <p:nvSpPr>
          <p:cNvPr id="3" name="ZoneTexte 2"/>
          <p:cNvSpPr txBox="1"/>
          <p:nvPr/>
        </p:nvSpPr>
        <p:spPr>
          <a:xfrm>
            <a:off x="179512" y="1484784"/>
            <a:ext cx="8964488" cy="4247317"/>
          </a:xfrm>
          <a:prstGeom prst="rect">
            <a:avLst/>
          </a:prstGeom>
          <a:noFill/>
        </p:spPr>
        <p:txBody>
          <a:bodyPr wrap="square" rtlCol="0">
            <a:spAutoFit/>
          </a:bodyPr>
          <a:lstStyle/>
          <a:p>
            <a:r>
              <a:rPr lang="en-GB" dirty="0"/>
              <a:t> </a:t>
            </a:r>
            <a:endParaRPr lang="fr-FR" dirty="0"/>
          </a:p>
          <a:p>
            <a:r>
              <a:rPr lang="en-GB" b="1" i="1" dirty="0"/>
              <a:t>Job Quality</a:t>
            </a:r>
            <a:r>
              <a:rPr lang="fr-FR" dirty="0"/>
              <a:t> </a:t>
            </a:r>
            <a:r>
              <a:rPr lang="en-GB" dirty="0"/>
              <a:t>		</a:t>
            </a:r>
            <a:r>
              <a:rPr lang="en-GB" dirty="0" smtClean="0"/>
              <a:t>			</a:t>
            </a:r>
            <a:r>
              <a:rPr lang="en-GB" u="sng" dirty="0" smtClean="0"/>
              <a:t>Δ </a:t>
            </a:r>
            <a:r>
              <a:rPr lang="en-GB" u="sng" dirty="0" err="1" smtClean="0"/>
              <a:t>occ</a:t>
            </a:r>
            <a:r>
              <a:rPr lang="en-GB" dirty="0"/>
              <a:t>	</a:t>
            </a:r>
            <a:r>
              <a:rPr lang="en-GB" dirty="0" smtClean="0"/>
              <a:t>	</a:t>
            </a:r>
            <a:r>
              <a:rPr lang="en-GB" u="sng" dirty="0" smtClean="0"/>
              <a:t>Δ </a:t>
            </a:r>
            <a:r>
              <a:rPr lang="en-GB" u="sng" dirty="0" err="1" smtClean="0"/>
              <a:t>occ</a:t>
            </a:r>
            <a:r>
              <a:rPr lang="en-GB" u="sng" dirty="0" smtClean="0"/>
              <a:t> </a:t>
            </a:r>
            <a:r>
              <a:rPr lang="en-GB" u="sng" dirty="0"/>
              <a:t>job</a:t>
            </a:r>
            <a:endParaRPr lang="fr-FR" dirty="0"/>
          </a:p>
          <a:p>
            <a:r>
              <a:rPr lang="en-GB" dirty="0" smtClean="0"/>
              <a:t>			</a:t>
            </a:r>
            <a:r>
              <a:rPr lang="en-GB" u="sng" dirty="0" smtClean="0"/>
              <a:t>Not </a:t>
            </a:r>
            <a:r>
              <a:rPr lang="en-GB" u="sng" dirty="0"/>
              <a:t>High</a:t>
            </a:r>
            <a:r>
              <a:rPr lang="en-GB" dirty="0"/>
              <a:t>	 </a:t>
            </a:r>
            <a:r>
              <a:rPr lang="en-GB" u="sng" dirty="0"/>
              <a:t>High</a:t>
            </a:r>
            <a:r>
              <a:rPr lang="en-GB" dirty="0"/>
              <a:t>	</a:t>
            </a:r>
            <a:r>
              <a:rPr lang="en-GB" u="sng" dirty="0"/>
              <a:t>N</a:t>
            </a:r>
            <a:r>
              <a:rPr lang="en-GB" dirty="0"/>
              <a:t>	</a:t>
            </a:r>
            <a:r>
              <a:rPr lang="en-GB" u="sng" dirty="0"/>
              <a:t>wage</a:t>
            </a:r>
            <a:r>
              <a:rPr lang="en-GB" dirty="0"/>
              <a:t> </a:t>
            </a:r>
            <a:r>
              <a:rPr lang="en-GB" dirty="0" smtClean="0"/>
              <a:t>		</a:t>
            </a:r>
            <a:r>
              <a:rPr lang="en-GB" u="sng" dirty="0" smtClean="0"/>
              <a:t>sf </a:t>
            </a:r>
          </a:p>
          <a:p>
            <a:r>
              <a:rPr lang="en-GB" dirty="0"/>
              <a:t>	</a:t>
            </a:r>
            <a:r>
              <a:rPr lang="en-GB" dirty="0" smtClean="0"/>
              <a:t>					</a:t>
            </a:r>
            <a:r>
              <a:rPr lang="en-GB" u="sng" dirty="0" err="1" smtClean="0"/>
              <a:t>coeff</a:t>
            </a:r>
            <a:r>
              <a:rPr lang="en-GB" u="sng" dirty="0" smtClean="0"/>
              <a:t>*100</a:t>
            </a:r>
            <a:r>
              <a:rPr lang="en-GB" dirty="0"/>
              <a:t>	</a:t>
            </a:r>
            <a:r>
              <a:rPr lang="en-GB" u="sng" dirty="0" err="1" smtClean="0"/>
              <a:t>coeff</a:t>
            </a:r>
            <a:r>
              <a:rPr lang="en-GB" u="sng" dirty="0" smtClean="0"/>
              <a:t>*100</a:t>
            </a:r>
            <a:endParaRPr lang="fr-FR" dirty="0"/>
          </a:p>
          <a:p>
            <a:r>
              <a:rPr lang="en-GB" i="1" dirty="0"/>
              <a:t>Reason last job ended</a:t>
            </a:r>
            <a:endParaRPr lang="fr-FR" dirty="0"/>
          </a:p>
          <a:p>
            <a:r>
              <a:rPr lang="en-GB" dirty="0"/>
              <a:t>Promoted	</a:t>
            </a:r>
            <a:r>
              <a:rPr lang="en-GB" dirty="0" smtClean="0"/>
              <a:t>	55.4</a:t>
            </a:r>
            <a:r>
              <a:rPr lang="en-GB" dirty="0"/>
              <a:t>	</a:t>
            </a:r>
            <a:r>
              <a:rPr lang="en-GB" b="1" dirty="0">
                <a:solidFill>
                  <a:srgbClr val="FF0000"/>
                </a:solidFill>
              </a:rPr>
              <a:t>44.6</a:t>
            </a:r>
            <a:r>
              <a:rPr lang="en-GB" dirty="0"/>
              <a:t>	2412	</a:t>
            </a:r>
            <a:r>
              <a:rPr lang="en-GB" b="1" dirty="0">
                <a:solidFill>
                  <a:srgbClr val="FF0000"/>
                </a:solidFill>
              </a:rPr>
              <a:t>3.26</a:t>
            </a:r>
            <a:r>
              <a:rPr lang="en-GB" dirty="0"/>
              <a:t>		</a:t>
            </a:r>
            <a:r>
              <a:rPr lang="en-GB" b="1" dirty="0">
                <a:solidFill>
                  <a:srgbClr val="FF0000"/>
                </a:solidFill>
              </a:rPr>
              <a:t>1.54</a:t>
            </a:r>
            <a:endParaRPr lang="fr-FR" b="1" dirty="0">
              <a:solidFill>
                <a:srgbClr val="FF0000"/>
              </a:solidFill>
            </a:endParaRPr>
          </a:p>
          <a:p>
            <a:r>
              <a:rPr lang="en-GB" dirty="0"/>
              <a:t>Left for better job	</a:t>
            </a:r>
            <a:r>
              <a:rPr lang="en-GB" dirty="0" smtClean="0"/>
              <a:t>	67.6</a:t>
            </a:r>
            <a:r>
              <a:rPr lang="en-GB" dirty="0"/>
              <a:t>	32.4	3238	</a:t>
            </a:r>
            <a:r>
              <a:rPr lang="en-GB" dirty="0" smtClean="0"/>
              <a:t>2.08</a:t>
            </a:r>
            <a:r>
              <a:rPr lang="en-GB" dirty="0"/>
              <a:t>		0.76</a:t>
            </a:r>
            <a:endParaRPr lang="fr-FR" dirty="0"/>
          </a:p>
          <a:p>
            <a:r>
              <a:rPr lang="en-GB" dirty="0"/>
              <a:t>Made redundant	</a:t>
            </a:r>
            <a:r>
              <a:rPr lang="en-GB" dirty="0" smtClean="0"/>
              <a:t>	74.4</a:t>
            </a:r>
            <a:r>
              <a:rPr lang="en-GB" dirty="0"/>
              <a:t>	25.6	644	</a:t>
            </a:r>
            <a:r>
              <a:rPr lang="en-GB" dirty="0" smtClean="0"/>
              <a:t>‑</a:t>
            </a:r>
            <a:r>
              <a:rPr lang="en-GB" dirty="0"/>
              <a:t>1.74	 	0.38</a:t>
            </a:r>
            <a:endParaRPr lang="fr-FR" dirty="0"/>
          </a:p>
          <a:p>
            <a:r>
              <a:rPr lang="en-GB" dirty="0"/>
              <a:t>Dismissed or sacked	84.3	15.7	108	</a:t>
            </a:r>
            <a:r>
              <a:rPr lang="en-GB" dirty="0" smtClean="0"/>
              <a:t>‑</a:t>
            </a:r>
            <a:r>
              <a:rPr lang="en-GB" dirty="0"/>
              <a:t>0.91		‑1.23</a:t>
            </a:r>
            <a:endParaRPr lang="fr-FR" dirty="0"/>
          </a:p>
          <a:p>
            <a:r>
              <a:rPr lang="en-GB" dirty="0"/>
              <a:t>Temporary job ended	70.6	29.4	795	</a:t>
            </a:r>
            <a:r>
              <a:rPr lang="en-GB" dirty="0" smtClean="0"/>
              <a:t>0.52</a:t>
            </a:r>
            <a:r>
              <a:rPr lang="en-GB" dirty="0"/>
              <a:t>		‑0.37</a:t>
            </a:r>
            <a:endParaRPr lang="fr-FR" dirty="0"/>
          </a:p>
          <a:p>
            <a:r>
              <a:rPr lang="en-GB" dirty="0"/>
              <a:t>Other reason	</a:t>
            </a:r>
            <a:r>
              <a:rPr lang="en-GB" dirty="0" smtClean="0"/>
              <a:t>	67.1</a:t>
            </a:r>
            <a:r>
              <a:rPr lang="en-GB" dirty="0"/>
              <a:t>	32.9	2061	</a:t>
            </a:r>
            <a:r>
              <a:rPr lang="en-GB" dirty="0" smtClean="0"/>
              <a:t>‑</a:t>
            </a:r>
            <a:r>
              <a:rPr lang="en-GB" dirty="0"/>
              <a:t>1.16		0.08</a:t>
            </a:r>
            <a:endParaRPr lang="fr-FR" dirty="0"/>
          </a:p>
          <a:p>
            <a:endParaRPr lang="en-GB" b="1" dirty="0" smtClean="0"/>
          </a:p>
          <a:p>
            <a:r>
              <a:rPr lang="en-GB" b="1" dirty="0" smtClean="0"/>
              <a:t>Total</a:t>
            </a:r>
            <a:r>
              <a:rPr lang="en-GB" b="1" dirty="0"/>
              <a:t>	</a:t>
            </a:r>
            <a:r>
              <a:rPr lang="en-GB" b="1" dirty="0" smtClean="0"/>
              <a:t>		65.3</a:t>
            </a:r>
            <a:r>
              <a:rPr lang="en-GB" b="1" dirty="0"/>
              <a:t>	34.7	9258	</a:t>
            </a:r>
            <a:r>
              <a:rPr lang="en-GB" b="1" dirty="0" smtClean="0"/>
              <a:t>1.32</a:t>
            </a:r>
            <a:r>
              <a:rPr lang="en-GB" b="1" dirty="0"/>
              <a:t>		0.72</a:t>
            </a:r>
            <a:endParaRPr lang="fr-FR" dirty="0"/>
          </a:p>
          <a:p>
            <a:r>
              <a:rPr lang="en-GB" dirty="0"/>
              <a:t>χ</a:t>
            </a:r>
            <a:r>
              <a:rPr lang="en-GB" baseline="30000" dirty="0"/>
              <a:t>2</a:t>
            </a:r>
            <a:r>
              <a:rPr lang="en-GB" dirty="0"/>
              <a:t>(5) = 164.6								</a:t>
            </a:r>
            <a:endParaRPr lang="fr-FR" dirty="0"/>
          </a:p>
          <a:p>
            <a:endParaRPr lang="fr-FR" dirty="0"/>
          </a:p>
        </p:txBody>
      </p:sp>
    </p:spTree>
    <p:extLst>
      <p:ext uri="{BB962C8B-B14F-4D97-AF65-F5344CB8AC3E}">
        <p14:creationId xmlns:p14="http://schemas.microsoft.com/office/powerpoint/2010/main" val="32650727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ctrTitle"/>
          </p:nvPr>
        </p:nvSpPr>
        <p:spPr>
          <a:xfrm>
            <a:off x="107950" y="115888"/>
            <a:ext cx="8928100" cy="6408737"/>
          </a:xfrm>
        </p:spPr>
        <p:txBody>
          <a:bodyPr/>
          <a:lstStyle/>
          <a:p>
            <a:pPr algn="l">
              <a:lnSpc>
                <a:spcPct val="110000"/>
              </a:lnSpc>
              <a:buFont typeface="Wingdings" pitchFamily="2" charset="2"/>
              <a:buNone/>
            </a:pPr>
            <a:r>
              <a:rPr lang="en-GB" altLang="fr-FR" sz="2800" dirty="0" smtClean="0">
                <a:latin typeface="Times New Roman" pitchFamily="18" charset="0"/>
              </a:rPr>
              <a:t>High-rent occupations are then reached:</a:t>
            </a:r>
            <a:r>
              <a:rPr lang="en-GB" altLang="fr-FR" sz="2800" dirty="0">
                <a:latin typeface="Times New Roman" pitchFamily="18" charset="0"/>
              </a:rPr>
              <a:t/>
            </a:r>
            <a:br>
              <a:rPr lang="en-GB" altLang="fr-FR" sz="2800" dirty="0">
                <a:latin typeface="Times New Roman" pitchFamily="18" charset="0"/>
              </a:rPr>
            </a:br>
            <a:r>
              <a:rPr lang="en-GB" altLang="fr-FR" sz="2800" dirty="0">
                <a:latin typeface="Times New Roman" pitchFamily="18" charset="0"/>
              </a:rPr>
              <a:t/>
            </a:r>
            <a:br>
              <a:rPr lang="en-GB" altLang="fr-FR" sz="2800" dirty="0">
                <a:latin typeface="Times New Roman" pitchFamily="18" charset="0"/>
              </a:rPr>
            </a:br>
            <a:r>
              <a:rPr lang="en-GB" altLang="fr-FR" sz="2800" dirty="0">
                <a:latin typeface="Times New Roman" pitchFamily="18" charset="0"/>
              </a:rPr>
              <a:t>*	From </a:t>
            </a:r>
            <a:r>
              <a:rPr lang="en-GB" altLang="fr-FR" sz="2800" dirty="0">
                <a:solidFill>
                  <a:srgbClr val="FF0000"/>
                </a:solidFill>
                <a:latin typeface="Times New Roman" pitchFamily="18" charset="0"/>
              </a:rPr>
              <a:t>EMPLOYMENT</a:t>
            </a:r>
            <a:r>
              <a:rPr lang="en-GB" altLang="fr-FR" sz="2800" dirty="0">
                <a:latin typeface="Times New Roman" pitchFamily="18" charset="0"/>
              </a:rPr>
              <a:t> (no surprise).</a:t>
            </a:r>
            <a:br>
              <a:rPr lang="en-GB" altLang="fr-FR" sz="2800" dirty="0">
                <a:latin typeface="Times New Roman" pitchFamily="18" charset="0"/>
              </a:rPr>
            </a:br>
            <a:r>
              <a:rPr lang="en-GB" altLang="fr-FR" sz="2800" dirty="0">
                <a:latin typeface="Times New Roman" pitchFamily="18" charset="0"/>
              </a:rPr>
              <a:t>*	Via </a:t>
            </a:r>
            <a:r>
              <a:rPr lang="en-GB" altLang="fr-FR" sz="2800" dirty="0">
                <a:solidFill>
                  <a:srgbClr val="FF0000"/>
                </a:solidFill>
                <a:latin typeface="Times New Roman" pitchFamily="18" charset="0"/>
              </a:rPr>
              <a:t>PROMOTION</a:t>
            </a:r>
            <a:r>
              <a:rPr lang="en-GB" altLang="fr-FR" sz="2800" dirty="0">
                <a:latin typeface="Times New Roman" pitchFamily="18" charset="0"/>
              </a:rPr>
              <a:t>, rather than via voluntary mobility.</a:t>
            </a:r>
            <a:br>
              <a:rPr lang="en-GB" altLang="fr-FR" sz="2800" dirty="0">
                <a:latin typeface="Times New Roman" pitchFamily="18" charset="0"/>
              </a:rPr>
            </a:br>
            <a:r>
              <a:rPr lang="en-GB" altLang="fr-FR" sz="2800" dirty="0">
                <a:latin typeface="Times New Roman" pitchFamily="18" charset="0"/>
              </a:rPr>
              <a:t>*	</a:t>
            </a:r>
            <a:r>
              <a:rPr lang="en-GB" altLang="fr-FR" sz="2800" dirty="0" smtClean="0">
                <a:latin typeface="Times New Roman" pitchFamily="18" charset="0"/>
              </a:rPr>
              <a:t>And there </a:t>
            </a:r>
            <a:r>
              <a:rPr lang="en-GB" altLang="fr-FR" sz="2800" dirty="0">
                <a:latin typeface="Times New Roman" pitchFamily="18" charset="0"/>
              </a:rPr>
              <a:t>is evidence of </a:t>
            </a:r>
            <a:r>
              <a:rPr lang="en-GB" altLang="fr-FR" sz="2800" dirty="0">
                <a:solidFill>
                  <a:srgbClr val="FF0000"/>
                </a:solidFill>
                <a:latin typeface="Times New Roman" pitchFamily="18" charset="0"/>
              </a:rPr>
              <a:t>JOB-QUALITY</a:t>
            </a:r>
            <a:r>
              <a:rPr lang="en-GB" altLang="fr-FR" sz="2800" dirty="0">
                <a:latin typeface="Times New Roman" pitchFamily="18" charset="0"/>
              </a:rPr>
              <a:t> </a:t>
            </a:r>
            <a:r>
              <a:rPr lang="en-GB" altLang="fr-FR" sz="2800" dirty="0">
                <a:solidFill>
                  <a:srgbClr val="FF0000"/>
                </a:solidFill>
                <a:latin typeface="Times New Roman" pitchFamily="18" charset="0"/>
              </a:rPr>
              <a:t>LADDERS</a:t>
            </a:r>
            <a:r>
              <a:rPr lang="en-GB" altLang="fr-FR" sz="2800" dirty="0">
                <a:latin typeface="Times New Roman" pitchFamily="18" charset="0"/>
              </a:rPr>
              <a:t> at the firm level.</a:t>
            </a:r>
            <a:endParaRPr lang="en-US" altLang="fr-FR" sz="2800" dirty="0">
              <a:latin typeface="Times New Roman" pitchFamily="18" charset="0"/>
            </a:endParaRPr>
          </a:p>
        </p:txBody>
      </p:sp>
    </p:spTree>
    <p:extLst>
      <p:ext uri="{BB962C8B-B14F-4D97-AF65-F5344CB8AC3E}">
        <p14:creationId xmlns:p14="http://schemas.microsoft.com/office/powerpoint/2010/main" val="39969327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ctrTitle"/>
          </p:nvPr>
        </p:nvSpPr>
        <p:spPr>
          <a:xfrm>
            <a:off x="107950" y="115888"/>
            <a:ext cx="8928100" cy="6408737"/>
          </a:xfrm>
        </p:spPr>
        <p:txBody>
          <a:bodyPr/>
          <a:lstStyle/>
          <a:p>
            <a:pPr algn="l">
              <a:lnSpc>
                <a:spcPct val="110000"/>
              </a:lnSpc>
              <a:buFont typeface="Wingdings" pitchFamily="2" charset="2"/>
              <a:buNone/>
            </a:pPr>
            <a:r>
              <a:rPr lang="en-GB" altLang="fr-FR" sz="3200" dirty="0" smtClean="0">
                <a:latin typeface="Times New Roman" pitchFamily="18" charset="0"/>
              </a:rPr>
              <a:t>Occupations that are associated with </a:t>
            </a:r>
            <a:r>
              <a:rPr lang="en-GB" altLang="fr-FR" sz="3200" b="1" dirty="0">
                <a:solidFill>
                  <a:srgbClr val="FF0000"/>
                </a:solidFill>
                <a:latin typeface="Times New Roman" pitchFamily="18" charset="0"/>
              </a:rPr>
              <a:t>wage</a:t>
            </a:r>
            <a:r>
              <a:rPr lang="en-GB" altLang="fr-FR" sz="3200" dirty="0" smtClean="0">
                <a:latin typeface="Times New Roman" pitchFamily="18" charset="0"/>
              </a:rPr>
              <a:t> </a:t>
            </a:r>
            <a:r>
              <a:rPr lang="en-GB" altLang="fr-FR" sz="3200" b="1" dirty="0" smtClean="0">
                <a:solidFill>
                  <a:srgbClr val="FF0000"/>
                </a:solidFill>
                <a:latin typeface="Times New Roman" pitchFamily="18" charset="0"/>
              </a:rPr>
              <a:t>rents</a:t>
            </a:r>
            <a:r>
              <a:rPr lang="en-GB" altLang="fr-FR" sz="3200" dirty="0" smtClean="0">
                <a:solidFill>
                  <a:srgbClr val="FF0000"/>
                </a:solidFill>
                <a:latin typeface="Times New Roman" pitchFamily="18" charset="0"/>
              </a:rPr>
              <a:t> </a:t>
            </a:r>
            <a:r>
              <a:rPr lang="en-GB" altLang="fr-FR" sz="3200" dirty="0" smtClean="0">
                <a:latin typeface="Times New Roman" pitchFamily="18" charset="0"/>
              </a:rPr>
              <a:t>are those that are considered to be </a:t>
            </a:r>
            <a:r>
              <a:rPr lang="en-GB" altLang="fr-FR" sz="3200" b="1" dirty="0" smtClean="0">
                <a:solidFill>
                  <a:srgbClr val="FF0000"/>
                </a:solidFill>
                <a:latin typeface="Times New Roman" pitchFamily="18" charset="0"/>
              </a:rPr>
              <a:t>higher status</a:t>
            </a:r>
            <a:r>
              <a:rPr lang="en-GB" altLang="fr-FR" sz="3200" dirty="0" smtClean="0">
                <a:latin typeface="Times New Roman" pitchFamily="18" charset="0"/>
              </a:rPr>
              <a:t> (whereas those with higher explained and unexplained parts of wages are not)</a:t>
            </a:r>
            <a:endParaRPr lang="en-US" altLang="fr-FR" sz="3200" dirty="0">
              <a:latin typeface="Times New Roman" pitchFamily="18" charset="0"/>
            </a:endParaRPr>
          </a:p>
        </p:txBody>
      </p:sp>
      <p:sp>
        <p:nvSpPr>
          <p:cNvPr id="3"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GB" altLang="fr-FR" dirty="0" smtClean="0">
                <a:solidFill>
                  <a:srgbClr val="FF0000"/>
                </a:solidFill>
              </a:rPr>
              <a:t>RENTS AND SOCIAL STATUS</a:t>
            </a:r>
            <a:endParaRPr lang="fr-FR" altLang="fr-FR" dirty="0">
              <a:solidFill>
                <a:srgbClr val="FF0000"/>
              </a:solidFill>
            </a:endParaRPr>
          </a:p>
        </p:txBody>
      </p:sp>
    </p:spTree>
    <p:extLst>
      <p:ext uri="{BB962C8B-B14F-4D97-AF65-F5344CB8AC3E}">
        <p14:creationId xmlns:p14="http://schemas.microsoft.com/office/powerpoint/2010/main" val="41444094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Text Box 2"/>
          <p:cNvSpPr txBox="1">
            <a:spLocks noChangeArrowheads="1"/>
          </p:cNvSpPr>
          <p:nvPr/>
        </p:nvSpPr>
        <p:spPr bwMode="auto">
          <a:xfrm>
            <a:off x="323850" y="620713"/>
            <a:ext cx="7561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fr-FR" altLang="fr-FR"/>
          </a:p>
        </p:txBody>
      </p:sp>
      <p:sp>
        <p:nvSpPr>
          <p:cNvPr id="534533" name="Text Box 5"/>
          <p:cNvSpPr txBox="1">
            <a:spLocks noChangeArrowheads="1"/>
          </p:cNvSpPr>
          <p:nvPr/>
        </p:nvSpPr>
        <p:spPr bwMode="auto">
          <a:xfrm>
            <a:off x="323850" y="549275"/>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fr-FR" altLang="fr-FR"/>
          </a:p>
        </p:txBody>
      </p:sp>
      <p:pic>
        <p:nvPicPr>
          <p:cNvPr id="53453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1738" y="0"/>
            <a:ext cx="5730875" cy="6669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4224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6632"/>
            <a:ext cx="8229600" cy="2664296"/>
          </a:xfrm>
        </p:spPr>
        <p:txBody>
          <a:bodyPr wrap="square">
            <a:noAutofit/>
          </a:bodyPr>
          <a:lstStyle/>
          <a:p>
            <a:r>
              <a:rPr lang="en-GB" sz="2400" dirty="0" smtClean="0"/>
              <a:t>It so happened that </a:t>
            </a:r>
            <a:r>
              <a:rPr lang="en-US" sz="2400" dirty="0" smtClean="0"/>
              <a:t>Alan Blinder was talking about theories of wage stickiness at the same time [</a:t>
            </a:r>
            <a:r>
              <a:rPr lang="en-GB" sz="2400" dirty="0"/>
              <a:t>Blinder, A., Canetti, E. </a:t>
            </a:r>
            <a:r>
              <a:rPr lang="en-GB" sz="2400" dirty="0" err="1"/>
              <a:t>Lebow</a:t>
            </a:r>
            <a:r>
              <a:rPr lang="en-GB" sz="2400" dirty="0"/>
              <a:t>, D. and Rudd, J. (1998), </a:t>
            </a:r>
            <a:r>
              <a:rPr lang="en-GB" sz="2400" i="1" dirty="0"/>
              <a:t>Asking About Prices: A New Approach to Understanding Price Stickiness</a:t>
            </a:r>
            <a:r>
              <a:rPr lang="en-GB" sz="2400" dirty="0"/>
              <a:t>, Russell Sage </a:t>
            </a:r>
            <a:r>
              <a:rPr lang="en-GB" sz="2400" dirty="0" smtClean="0"/>
              <a:t>Foundation]</a:t>
            </a:r>
            <a:endParaRPr lang="en-US" sz="2400" dirty="0" smtClean="0"/>
          </a:p>
          <a:p>
            <a:endParaRPr lang="en-US" sz="2400" dirty="0"/>
          </a:p>
          <a:p>
            <a:r>
              <a:rPr lang="en-US" sz="2400" dirty="0" smtClean="0"/>
              <a:t>But one of my mentors in the analysis of subjective well-being took it as support for self-report variables in general:</a:t>
            </a:r>
          </a:p>
          <a:p>
            <a:pPr lvl="4"/>
            <a:endParaRPr lang="en-US" sz="1200" dirty="0"/>
          </a:p>
          <a:p>
            <a:endParaRPr lang="en-GB" sz="2400" dirty="0"/>
          </a:p>
          <a:p>
            <a:pPr marL="0" indent="0">
              <a:buNone/>
            </a:pPr>
            <a:endParaRPr lang="en-GB" sz="2400" dirty="0"/>
          </a:p>
        </p:txBody>
      </p:sp>
    </p:spTree>
    <p:extLst>
      <p:ext uri="{BB962C8B-B14F-4D97-AF65-F5344CB8AC3E}">
        <p14:creationId xmlns:p14="http://schemas.microsoft.com/office/powerpoint/2010/main" val="427513823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6" name="Text Box 4"/>
          <p:cNvSpPr txBox="1">
            <a:spLocks noChangeArrowheads="1"/>
          </p:cNvSpPr>
          <p:nvPr/>
        </p:nvSpPr>
        <p:spPr bwMode="auto">
          <a:xfrm>
            <a:off x="468313" y="476250"/>
            <a:ext cx="712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fr-FR" altLang="fr-FR"/>
          </a:p>
        </p:txBody>
      </p:sp>
      <p:pic>
        <p:nvPicPr>
          <p:cNvPr id="535557"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8313" y="476250"/>
            <a:ext cx="7632700" cy="4900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31333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Text Box 2"/>
          <p:cNvSpPr txBox="1">
            <a:spLocks noChangeArrowheads="1"/>
          </p:cNvSpPr>
          <p:nvPr/>
        </p:nvSpPr>
        <p:spPr bwMode="auto">
          <a:xfrm>
            <a:off x="468313" y="476250"/>
            <a:ext cx="712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fr-FR" altLang="fr-FR"/>
          </a:p>
        </p:txBody>
      </p:sp>
      <p:sp>
        <p:nvSpPr>
          <p:cNvPr id="536580" name="Text Box 4"/>
          <p:cNvSpPr txBox="1">
            <a:spLocks noChangeArrowheads="1"/>
          </p:cNvSpPr>
          <p:nvPr/>
        </p:nvSpPr>
        <p:spPr bwMode="auto">
          <a:xfrm>
            <a:off x="468313" y="765175"/>
            <a:ext cx="71993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fr-FR" altLang="fr-FR"/>
          </a:p>
        </p:txBody>
      </p:sp>
      <p:pic>
        <p:nvPicPr>
          <p:cNvPr id="536581"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404813"/>
            <a:ext cx="7561262" cy="416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59333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80" name="Text Box 4"/>
          <p:cNvSpPr txBox="1">
            <a:spLocks noChangeArrowheads="1"/>
          </p:cNvSpPr>
          <p:nvPr/>
        </p:nvSpPr>
        <p:spPr bwMode="auto">
          <a:xfrm>
            <a:off x="539750" y="476250"/>
            <a:ext cx="8355013"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fr-FR" altLang="fr-FR"/>
          </a:p>
        </p:txBody>
      </p:sp>
      <p:sp>
        <p:nvSpPr>
          <p:cNvPr id="510981" name="Text Box 5"/>
          <p:cNvSpPr txBox="1">
            <a:spLocks noChangeArrowheads="1"/>
          </p:cNvSpPr>
          <p:nvPr/>
        </p:nvSpPr>
        <p:spPr bwMode="auto">
          <a:xfrm>
            <a:off x="323850" y="399430"/>
            <a:ext cx="8424863"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2"/>
            <a:r>
              <a:rPr lang="en-GB" altLang="fr-FR" sz="2800" u="sng" dirty="0">
                <a:latin typeface="+mj-lt"/>
              </a:rPr>
              <a:t>Conclusion</a:t>
            </a:r>
            <a:r>
              <a:rPr lang="en-GB" altLang="fr-FR" sz="2800" dirty="0">
                <a:latin typeface="+mj-lt"/>
              </a:rPr>
              <a:t>:	</a:t>
            </a:r>
          </a:p>
          <a:p>
            <a:endParaRPr lang="en-GB" altLang="fr-FR" sz="2800" dirty="0">
              <a:latin typeface="+mj-lt"/>
            </a:endParaRPr>
          </a:p>
          <a:p>
            <a:pPr marL="457200" indent="-457200">
              <a:buFont typeface="Arial" panose="020B0604020202020204" pitchFamily="34" charset="0"/>
              <a:buChar char="•"/>
            </a:pPr>
            <a:r>
              <a:rPr lang="en-GB" altLang="fr-FR" sz="2800" dirty="0">
                <a:latin typeface="+mj-lt"/>
              </a:rPr>
              <a:t>There are </a:t>
            </a:r>
            <a:r>
              <a:rPr lang="en-GB" altLang="fr-FR" sz="2800" dirty="0">
                <a:solidFill>
                  <a:srgbClr val="FF0000"/>
                </a:solidFill>
                <a:latin typeface="+mj-lt"/>
              </a:rPr>
              <a:t>occupational rents</a:t>
            </a:r>
            <a:r>
              <a:rPr lang="en-GB" altLang="fr-FR" sz="2800" dirty="0">
                <a:latin typeface="+mj-lt"/>
              </a:rPr>
              <a:t>. They aren’t competed away because firms control access to them, rather than workers. </a:t>
            </a:r>
          </a:p>
          <a:p>
            <a:pPr marL="457200" indent="-457200">
              <a:buFont typeface="Arial" panose="020B0604020202020204" pitchFamily="34" charset="0"/>
              <a:buChar char="•"/>
            </a:pPr>
            <a:endParaRPr lang="en-GB" altLang="fr-FR" sz="2800" dirty="0">
              <a:latin typeface="+mj-lt"/>
            </a:endParaRPr>
          </a:p>
          <a:p>
            <a:pPr marL="457200" indent="-457200">
              <a:buFont typeface="Arial" panose="020B0604020202020204" pitchFamily="34" charset="0"/>
              <a:buChar char="•"/>
            </a:pPr>
            <a:r>
              <a:rPr lang="en-GB" altLang="fr-FR" sz="2800" dirty="0">
                <a:latin typeface="+mj-lt"/>
              </a:rPr>
              <a:t>Why do firms allow rents to exist? Perhaps to incite effort, as in </a:t>
            </a:r>
            <a:r>
              <a:rPr lang="en-GB" altLang="fr-FR" sz="2800" dirty="0">
                <a:solidFill>
                  <a:srgbClr val="FF0000"/>
                </a:solidFill>
                <a:latin typeface="+mj-lt"/>
              </a:rPr>
              <a:t>tournament theory</a:t>
            </a:r>
            <a:r>
              <a:rPr lang="en-GB" altLang="fr-FR" sz="2800" dirty="0">
                <a:latin typeface="+mj-lt"/>
              </a:rPr>
              <a:t> (evidence of job ladders)</a:t>
            </a:r>
          </a:p>
          <a:p>
            <a:pPr marL="457200" indent="-457200">
              <a:buFont typeface="Arial" panose="020B0604020202020204" pitchFamily="34" charset="0"/>
              <a:buChar char="•"/>
            </a:pPr>
            <a:endParaRPr lang="en-GB" altLang="fr-FR" sz="2800" dirty="0">
              <a:latin typeface="+mj-lt"/>
            </a:endParaRPr>
          </a:p>
          <a:p>
            <a:pPr marL="457200" indent="-457200">
              <a:buFont typeface="Arial" panose="020B0604020202020204" pitchFamily="34" charset="0"/>
              <a:buChar char="•"/>
            </a:pPr>
            <a:r>
              <a:rPr lang="en-GB" altLang="fr-FR" sz="2800" dirty="0">
                <a:latin typeface="+mj-lt"/>
              </a:rPr>
              <a:t>Firms can only supply tournaments across occupations, not across industries. The industry wage structure then likely reflects other phenomena.</a:t>
            </a:r>
          </a:p>
        </p:txBody>
      </p:sp>
    </p:spTree>
    <p:extLst>
      <p:ext uri="{BB962C8B-B14F-4D97-AF65-F5344CB8AC3E}">
        <p14:creationId xmlns:p14="http://schemas.microsoft.com/office/powerpoint/2010/main" val="3498120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6632"/>
            <a:ext cx="8229600" cy="2664296"/>
          </a:xfrm>
        </p:spPr>
        <p:txBody>
          <a:bodyPr wrap="square">
            <a:noAutofit/>
          </a:bodyPr>
          <a:lstStyle/>
          <a:p>
            <a:r>
              <a:rPr lang="en-GB" sz="2400" dirty="0" smtClean="0"/>
              <a:t>It so happened that </a:t>
            </a:r>
            <a:r>
              <a:rPr lang="en-US" sz="2400" dirty="0" smtClean="0"/>
              <a:t>Alan Blinder was talking about theories of wage stickiness at the same time [</a:t>
            </a:r>
            <a:r>
              <a:rPr lang="en-GB" sz="2400" dirty="0"/>
              <a:t>Blinder, A., Canetti, E. </a:t>
            </a:r>
            <a:r>
              <a:rPr lang="en-GB" sz="2400" dirty="0" err="1"/>
              <a:t>Lebow</a:t>
            </a:r>
            <a:r>
              <a:rPr lang="en-GB" sz="2400" dirty="0"/>
              <a:t>, D. and Rudd, J. (1998), </a:t>
            </a:r>
            <a:r>
              <a:rPr lang="en-GB" sz="2400" i="1" dirty="0"/>
              <a:t>Asking About Prices: A New Approach to Understanding Price Stickiness</a:t>
            </a:r>
            <a:r>
              <a:rPr lang="en-GB" sz="2400" dirty="0"/>
              <a:t>, Russell Sage </a:t>
            </a:r>
            <a:r>
              <a:rPr lang="en-GB" sz="2400" dirty="0" smtClean="0"/>
              <a:t>Foundation]</a:t>
            </a:r>
            <a:endParaRPr lang="en-US" sz="2400" dirty="0" smtClean="0"/>
          </a:p>
          <a:p>
            <a:endParaRPr lang="en-US" sz="2400" dirty="0"/>
          </a:p>
          <a:p>
            <a:r>
              <a:rPr lang="en-US" sz="2400" dirty="0" smtClean="0"/>
              <a:t>But one of my mentors in the analysis of subjective well-being took it as support for self-report variables in general:</a:t>
            </a:r>
          </a:p>
          <a:p>
            <a:pPr lvl="2"/>
            <a:endParaRPr lang="en-US" sz="1600" dirty="0"/>
          </a:p>
          <a:p>
            <a:endParaRPr lang="en-GB" sz="2400" dirty="0"/>
          </a:p>
          <a:p>
            <a:pPr marL="0" indent="0">
              <a:buNone/>
            </a:pPr>
            <a:endParaRPr lang="en-GB" sz="2400" dirty="0"/>
          </a:p>
        </p:txBody>
      </p:sp>
      <p:pic>
        <p:nvPicPr>
          <p:cNvPr id="4" name="Image 3"/>
          <p:cNvPicPr/>
          <p:nvPr/>
        </p:nvPicPr>
        <p:blipFill>
          <a:blip r:embed="rId2"/>
          <a:stretch>
            <a:fillRect/>
          </a:stretch>
        </p:blipFill>
        <p:spPr>
          <a:xfrm>
            <a:off x="35496" y="3501008"/>
            <a:ext cx="8712968" cy="3168352"/>
          </a:xfrm>
          <a:prstGeom prst="rect">
            <a:avLst/>
          </a:prstGeom>
        </p:spPr>
      </p:pic>
      <p:sp>
        <p:nvSpPr>
          <p:cNvPr id="5" name="Oval 4"/>
          <p:cNvSpPr>
            <a:spLocks noChangeArrowheads="1"/>
          </p:cNvSpPr>
          <p:nvPr/>
        </p:nvSpPr>
        <p:spPr bwMode="auto">
          <a:xfrm>
            <a:off x="35496" y="5229200"/>
            <a:ext cx="2304256" cy="144016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fr-FR"/>
          </a:p>
        </p:txBody>
      </p:sp>
    </p:spTree>
    <p:extLst>
      <p:ext uri="{BB962C8B-B14F-4D97-AF65-F5344CB8AC3E}">
        <p14:creationId xmlns:p14="http://schemas.microsoft.com/office/powerpoint/2010/main" val="1634202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336704"/>
          </a:xfrm>
        </p:spPr>
        <p:txBody>
          <a:bodyPr wrap="square">
            <a:normAutofit/>
          </a:bodyPr>
          <a:lstStyle/>
          <a:p>
            <a:r>
              <a:rPr lang="en-US" sz="2600" dirty="0" smtClean="0"/>
              <a:t>There are some issues regarding the nature of the </a:t>
            </a:r>
            <a:r>
              <a:rPr lang="en-US" sz="2600" dirty="0" err="1" smtClean="0"/>
              <a:t>labour</a:t>
            </a:r>
            <a:r>
              <a:rPr lang="en-US" sz="2600" dirty="0" smtClean="0"/>
              <a:t> market where  subjective well-being data seems of great use.</a:t>
            </a:r>
            <a:endParaRPr lang="en-US" sz="2600" dirty="0">
              <a:solidFill>
                <a:srgbClr val="FF0000"/>
              </a:solidFill>
            </a:endParaRPr>
          </a:p>
          <a:p>
            <a:endParaRPr lang="en-GB" sz="2600" dirty="0"/>
          </a:p>
          <a:p>
            <a:r>
              <a:rPr lang="en-GB" sz="2600" dirty="0" smtClean="0"/>
              <a:t>Is unemployment voluntary or involuntary?</a:t>
            </a:r>
          </a:p>
          <a:p>
            <a:endParaRPr lang="en-GB" sz="2600" dirty="0"/>
          </a:p>
          <a:p>
            <a:r>
              <a:rPr lang="en-GB" sz="2600" dirty="0" smtClean="0"/>
              <a:t>Why are some people self-employed and others employees?</a:t>
            </a:r>
          </a:p>
          <a:p>
            <a:endParaRPr lang="en-GB" sz="2600" dirty="0"/>
          </a:p>
          <a:p>
            <a:r>
              <a:rPr lang="en-GB" sz="2600" dirty="0" smtClean="0"/>
              <a:t>What is the attraction of the public sector, and for whom?</a:t>
            </a:r>
            <a:endParaRPr lang="en-GB" dirty="0"/>
          </a:p>
        </p:txBody>
      </p:sp>
    </p:spTree>
    <p:extLst>
      <p:ext uri="{BB962C8B-B14F-4D97-AF65-F5344CB8AC3E}">
        <p14:creationId xmlns:p14="http://schemas.microsoft.com/office/powerpoint/2010/main" val="1391264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336704"/>
          </a:xfrm>
        </p:spPr>
        <p:txBody>
          <a:bodyPr wrap="square">
            <a:normAutofit/>
          </a:bodyPr>
          <a:lstStyle/>
          <a:p>
            <a:r>
              <a:rPr lang="en-US" sz="2600" dirty="0" smtClean="0"/>
              <a:t>The question I would like to talk about today is of the same type, and regards sectors in the </a:t>
            </a:r>
            <a:r>
              <a:rPr lang="en-US" sz="2600" dirty="0" err="1" smtClean="0"/>
              <a:t>labour</a:t>
            </a:r>
            <a:r>
              <a:rPr lang="en-US" sz="2600" dirty="0" smtClean="0"/>
              <a:t> market.</a:t>
            </a:r>
            <a:endParaRPr lang="en-US" sz="2600" dirty="0">
              <a:solidFill>
                <a:srgbClr val="FF0000"/>
              </a:solidFill>
            </a:endParaRPr>
          </a:p>
          <a:p>
            <a:endParaRPr lang="en-GB" sz="2600" dirty="0"/>
          </a:p>
          <a:p>
            <a:r>
              <a:rPr lang="en-GB" sz="2600" dirty="0" smtClean="0"/>
              <a:t>Why do some sectors of the labour market pay systematically more than do others?</a:t>
            </a:r>
          </a:p>
          <a:p>
            <a:endParaRPr lang="en-GB" sz="2600" dirty="0"/>
          </a:p>
        </p:txBody>
      </p:sp>
    </p:spTree>
    <p:extLst>
      <p:ext uri="{BB962C8B-B14F-4D97-AF65-F5344CB8AC3E}">
        <p14:creationId xmlns:p14="http://schemas.microsoft.com/office/powerpoint/2010/main" val="22976542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436096" y="548680"/>
            <a:ext cx="3600400" cy="2376264"/>
          </a:xfrm>
        </p:spPr>
        <p:txBody>
          <a:bodyPr wrap="square">
            <a:noAutofit/>
          </a:bodyPr>
          <a:lstStyle/>
          <a:p>
            <a:pPr marL="0" indent="0">
              <a:buNone/>
            </a:pPr>
            <a:r>
              <a:rPr lang="en-US" dirty="0"/>
              <a:t>There are large industry and occupational wage differentials</a:t>
            </a:r>
            <a:r>
              <a:rPr lang="en-US" dirty="0" smtClean="0"/>
              <a:t>.</a:t>
            </a:r>
          </a:p>
          <a:p>
            <a:pPr marL="0" indent="0">
              <a:buNone/>
            </a:pPr>
            <a:endParaRPr lang="en-US" dirty="0"/>
          </a:p>
          <a:p>
            <a:pPr marL="0" indent="0">
              <a:buNone/>
            </a:pPr>
            <a:r>
              <a:rPr lang="en-US" dirty="0"/>
              <a:t>Industry (conditional): </a:t>
            </a:r>
          </a:p>
          <a:p>
            <a:pPr marL="0" indent="0">
              <a:buNone/>
            </a:pPr>
            <a:r>
              <a:rPr lang="fr-FR" dirty="0"/>
              <a:t>χ</a:t>
            </a:r>
            <a:r>
              <a:rPr lang="fr-FR" baseline="30000" dirty="0"/>
              <a:t>2</a:t>
            </a:r>
            <a:r>
              <a:rPr lang="en-GB" dirty="0"/>
              <a:t>(9) = 186.8</a:t>
            </a:r>
          </a:p>
          <a:p>
            <a:pPr marL="0" indent="0">
              <a:buNone/>
            </a:pPr>
            <a:r>
              <a:rPr lang="en-US" dirty="0" smtClean="0"/>
              <a:t>Occupation (conditional</a:t>
            </a:r>
            <a:r>
              <a:rPr lang="en-US" dirty="0"/>
              <a:t>): </a:t>
            </a:r>
          </a:p>
          <a:p>
            <a:pPr marL="0" indent="0">
              <a:buNone/>
            </a:pPr>
            <a:r>
              <a:rPr lang="fr-FR" dirty="0"/>
              <a:t>χ</a:t>
            </a:r>
            <a:r>
              <a:rPr lang="fr-FR" baseline="30000" dirty="0"/>
              <a:t>2</a:t>
            </a:r>
            <a:r>
              <a:rPr lang="en-GB" dirty="0" smtClean="0"/>
              <a:t>(8) </a:t>
            </a:r>
            <a:r>
              <a:rPr lang="en-GB"/>
              <a:t>= </a:t>
            </a:r>
            <a:r>
              <a:rPr lang="en-GB" smtClean="0"/>
              <a:t>604.2</a:t>
            </a:r>
            <a:endParaRPr lang="en-GB" dirty="0"/>
          </a:p>
          <a:p>
            <a:pPr marL="0" indent="0">
              <a:buNone/>
            </a:pPr>
            <a:endParaRPr lang="fr-FR" dirty="0"/>
          </a:p>
          <a:p>
            <a:pPr marL="0" indent="0">
              <a:buNone/>
            </a:pPr>
            <a:endParaRPr lang="en-GB" dirty="0"/>
          </a:p>
          <a:p>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491" y="16330"/>
            <a:ext cx="5301605" cy="67785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2181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336704"/>
          </a:xfrm>
        </p:spPr>
        <p:txBody>
          <a:bodyPr wrap="square">
            <a:normAutofit/>
          </a:bodyPr>
          <a:lstStyle/>
          <a:p>
            <a:r>
              <a:rPr lang="en-GB" sz="2600" dirty="0" smtClean="0"/>
              <a:t>These differences are large. Relative to the omitted industry category: -43% to +84% raw; -9% </a:t>
            </a:r>
            <a:r>
              <a:rPr lang="en-GB" sz="2600" dirty="0" smtClean="0"/>
              <a:t>to +</a:t>
            </a:r>
            <a:r>
              <a:rPr lang="en-GB" sz="2600" dirty="0" smtClean="0"/>
              <a:t>23% conditional.</a:t>
            </a:r>
          </a:p>
          <a:p>
            <a:endParaRPr lang="en-GB" sz="2600" dirty="0"/>
          </a:p>
          <a:p>
            <a:r>
              <a:rPr lang="en-GB" sz="2600" dirty="0"/>
              <a:t>Relative to the omitted </a:t>
            </a:r>
            <a:r>
              <a:rPr lang="en-GB" sz="2600" dirty="0" smtClean="0"/>
              <a:t>occupation category</a:t>
            </a:r>
            <a:r>
              <a:rPr lang="en-GB" sz="2600" dirty="0"/>
              <a:t>: -</a:t>
            </a:r>
            <a:r>
              <a:rPr lang="en-GB" sz="2600" dirty="0" smtClean="0"/>
              <a:t>45% </a:t>
            </a:r>
            <a:r>
              <a:rPr lang="en-GB" sz="2600" dirty="0"/>
              <a:t>to </a:t>
            </a:r>
            <a:r>
              <a:rPr lang="en-GB" sz="2600" dirty="0" smtClean="0"/>
              <a:t>+114</a:t>
            </a:r>
            <a:r>
              <a:rPr lang="en-GB" sz="2600" dirty="0"/>
              <a:t>% raw; -9% </a:t>
            </a:r>
            <a:r>
              <a:rPr lang="en-GB" sz="2600" dirty="0" smtClean="0"/>
              <a:t>to +</a:t>
            </a:r>
            <a:r>
              <a:rPr lang="en-GB" sz="2600" dirty="0" smtClean="0"/>
              <a:t>43</a:t>
            </a:r>
            <a:r>
              <a:rPr lang="en-GB" sz="2600" dirty="0"/>
              <a:t>% </a:t>
            </a:r>
            <a:r>
              <a:rPr lang="en-GB" sz="2600" dirty="0" smtClean="0"/>
              <a:t>conditional.</a:t>
            </a:r>
            <a:endParaRPr lang="en-GB" dirty="0"/>
          </a:p>
        </p:txBody>
      </p:sp>
    </p:spTree>
    <p:extLst>
      <p:ext uri="{BB962C8B-B14F-4D97-AF65-F5344CB8AC3E}">
        <p14:creationId xmlns:p14="http://schemas.microsoft.com/office/powerpoint/2010/main" val="29415344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2376</TotalTime>
  <Words>1351</Words>
  <Application>Microsoft Office PowerPoint</Application>
  <PresentationFormat>Affichage à l'écran (4:3)</PresentationFormat>
  <Paragraphs>185</Paragraphs>
  <Slides>42</Slides>
  <Notes>5</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42</vt:i4>
      </vt:variant>
    </vt:vector>
  </HeadingPairs>
  <TitlesOfParts>
    <vt:vector size="48" baseType="lpstr">
      <vt:lpstr>Arial</vt:lpstr>
      <vt:lpstr>Calibri</vt:lpstr>
      <vt:lpstr>Symbol</vt:lpstr>
      <vt:lpstr>Times New Roman</vt:lpstr>
      <vt:lpstr>Wingdings</vt:lpstr>
      <vt:lpstr>Office Theme</vt:lpstr>
      <vt:lpstr>       Looking for Labour-Market Rents  With Subjective Data  Andrew E. Clark Paris School of Economics - CNRS   Subjective Survey Data in Labour Market Research Institute for Labour Law and Industrial Relations in the European Union (IAAEU). Trier, Germany October 7th 2016</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Results</vt:lpstr>
      <vt:lpstr>Wage and job satisfaction regressions.  The utility function of worker i in occupation o, Uio, is assumed to be linear in wages, job disamenities, Do, and a raft of other individual and job characteristics, Xi:     Uio = ’Xi +  wio - Dio   (1)   In this utility function, the compensating differential offered by firms for Do will be just enough to keep the worker on the same indifference curve: a unit of D is compensated by extra income of / .  </vt:lpstr>
      <vt:lpstr>Présentation PowerPoint</vt:lpstr>
      <vt:lpstr>Présentation PowerPoint</vt:lpstr>
      <vt:lpstr>Présentation PowerPoint</vt:lpstr>
      <vt:lpstr>Data</vt:lpstr>
      <vt:lpstr>BHPS: Overall Job Satisfaction  “All things considered, how satisfied or dissatisfied are you with your present job overall”</vt:lpstr>
      <vt:lpstr>Présentation PowerPoint</vt:lpstr>
      <vt:lpstr>Présentation PowerPoint</vt:lpstr>
      <vt:lpstr>Présentation PowerPoint</vt:lpstr>
      <vt:lpstr>Présentation PowerPoint</vt:lpstr>
      <vt:lpstr>Figure 1. The Relation between Estimated Industry Coefficients in Wage and Job Satisfaction Regressions (Results for Men)</vt:lpstr>
      <vt:lpstr>Figure 1. The Relation between Estimated Industry Coefficients in Wage and Job Satisfaction Regressions (Results for Men)</vt:lpstr>
      <vt:lpstr>Figure 1. The Relation between Estimated Occupation Coefficients in Wage and Job Satisfaction Regressions (Results for Men)</vt:lpstr>
      <vt:lpstr>Figure 1. The Relation between Estimated Occupation Coefficients in Wage and Job Satisfaction Regressions (Results for Men)</vt:lpstr>
      <vt:lpstr>Présentation PowerPoint</vt:lpstr>
      <vt:lpstr>Présentation PowerPoint</vt:lpstr>
      <vt:lpstr>Présentation PowerPoint</vt:lpstr>
      <vt:lpstr>Présentation PowerPoint</vt:lpstr>
      <vt:lpstr>INTERPRETATIONS</vt:lpstr>
      <vt:lpstr>INTERPRETATIONS</vt:lpstr>
      <vt:lpstr>Présentation PowerPoint</vt:lpstr>
      <vt:lpstr>Présentation PowerPoint</vt:lpstr>
      <vt:lpstr>Présentation PowerPoint</vt:lpstr>
      <vt:lpstr>High-rent occupations are then reached:  * From EMPLOYMENT (no surprise). * Via PROMOTION, rather than via voluntary mobility. * And there is evidence of JOB-QUALITY LADDERS at the firm level.</vt:lpstr>
      <vt:lpstr>Occupations that are associated with wage rents are those that are considered to be higher status (whereas those with higher explained and unexplained parts of wages are not)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HAPPINESS AND PUBLIC POLICY</dc:title>
  <dc:creator>RLAB</dc:creator>
  <cp:lastModifiedBy>Andrew</cp:lastModifiedBy>
  <cp:revision>336</cp:revision>
  <cp:lastPrinted>2016-10-05T17:43:10Z</cp:lastPrinted>
  <dcterms:created xsi:type="dcterms:W3CDTF">2009-06-15T13:46:12Z</dcterms:created>
  <dcterms:modified xsi:type="dcterms:W3CDTF">2016-10-07T11:36:52Z</dcterms:modified>
</cp:coreProperties>
</file>