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4"/>
  </p:notesMasterIdLst>
  <p:sldIdLst>
    <p:sldId id="256" r:id="rId2"/>
    <p:sldId id="369" r:id="rId3"/>
    <p:sldId id="370" r:id="rId4"/>
    <p:sldId id="371" r:id="rId5"/>
    <p:sldId id="372" r:id="rId6"/>
    <p:sldId id="373" r:id="rId7"/>
    <p:sldId id="374" r:id="rId8"/>
    <p:sldId id="470" r:id="rId9"/>
    <p:sldId id="438" r:id="rId10"/>
    <p:sldId id="471" r:id="rId11"/>
    <p:sldId id="376" r:id="rId12"/>
    <p:sldId id="377" r:id="rId13"/>
    <p:sldId id="378" r:id="rId14"/>
    <p:sldId id="380" r:id="rId15"/>
    <p:sldId id="381" r:id="rId16"/>
    <p:sldId id="382" r:id="rId17"/>
    <p:sldId id="383" r:id="rId18"/>
    <p:sldId id="384"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73" r:id="rId32"/>
    <p:sldId id="460" r:id="rId33"/>
    <p:sldId id="401" r:id="rId34"/>
    <p:sldId id="402" r:id="rId35"/>
    <p:sldId id="443" r:id="rId36"/>
    <p:sldId id="444" r:id="rId37"/>
    <p:sldId id="446" r:id="rId38"/>
    <p:sldId id="447" r:id="rId39"/>
    <p:sldId id="448" r:id="rId40"/>
    <p:sldId id="449" r:id="rId41"/>
    <p:sldId id="450" r:id="rId42"/>
    <p:sldId id="451" r:id="rId43"/>
    <p:sldId id="403" r:id="rId44"/>
    <p:sldId id="452" r:id="rId45"/>
    <p:sldId id="326" r:id="rId46"/>
    <p:sldId id="267" r:id="rId47"/>
    <p:sldId id="340" r:id="rId48"/>
    <p:sldId id="405" r:id="rId49"/>
    <p:sldId id="406" r:id="rId50"/>
    <p:sldId id="271" r:id="rId51"/>
    <p:sldId id="437" r:id="rId52"/>
    <p:sldId id="441" r:id="rId53"/>
    <p:sldId id="481" r:id="rId54"/>
    <p:sldId id="407" r:id="rId55"/>
    <p:sldId id="329" r:id="rId56"/>
    <p:sldId id="330" r:id="rId57"/>
    <p:sldId id="331" r:id="rId58"/>
    <p:sldId id="332" r:id="rId59"/>
    <p:sldId id="476" r:id="rId60"/>
    <p:sldId id="333" r:id="rId61"/>
    <p:sldId id="334" r:id="rId62"/>
    <p:sldId id="335" r:id="rId63"/>
    <p:sldId id="474" r:id="rId64"/>
    <p:sldId id="336" r:id="rId65"/>
    <p:sldId id="475" r:id="rId66"/>
    <p:sldId id="258" r:id="rId67"/>
    <p:sldId id="411" r:id="rId68"/>
    <p:sldId id="409" r:id="rId69"/>
    <p:sldId id="436" r:id="rId70"/>
    <p:sldId id="309" r:id="rId71"/>
    <p:sldId id="362" r:id="rId72"/>
    <p:sldId id="363" r:id="rId73"/>
    <p:sldId id="469" r:id="rId74"/>
    <p:sldId id="320" r:id="rId75"/>
    <p:sldId id="364" r:id="rId76"/>
    <p:sldId id="365" r:id="rId77"/>
    <p:sldId id="366" r:id="rId78"/>
    <p:sldId id="310" r:id="rId79"/>
    <p:sldId id="311" r:id="rId80"/>
    <p:sldId id="412" r:id="rId81"/>
    <p:sldId id="312" r:id="rId82"/>
    <p:sldId id="313" r:id="rId83"/>
    <p:sldId id="316" r:id="rId84"/>
    <p:sldId id="458" r:id="rId85"/>
    <p:sldId id="459" r:id="rId86"/>
    <p:sldId id="461" r:id="rId87"/>
    <p:sldId id="463" r:id="rId88"/>
    <p:sldId id="464" r:id="rId89"/>
    <p:sldId id="477" r:id="rId90"/>
    <p:sldId id="478" r:id="rId91"/>
    <p:sldId id="479" r:id="rId92"/>
    <p:sldId id="480" r:id="rId93"/>
    <p:sldId id="341" r:id="rId94"/>
    <p:sldId id="408" r:id="rId95"/>
    <p:sldId id="319" r:id="rId96"/>
    <p:sldId id="314" r:id="rId97"/>
    <p:sldId id="413" r:id="rId98"/>
    <p:sldId id="414" r:id="rId99"/>
    <p:sldId id="415" r:id="rId100"/>
    <p:sldId id="275" r:id="rId101"/>
    <p:sldId id="453" r:id="rId102"/>
    <p:sldId id="276" r:id="rId103"/>
    <p:sldId id="277" r:id="rId104"/>
    <p:sldId id="274" r:id="rId105"/>
    <p:sldId id="278" r:id="rId106"/>
    <p:sldId id="442" r:id="rId107"/>
    <p:sldId id="279" r:id="rId108"/>
    <p:sldId id="280" r:id="rId109"/>
    <p:sldId id="281" r:id="rId110"/>
    <p:sldId id="354" r:id="rId111"/>
    <p:sldId id="355" r:id="rId112"/>
    <p:sldId id="356" r:id="rId113"/>
    <p:sldId id="357" r:id="rId114"/>
    <p:sldId id="434" r:id="rId115"/>
    <p:sldId id="435" r:id="rId116"/>
    <p:sldId id="284" r:id="rId117"/>
    <p:sldId id="367" r:id="rId118"/>
    <p:sldId id="368" r:id="rId119"/>
    <p:sldId id="293" r:id="rId120"/>
    <p:sldId id="417" r:id="rId121"/>
    <p:sldId id="283" r:id="rId122"/>
    <p:sldId id="352" r:id="rId123"/>
    <p:sldId id="353" r:id="rId124"/>
    <p:sldId id="418" r:id="rId125"/>
    <p:sldId id="433" r:id="rId126"/>
    <p:sldId id="419" r:id="rId127"/>
    <p:sldId id="483" r:id="rId128"/>
    <p:sldId id="420" r:id="rId129"/>
    <p:sldId id="421" r:id="rId130"/>
    <p:sldId id="422" r:id="rId131"/>
    <p:sldId id="423" r:id="rId132"/>
    <p:sldId id="424" r:id="rId133"/>
    <p:sldId id="425" r:id="rId134"/>
    <p:sldId id="426" r:id="rId135"/>
    <p:sldId id="466" r:id="rId136"/>
    <p:sldId id="467" r:id="rId137"/>
    <p:sldId id="468" r:id="rId138"/>
    <p:sldId id="454" r:id="rId139"/>
    <p:sldId id="455" r:id="rId140"/>
    <p:sldId id="457" r:id="rId141"/>
    <p:sldId id="456" r:id="rId142"/>
    <p:sldId id="482" r:id="rId14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5208" autoAdjust="0"/>
  </p:normalViewPr>
  <p:slideViewPr>
    <p:cSldViewPr>
      <p:cViewPr varScale="1">
        <p:scale>
          <a:sx n="74" d="100"/>
          <a:sy n="74" d="100"/>
        </p:scale>
        <p:origin x="163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547"/>
    </p:cViewPr>
  </p:sorterViewPr>
  <p:notesViewPr>
    <p:cSldViewPr>
      <p:cViewPr varScale="1">
        <p:scale>
          <a:sx n="70" d="100"/>
          <a:sy n="70" d="100"/>
        </p:scale>
        <p:origin x="-26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024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1228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D17761D-79A7-4AC6-8503-BA5B2282F0A9}" type="slidenum">
              <a:rPr lang="fr-FR"/>
              <a:pPr>
                <a:defRPr/>
              </a:pPr>
              <a:t>‹#›</a:t>
            </a:fld>
            <a:endParaRPr lang="fr-FR"/>
          </a:p>
        </p:txBody>
      </p:sp>
    </p:spTree>
    <p:extLst>
      <p:ext uri="{BB962C8B-B14F-4D97-AF65-F5344CB8AC3E}">
        <p14:creationId xmlns:p14="http://schemas.microsoft.com/office/powerpoint/2010/main" val="627976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1912259-3496-4288-9AAF-2544F60FBC56}" type="slidenum">
              <a:rPr lang="fr-FR" altLang="fr-FR" smtClean="0"/>
              <a:pPr eaLnBrk="1" hangingPunct="1">
                <a:spcBef>
                  <a:spcPct val="0"/>
                </a:spcBef>
              </a:pPr>
              <a:t>1</a:t>
            </a:fld>
            <a:endParaRPr lang="fr-FR" altLang="fr-F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233083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0E5B1FE-1041-41DB-B141-D1A4ECF19443}" type="slidenum">
              <a:rPr lang="fr-FR" altLang="fr-FR"/>
              <a:pPr algn="r" eaLnBrk="1" hangingPunct="1">
                <a:spcBef>
                  <a:spcPct val="0"/>
                </a:spcBef>
              </a:pPr>
              <a:t>11</a:t>
            </a:fld>
            <a:endParaRPr lang="fr-FR" altLang="fr-F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63415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2EB5E87-65B7-4928-92B1-604B4D094D2F}" type="slidenum">
              <a:rPr lang="fr-FR" altLang="fr-FR"/>
              <a:pPr algn="r" eaLnBrk="1" hangingPunct="1">
                <a:spcBef>
                  <a:spcPct val="0"/>
                </a:spcBef>
              </a:pPr>
              <a:t>12</a:t>
            </a:fld>
            <a:endParaRPr lang="fr-FR" altLang="fr-F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820340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BC7D873-5692-4B59-A520-DC1C08D02669}" type="slidenum">
              <a:rPr lang="fr-FR" altLang="fr-FR"/>
              <a:pPr algn="r" eaLnBrk="1" hangingPunct="1">
                <a:spcBef>
                  <a:spcPct val="0"/>
                </a:spcBef>
              </a:pPr>
              <a:t>13</a:t>
            </a:fld>
            <a:endParaRPr lang="fr-FR" altLang="fr-F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883883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C3F0C8D-DA0B-4740-807D-9252596FAB9D}" type="slidenum">
              <a:rPr lang="fr-FR" altLang="fr-FR"/>
              <a:pPr algn="r" eaLnBrk="1" hangingPunct="1">
                <a:spcBef>
                  <a:spcPct val="0"/>
                </a:spcBef>
              </a:pPr>
              <a:t>14</a:t>
            </a:fld>
            <a:endParaRPr lang="fr-FR" altLang="fr-F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463499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B442650-B2F8-49E2-B6C9-48BDDF86C967}" type="slidenum">
              <a:rPr lang="fr-FR" altLang="fr-FR"/>
              <a:pPr algn="r" eaLnBrk="1" hangingPunct="1">
                <a:spcBef>
                  <a:spcPct val="0"/>
                </a:spcBef>
              </a:pPr>
              <a:t>15</a:t>
            </a:fld>
            <a:endParaRPr lang="fr-FR" altLang="fr-F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158252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B373FE7-AD43-47E6-9199-D0F6C1EF1FBA}" type="slidenum">
              <a:rPr lang="fr-FR" altLang="fr-FR"/>
              <a:pPr algn="r" eaLnBrk="1" hangingPunct="1">
                <a:spcBef>
                  <a:spcPct val="0"/>
                </a:spcBef>
              </a:pPr>
              <a:t>16</a:t>
            </a:fld>
            <a:endParaRPr lang="fr-FR" altLang="fr-F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453898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D8B3EDA-A2B0-47B4-BCED-4622CCCDE8A8}" type="slidenum">
              <a:rPr lang="fr-FR" altLang="fr-FR"/>
              <a:pPr algn="r" eaLnBrk="1" hangingPunct="1">
                <a:spcBef>
                  <a:spcPct val="0"/>
                </a:spcBef>
              </a:pPr>
              <a:t>17</a:t>
            </a:fld>
            <a:endParaRPr lang="fr-FR" altLang="fr-F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541313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564E12E-F8B8-4CB1-9B13-DFA1C5B80A94}" type="slidenum">
              <a:rPr lang="fr-FR" altLang="fr-FR"/>
              <a:pPr algn="r" eaLnBrk="1" hangingPunct="1">
                <a:spcBef>
                  <a:spcPct val="0"/>
                </a:spcBef>
              </a:pPr>
              <a:t>18</a:t>
            </a:fld>
            <a:endParaRPr lang="fr-FR" altLang="fr-F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522733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C8336F0-0C00-47BF-9C30-7C341F47CD34}" type="slidenum">
              <a:rPr lang="fr-FR" altLang="fr-FR"/>
              <a:pPr algn="r" eaLnBrk="1" hangingPunct="1">
                <a:spcBef>
                  <a:spcPct val="0"/>
                </a:spcBef>
              </a:pPr>
              <a:t>19</a:t>
            </a:fld>
            <a:endParaRPr lang="fr-FR" altLang="fr-F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943035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18650E7-9896-4194-B7DE-10673E5FF7CC}" type="slidenum">
              <a:rPr lang="fr-FR" altLang="fr-FR"/>
              <a:pPr algn="r" eaLnBrk="1" hangingPunct="1">
                <a:spcBef>
                  <a:spcPct val="0"/>
                </a:spcBef>
              </a:pPr>
              <a:t>20</a:t>
            </a:fld>
            <a:endParaRPr lang="fr-FR" altLang="fr-F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362419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167657B-029F-4CDF-AB7D-179CCD60DBEA}" type="slidenum">
              <a:rPr lang="fr-FR" altLang="fr-FR"/>
              <a:pPr algn="r" eaLnBrk="1" hangingPunct="1">
                <a:spcBef>
                  <a:spcPct val="0"/>
                </a:spcBef>
              </a:pPr>
              <a:t>2</a:t>
            </a:fld>
            <a:endParaRPr lang="fr-FR" altLang="fr-F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53041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346370B-1F74-4A4D-8426-DF3E4E740642}" type="slidenum">
              <a:rPr lang="fr-FR" altLang="fr-FR"/>
              <a:pPr algn="r" eaLnBrk="1" hangingPunct="1">
                <a:spcBef>
                  <a:spcPct val="0"/>
                </a:spcBef>
              </a:pPr>
              <a:t>21</a:t>
            </a:fld>
            <a:endParaRPr lang="fr-FR" altLang="fr-F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877216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760783A-B2DC-4B51-9CF6-19F1C5415392}" type="slidenum">
              <a:rPr lang="fr-FR" altLang="fr-FR"/>
              <a:pPr algn="r" eaLnBrk="1" hangingPunct="1">
                <a:spcBef>
                  <a:spcPct val="0"/>
                </a:spcBef>
              </a:pPr>
              <a:t>22</a:t>
            </a:fld>
            <a:endParaRPr lang="fr-FR" altLang="fr-F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083987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5203C4C-BB48-4E16-970E-0C3156B92113}" type="slidenum">
              <a:rPr lang="fr-FR" altLang="fr-FR"/>
              <a:pPr algn="r" eaLnBrk="1" hangingPunct="1">
                <a:spcBef>
                  <a:spcPct val="0"/>
                </a:spcBef>
              </a:pPr>
              <a:t>23</a:t>
            </a:fld>
            <a:endParaRPr lang="fr-FR" altLang="fr-F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477443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60A85AC-105B-48B2-A826-B1BDBB746D14}" type="slidenum">
              <a:rPr lang="fr-FR" altLang="fr-FR"/>
              <a:pPr algn="r" eaLnBrk="1" hangingPunct="1">
                <a:spcBef>
                  <a:spcPct val="0"/>
                </a:spcBef>
              </a:pPr>
              <a:t>24</a:t>
            </a:fld>
            <a:endParaRPr lang="fr-FR" altLang="fr-F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396372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611B985-9BF2-4AA7-9FDE-EBEC4B7E44ED}" type="slidenum">
              <a:rPr lang="fr-FR" altLang="fr-FR"/>
              <a:pPr algn="r" eaLnBrk="1" hangingPunct="1">
                <a:spcBef>
                  <a:spcPct val="0"/>
                </a:spcBef>
              </a:pPr>
              <a:t>25</a:t>
            </a:fld>
            <a:endParaRPr lang="fr-FR" altLang="fr-F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865587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ED83A29-4A9E-44F3-89D7-A7C6E1BE30B4}" type="slidenum">
              <a:rPr lang="fr-FR" altLang="fr-FR"/>
              <a:pPr algn="r" eaLnBrk="1" hangingPunct="1">
                <a:spcBef>
                  <a:spcPct val="0"/>
                </a:spcBef>
              </a:pPr>
              <a:t>26</a:t>
            </a:fld>
            <a:endParaRPr lang="fr-FR" altLang="fr-F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460607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1656FC3-6E1B-4E54-A394-AFD1C7B17D48}" type="slidenum">
              <a:rPr lang="fr-FR" altLang="fr-FR"/>
              <a:pPr algn="r" eaLnBrk="1" hangingPunct="1">
                <a:spcBef>
                  <a:spcPct val="0"/>
                </a:spcBef>
              </a:pPr>
              <a:t>27</a:t>
            </a:fld>
            <a:endParaRPr lang="fr-FR" altLang="fr-F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290053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BD1D4C4-3C63-4B7B-A00E-01A5F1F19A11}" type="slidenum">
              <a:rPr lang="fr-FR" altLang="fr-FR"/>
              <a:pPr algn="r" eaLnBrk="1" hangingPunct="1">
                <a:spcBef>
                  <a:spcPct val="0"/>
                </a:spcBef>
              </a:pPr>
              <a:t>28</a:t>
            </a:fld>
            <a:endParaRPr lang="fr-FR" altLang="fr-F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385156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F13CCDE-0A00-4578-9547-C4A51D69CDF8}" type="slidenum">
              <a:rPr lang="fr-FR" altLang="fr-FR"/>
              <a:pPr algn="r" eaLnBrk="1" hangingPunct="1">
                <a:spcBef>
                  <a:spcPct val="0"/>
                </a:spcBef>
              </a:pPr>
              <a:t>29</a:t>
            </a:fld>
            <a:endParaRPr lang="fr-FR" altLang="fr-F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065170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A63A9C7-980E-40F9-9501-D9328BB98C13}" type="slidenum">
              <a:rPr lang="fr-FR" altLang="fr-FR"/>
              <a:pPr algn="r" eaLnBrk="1" hangingPunct="1">
                <a:spcBef>
                  <a:spcPct val="0"/>
                </a:spcBef>
              </a:pPr>
              <a:t>30</a:t>
            </a:fld>
            <a:endParaRPr lang="fr-FR" altLang="fr-F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177327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763E9FB-FC1E-4C6E-AAC8-069EB871F785}" type="slidenum">
              <a:rPr lang="fr-FR" altLang="fr-FR"/>
              <a:pPr algn="r" eaLnBrk="1" hangingPunct="1">
                <a:spcBef>
                  <a:spcPct val="0"/>
                </a:spcBef>
              </a:pPr>
              <a:t>3</a:t>
            </a:fld>
            <a:endParaRPr lang="fr-FR" altLang="fr-F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050596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BD1D4C4-3C63-4B7B-A00E-01A5F1F19A11}" type="slidenum">
              <a:rPr lang="fr-FR" altLang="fr-FR"/>
              <a:pPr algn="r" eaLnBrk="1" hangingPunct="1">
                <a:spcBef>
                  <a:spcPct val="0"/>
                </a:spcBef>
              </a:pPr>
              <a:t>31</a:t>
            </a:fld>
            <a:endParaRPr lang="fr-FR" altLang="fr-F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118464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33</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4224061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D3CBE4-6C1C-4D2B-8202-7D9267ADA8F8}" type="slidenum">
              <a:rPr lang="fr-FR" altLang="fr-FR"/>
              <a:pPr algn="r" eaLnBrk="1" hangingPunct="1">
                <a:spcBef>
                  <a:spcPct val="0"/>
                </a:spcBef>
              </a:pPr>
              <a:t>34</a:t>
            </a:fld>
            <a:endParaRPr lang="fr-FR" altLang="fr-F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198853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35</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723980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36</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8944284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37</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799950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38</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415205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39</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4209148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40</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656682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41</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223547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CAC4F73-BA37-44F2-AF67-E435CBB9249C}" type="slidenum">
              <a:rPr lang="fr-FR" altLang="fr-FR"/>
              <a:pPr algn="r" eaLnBrk="1" hangingPunct="1">
                <a:spcBef>
                  <a:spcPct val="0"/>
                </a:spcBef>
              </a:pPr>
              <a:t>4</a:t>
            </a:fld>
            <a:endParaRPr lang="fr-FR" altLang="fr-F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020780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42</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719281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E5CB50-FF95-41F3-B5FA-62165A933506}" type="slidenum">
              <a:rPr lang="fr-FR" altLang="en-US" smtClean="0"/>
              <a:pPr eaLnBrk="1" hangingPunct="1">
                <a:spcBef>
                  <a:spcPct val="0"/>
                </a:spcBef>
              </a:pPr>
              <a:t>51</a:t>
            </a:fld>
            <a:endParaRPr lang="fr-FR" alt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9516607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739341-EBE8-46F0-936A-72F38BCAAEB6}" type="slidenum">
              <a:rPr lang="fr-FR" altLang="en-US" smtClean="0"/>
              <a:pPr eaLnBrk="1" hangingPunct="1">
                <a:spcBef>
                  <a:spcPct val="0"/>
                </a:spcBef>
              </a:pPr>
              <a:t>52</a:t>
            </a:fld>
            <a:endParaRPr lang="fr-FR" alt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557528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D2448FF-9269-43C2-B6FD-54D78BDA1C87}" type="slidenum">
              <a:rPr lang="fr-FR" altLang="fr-FR"/>
              <a:pPr>
                <a:spcBef>
                  <a:spcPct val="0"/>
                </a:spcBef>
              </a:pPr>
              <a:t>94</a:t>
            </a:fld>
            <a:endParaRPr lang="fr-FR" altLang="fr-FR"/>
          </a:p>
        </p:txBody>
      </p:sp>
      <p:sp>
        <p:nvSpPr>
          <p:cNvPr id="131075" name="Rectangle 2"/>
          <p:cNvSpPr>
            <a:spLocks noGrp="1" noRot="1" noChangeAspect="1" noChangeArrowheads="1" noTextEdit="1"/>
          </p:cNvSpPr>
          <p:nvPr>
            <p:ph type="sldImg"/>
          </p:nvPr>
        </p:nvSpPr>
        <p:spPr>
          <a:xfrm>
            <a:off x="1184275" y="715963"/>
            <a:ext cx="4491038" cy="3368675"/>
          </a:xfrm>
          <a:ln/>
        </p:spPr>
      </p:sp>
      <p:sp>
        <p:nvSpPr>
          <p:cNvPr id="131076" name="Rectangle 3"/>
          <p:cNvSpPr>
            <a:spLocks noGrp="1" noChangeArrowheads="1"/>
          </p:cNvSpPr>
          <p:nvPr>
            <p:ph type="body" idx="1"/>
          </p:nvPr>
        </p:nvSpPr>
        <p:spPr>
          <a:xfrm>
            <a:off x="914400" y="4370388"/>
            <a:ext cx="5029200"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0315729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E3B5A6D-6E3B-414A-BA18-D27AEDB8487B}" type="slidenum">
              <a:rPr lang="fr-FR" altLang="fr-FR" smtClean="0"/>
              <a:pPr eaLnBrk="1" hangingPunct="1">
                <a:spcBef>
                  <a:spcPct val="0"/>
                </a:spcBef>
              </a:pPr>
              <a:t>95</a:t>
            </a:fld>
            <a:endParaRPr lang="fr-FR" altLang="fr-FR"/>
          </a:p>
        </p:txBody>
      </p:sp>
      <p:sp>
        <p:nvSpPr>
          <p:cNvPr id="161795" name="Rectangle 2"/>
          <p:cNvSpPr>
            <a:spLocks noGrp="1" noRot="1" noChangeAspect="1" noChangeArrowheads="1" noTextEdit="1"/>
          </p:cNvSpPr>
          <p:nvPr>
            <p:ph type="sldImg"/>
          </p:nvPr>
        </p:nvSpPr>
        <p:spPr>
          <a:xfrm>
            <a:off x="1184275" y="715963"/>
            <a:ext cx="4491038" cy="3368675"/>
          </a:xfrm>
          <a:ln/>
        </p:spPr>
      </p:sp>
      <p:sp>
        <p:nvSpPr>
          <p:cNvPr id="161796" name="Rectangle 3"/>
          <p:cNvSpPr>
            <a:spLocks noGrp="1" noChangeArrowheads="1"/>
          </p:cNvSpPr>
          <p:nvPr>
            <p:ph type="body" idx="1"/>
          </p:nvPr>
        </p:nvSpPr>
        <p:spPr>
          <a:xfrm>
            <a:off x="914400" y="4370388"/>
            <a:ext cx="5029200"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15595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E03BBD9-C48E-4BA9-BA55-7347CAEBCB8D}" type="slidenum">
              <a:rPr lang="fr-FR" altLang="fr-FR"/>
              <a:pPr algn="r" eaLnBrk="1" hangingPunct="1">
                <a:spcBef>
                  <a:spcPct val="0"/>
                </a:spcBef>
              </a:pPr>
              <a:t>5</a:t>
            </a:fld>
            <a:endParaRPr lang="fr-FR" altLang="fr-F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409149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96EA589-0D25-45D8-8AAC-6A5778585A87}" type="slidenum">
              <a:rPr lang="fr-FR" altLang="fr-FR"/>
              <a:pPr algn="r" eaLnBrk="1" hangingPunct="1">
                <a:spcBef>
                  <a:spcPct val="0"/>
                </a:spcBef>
              </a:pPr>
              <a:t>6</a:t>
            </a:fld>
            <a:endParaRPr lang="fr-FR" altLang="fr-F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85080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EC7C561-3871-407F-99AD-22644B014815}" type="slidenum">
              <a:rPr lang="fr-FR" altLang="fr-FR"/>
              <a:pPr algn="r" eaLnBrk="1" hangingPunct="1">
                <a:spcBef>
                  <a:spcPct val="0"/>
                </a:spcBef>
              </a:pPr>
              <a:t>7</a:t>
            </a:fld>
            <a:endParaRPr lang="fr-FR" altLang="fr-F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77582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14457A-A5E8-49EC-8503-1B61CE58207B}" type="slidenum">
              <a:rPr lang="fr-FR" altLang="fr-FR"/>
              <a:pPr algn="r" eaLnBrk="1" hangingPunct="1">
                <a:spcBef>
                  <a:spcPct val="0"/>
                </a:spcBef>
              </a:pPr>
              <a:t>8</a:t>
            </a:fld>
            <a:endParaRPr lang="fr-FR" altLang="fr-F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89939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14457A-A5E8-49EC-8503-1B61CE58207B}" type="slidenum">
              <a:rPr lang="fr-FR" altLang="fr-FR"/>
              <a:pPr algn="r" eaLnBrk="1" hangingPunct="1">
                <a:spcBef>
                  <a:spcPct val="0"/>
                </a:spcBef>
              </a:pPr>
              <a:t>10</a:t>
            </a:fld>
            <a:endParaRPr lang="fr-FR" altLang="fr-F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554782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CD1D4EF-6670-4C1A-875C-2FD2808DE416}" type="slidenum">
              <a:rPr lang="fr-FR"/>
              <a:pPr>
                <a:defRPr/>
              </a:pPr>
              <a:t>‹#›</a:t>
            </a:fld>
            <a:endParaRPr lang="fr-FR"/>
          </a:p>
        </p:txBody>
      </p:sp>
    </p:spTree>
    <p:extLst>
      <p:ext uri="{BB962C8B-B14F-4D97-AF65-F5344CB8AC3E}">
        <p14:creationId xmlns:p14="http://schemas.microsoft.com/office/powerpoint/2010/main" val="204425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BD29083-7FAA-4791-964F-7D70B29D80AB}" type="slidenum">
              <a:rPr lang="fr-FR"/>
              <a:pPr>
                <a:defRPr/>
              </a:pPr>
              <a:t>‹#›</a:t>
            </a:fld>
            <a:endParaRPr lang="fr-FR"/>
          </a:p>
        </p:txBody>
      </p:sp>
    </p:spTree>
    <p:extLst>
      <p:ext uri="{BB962C8B-B14F-4D97-AF65-F5344CB8AC3E}">
        <p14:creationId xmlns:p14="http://schemas.microsoft.com/office/powerpoint/2010/main" val="164063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18EA402-8C59-417C-8C17-991EE50C4B3F}" type="slidenum">
              <a:rPr lang="fr-FR"/>
              <a:pPr>
                <a:defRPr/>
              </a:pPr>
              <a:t>‹#›</a:t>
            </a:fld>
            <a:endParaRPr lang="fr-FR"/>
          </a:p>
        </p:txBody>
      </p:sp>
    </p:spTree>
    <p:extLst>
      <p:ext uri="{BB962C8B-B14F-4D97-AF65-F5344CB8AC3E}">
        <p14:creationId xmlns:p14="http://schemas.microsoft.com/office/powerpoint/2010/main" val="1634454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D4E05A6-2C22-443D-908F-DF555126F7E3}" type="slidenum">
              <a:rPr lang="fr-FR"/>
              <a:pPr>
                <a:defRPr/>
              </a:pPr>
              <a:t>‹#›</a:t>
            </a:fld>
            <a:endParaRPr lang="fr-FR"/>
          </a:p>
        </p:txBody>
      </p:sp>
    </p:spTree>
    <p:extLst>
      <p:ext uri="{BB962C8B-B14F-4D97-AF65-F5344CB8AC3E}">
        <p14:creationId xmlns:p14="http://schemas.microsoft.com/office/powerpoint/2010/main" val="2991156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1D45948-4C19-48FD-BE74-9280F2A3DD94}" type="slidenum">
              <a:rPr lang="fr-FR"/>
              <a:pPr>
                <a:defRPr/>
              </a:pPr>
              <a:t>‹#›</a:t>
            </a:fld>
            <a:endParaRPr lang="fr-FR"/>
          </a:p>
        </p:txBody>
      </p:sp>
    </p:spTree>
    <p:extLst>
      <p:ext uri="{BB962C8B-B14F-4D97-AF65-F5344CB8AC3E}">
        <p14:creationId xmlns:p14="http://schemas.microsoft.com/office/powerpoint/2010/main" val="9742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CCE46B7-339F-4699-8098-4177818A6903}" type="slidenum">
              <a:rPr lang="fr-FR"/>
              <a:pPr>
                <a:defRPr/>
              </a:pPr>
              <a:t>‹#›</a:t>
            </a:fld>
            <a:endParaRPr lang="fr-FR"/>
          </a:p>
        </p:txBody>
      </p:sp>
    </p:spTree>
    <p:extLst>
      <p:ext uri="{BB962C8B-B14F-4D97-AF65-F5344CB8AC3E}">
        <p14:creationId xmlns:p14="http://schemas.microsoft.com/office/powerpoint/2010/main" val="333026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85E3CF5-F015-4070-BAD1-5EA4B03132FA}" type="slidenum">
              <a:rPr lang="fr-FR"/>
              <a:pPr>
                <a:defRPr/>
              </a:pPr>
              <a:t>‹#›</a:t>
            </a:fld>
            <a:endParaRPr lang="fr-FR"/>
          </a:p>
        </p:txBody>
      </p:sp>
    </p:spTree>
    <p:extLst>
      <p:ext uri="{BB962C8B-B14F-4D97-AF65-F5344CB8AC3E}">
        <p14:creationId xmlns:p14="http://schemas.microsoft.com/office/powerpoint/2010/main" val="200229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324B329-DEA0-4BFF-AE40-56E9CFF05878}" type="slidenum">
              <a:rPr lang="fr-FR"/>
              <a:pPr>
                <a:defRPr/>
              </a:pPr>
              <a:t>‹#›</a:t>
            </a:fld>
            <a:endParaRPr lang="fr-FR"/>
          </a:p>
        </p:txBody>
      </p:sp>
    </p:spTree>
    <p:extLst>
      <p:ext uri="{BB962C8B-B14F-4D97-AF65-F5344CB8AC3E}">
        <p14:creationId xmlns:p14="http://schemas.microsoft.com/office/powerpoint/2010/main" val="382526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2496FE0C-EBFC-4874-9F79-16EBDCD769FA}" type="slidenum">
              <a:rPr lang="fr-FR"/>
              <a:pPr>
                <a:defRPr/>
              </a:pPr>
              <a:t>‹#›</a:t>
            </a:fld>
            <a:endParaRPr lang="fr-FR"/>
          </a:p>
        </p:txBody>
      </p:sp>
    </p:spTree>
    <p:extLst>
      <p:ext uri="{BB962C8B-B14F-4D97-AF65-F5344CB8AC3E}">
        <p14:creationId xmlns:p14="http://schemas.microsoft.com/office/powerpoint/2010/main" val="71104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B8E42D4-FB91-4A97-8B32-5E847863EDD4}" type="slidenum">
              <a:rPr lang="fr-FR"/>
              <a:pPr>
                <a:defRPr/>
              </a:pPr>
              <a:t>‹#›</a:t>
            </a:fld>
            <a:endParaRPr lang="fr-FR"/>
          </a:p>
        </p:txBody>
      </p:sp>
    </p:spTree>
    <p:extLst>
      <p:ext uri="{BB962C8B-B14F-4D97-AF65-F5344CB8AC3E}">
        <p14:creationId xmlns:p14="http://schemas.microsoft.com/office/powerpoint/2010/main" val="292645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77EF4AC-8111-4148-B83F-67F9236CB8CC}" type="slidenum">
              <a:rPr lang="fr-FR"/>
              <a:pPr>
                <a:defRPr/>
              </a:pPr>
              <a:t>‹#›</a:t>
            </a:fld>
            <a:endParaRPr lang="fr-FR"/>
          </a:p>
        </p:txBody>
      </p:sp>
    </p:spTree>
    <p:extLst>
      <p:ext uri="{BB962C8B-B14F-4D97-AF65-F5344CB8AC3E}">
        <p14:creationId xmlns:p14="http://schemas.microsoft.com/office/powerpoint/2010/main" val="371840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4700E58-333B-42D5-A6F1-DE5614EC015A}" type="slidenum">
              <a:rPr lang="fr-FR"/>
              <a:pPr>
                <a:defRPr/>
              </a:pPr>
              <a:t>‹#›</a:t>
            </a:fld>
            <a:endParaRPr lang="fr-FR"/>
          </a:p>
        </p:txBody>
      </p:sp>
    </p:spTree>
    <p:extLst>
      <p:ext uri="{BB962C8B-B14F-4D97-AF65-F5344CB8AC3E}">
        <p14:creationId xmlns:p14="http://schemas.microsoft.com/office/powerpoint/2010/main" val="608249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6A3800D-C25B-49B6-AC45-00417D5E50C1}" type="slidenum">
              <a:rPr lang="fr-FR"/>
              <a:pPr>
                <a:defRPr/>
              </a:pPr>
              <a:t>‹#›</a:t>
            </a:fld>
            <a:endParaRPr lang="fr-FR"/>
          </a:p>
        </p:txBody>
      </p:sp>
    </p:spTree>
    <p:extLst>
      <p:ext uri="{BB962C8B-B14F-4D97-AF65-F5344CB8AC3E}">
        <p14:creationId xmlns:p14="http://schemas.microsoft.com/office/powerpoint/2010/main" val="244366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3629E77-F141-4F65-B236-6144DB78428D}"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arisschoolofeconomics.com/clark-andre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549275"/>
            <a:ext cx="7772400" cy="1470025"/>
          </a:xfrm>
        </p:spPr>
        <p:txBody>
          <a:bodyPr/>
          <a:lstStyle/>
          <a:p>
            <a:pPr eaLnBrk="1" hangingPunct="1"/>
            <a:r>
              <a:rPr lang="en-GB" altLang="fr-FR" sz="3600">
                <a:latin typeface="Times New Roman" pitchFamily="18" charset="0"/>
              </a:rPr>
              <a:t>Income Comparisons, the Easterlin Paradox and Public Policy</a:t>
            </a:r>
            <a:r>
              <a:rPr lang="en-GB" altLang="fr-FR" sz="3600"/>
              <a:t> </a:t>
            </a:r>
            <a:endParaRPr lang="fr-FR" altLang="fr-FR" sz="3600"/>
          </a:p>
        </p:txBody>
      </p:sp>
      <p:sp>
        <p:nvSpPr>
          <p:cNvPr id="2051" name="Rectangle 7"/>
          <p:cNvSpPr>
            <a:spLocks noGrp="1" noChangeArrowheads="1"/>
          </p:cNvSpPr>
          <p:nvPr>
            <p:ph type="subTitle" idx="1"/>
          </p:nvPr>
        </p:nvSpPr>
        <p:spPr>
          <a:xfrm>
            <a:off x="611188" y="2852738"/>
            <a:ext cx="7921625" cy="1081087"/>
          </a:xfrm>
          <a:noFill/>
        </p:spPr>
        <p:txBody>
          <a:bodyPr/>
          <a:lstStyle/>
          <a:p>
            <a:pPr eaLnBrk="1" hangingPunct="1">
              <a:lnSpc>
                <a:spcPct val="80000"/>
              </a:lnSpc>
            </a:pPr>
            <a:r>
              <a:rPr lang="en-GB" altLang="fr-FR" sz="2400" b="1">
                <a:latin typeface="Times New Roman" pitchFamily="18" charset="0"/>
              </a:rPr>
              <a:t>Andrew E. Clark (Paris School of Economics</a:t>
            </a:r>
            <a:r>
              <a:rPr lang="en-GB" altLang="fr-FR" sz="2400">
                <a:latin typeface="Times New Roman" pitchFamily="18" charset="0"/>
              </a:rPr>
              <a:t> </a:t>
            </a:r>
            <a:r>
              <a:rPr lang="en-GB" altLang="fr-FR" sz="2400" b="1">
                <a:latin typeface="Times New Roman" pitchFamily="18" charset="0"/>
              </a:rPr>
              <a:t>- CNRS)</a:t>
            </a:r>
          </a:p>
          <a:p>
            <a:pPr eaLnBrk="1" hangingPunct="1">
              <a:lnSpc>
                <a:spcPct val="80000"/>
              </a:lnSpc>
            </a:pPr>
            <a:r>
              <a:rPr lang="en-GB" altLang="fr-FR" sz="2400">
                <a:latin typeface="Times New Roman" pitchFamily="18" charset="0"/>
                <a:hlinkClick r:id="rId3"/>
              </a:rPr>
              <a:t>http://www.parisschoolofeconomics.com/clark-andrew/</a:t>
            </a:r>
            <a:endParaRPr lang="fr-FR" altLang="fr-FR" sz="2400">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79512" y="1268760"/>
            <a:ext cx="892899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dirty="0">
                <a:latin typeface="Times New Roman" panose="02020603050405020304" pitchFamily="18" charset="0"/>
                <a:cs typeface="Times New Roman" panose="02020603050405020304" pitchFamily="18" charset="0"/>
              </a:rPr>
              <a:t>This is the </a:t>
            </a:r>
            <a:r>
              <a:rPr lang="en-GB" altLang="fr-FR" dirty="0" err="1">
                <a:solidFill>
                  <a:srgbClr val="FF0000"/>
                </a:solidFill>
                <a:latin typeface="Times New Roman" panose="02020603050405020304" pitchFamily="18" charset="0"/>
                <a:cs typeface="Times New Roman" panose="02020603050405020304" pitchFamily="18" charset="0"/>
              </a:rPr>
              <a:t>Easterlin</a:t>
            </a:r>
            <a:r>
              <a:rPr lang="en-GB" altLang="fr-FR" dirty="0">
                <a:solidFill>
                  <a:srgbClr val="FF0000"/>
                </a:solidFill>
                <a:latin typeface="Times New Roman" panose="02020603050405020304" pitchFamily="18" charset="0"/>
                <a:cs typeface="Times New Roman" panose="02020603050405020304" pitchFamily="18" charset="0"/>
              </a:rPr>
              <a:t> Paradox</a:t>
            </a:r>
            <a:r>
              <a:rPr lang="en-GB" altLang="fr-FR" dirty="0">
                <a:latin typeface="Times New Roman" panose="02020603050405020304" pitchFamily="18" charset="0"/>
                <a:cs typeface="Times New Roman" panose="02020603050405020304" pitchFamily="18" charset="0"/>
              </a:rPr>
              <a:t>: </a:t>
            </a:r>
          </a:p>
          <a:p>
            <a:pPr eaLnBrk="1" hangingPunct="1">
              <a:spcBef>
                <a:spcPct val="0"/>
              </a:spcBef>
              <a:buFontTx/>
              <a:buNone/>
            </a:pPr>
            <a:endParaRPr lang="en-GB" altLang="fr-FR" dirty="0">
              <a:latin typeface="Times New Roman" panose="02020603050405020304" pitchFamily="18" charset="0"/>
              <a:cs typeface="Times New Roman" panose="02020603050405020304" pitchFamily="18" charset="0"/>
            </a:endParaRPr>
          </a:p>
          <a:p>
            <a:pPr marL="457200" indent="-457200" eaLnBrk="1" hangingPunct="1">
              <a:spcBef>
                <a:spcPct val="0"/>
              </a:spcBef>
              <a:buFont typeface="Arial" panose="020B0604020202020204" pitchFamily="34" charset="0"/>
              <a:buChar char="•"/>
            </a:pPr>
            <a:r>
              <a:rPr lang="en-GB" altLang="fr-FR" dirty="0">
                <a:latin typeface="Times New Roman" panose="02020603050405020304" pitchFamily="18" charset="0"/>
                <a:cs typeface="Times New Roman" panose="02020603050405020304" pitchFamily="18" charset="0"/>
              </a:rPr>
              <a:t>Richer countries are happier at any given point in time</a:t>
            </a:r>
          </a:p>
          <a:p>
            <a:pPr marL="457200" indent="-457200" eaLnBrk="1" hangingPunct="1">
              <a:spcBef>
                <a:spcPct val="0"/>
              </a:spcBef>
              <a:buFont typeface="Arial" panose="020B0604020202020204" pitchFamily="34" charset="0"/>
              <a:buChar char="•"/>
            </a:pPr>
            <a:r>
              <a:rPr lang="en-GB" altLang="fr-FR" dirty="0">
                <a:latin typeface="Times New Roman" panose="02020603050405020304" pitchFamily="18" charset="0"/>
                <a:cs typeface="Times New Roman" panose="02020603050405020304" pitchFamily="18" charset="0"/>
              </a:rPr>
              <a:t>But as countries become richer over time they do not become happier.</a:t>
            </a:r>
          </a:p>
          <a:p>
            <a:pPr eaLnBrk="1" hangingPunct="1">
              <a:spcBef>
                <a:spcPct val="0"/>
              </a:spcBef>
              <a:buFontTx/>
              <a:buNone/>
            </a:pPr>
            <a:endParaRPr lang="en-GB" altLang="fr-FR" dirty="0">
              <a:latin typeface="Times New Roman" panose="02020603050405020304" pitchFamily="18" charset="0"/>
              <a:cs typeface="Times New Roman" panose="02020603050405020304" pitchFamily="18" charset="0"/>
            </a:endParaRPr>
          </a:p>
          <a:p>
            <a:pPr eaLnBrk="1" hangingPunct="1">
              <a:spcBef>
                <a:spcPct val="0"/>
              </a:spcBef>
              <a:buFontTx/>
              <a:buNone/>
            </a:pPr>
            <a:r>
              <a:rPr lang="en-GB" altLang="fr-FR" dirty="0">
                <a:latin typeface="Times New Roman" panose="02020603050405020304" pitchFamily="18" charset="0"/>
                <a:cs typeface="Times New Roman" panose="02020603050405020304" pitchFamily="18" charset="0"/>
              </a:rPr>
              <a:t>The challenge to social science is to try to explain why this might come about.</a:t>
            </a:r>
            <a:endParaRPr lang="fr-FR" alt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3291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457200" y="53752"/>
            <a:ext cx="8229600" cy="710952"/>
          </a:xfrm>
        </p:spPr>
        <p:txBody>
          <a:bodyPr/>
          <a:lstStyle/>
          <a:p>
            <a:pPr eaLnBrk="1" hangingPunct="1"/>
            <a:r>
              <a:rPr lang="en-GB" altLang="fr-FR" sz="2800" b="1" dirty="0">
                <a:latin typeface="Times New Roman" pitchFamily="18" charset="0"/>
              </a:rPr>
              <a:t>Well-being and Unemployment</a:t>
            </a:r>
            <a:br>
              <a:rPr lang="en-GB" altLang="fr-FR" sz="2800" dirty="0">
                <a:latin typeface="Times New Roman" pitchFamily="18" charset="0"/>
              </a:rPr>
            </a:br>
            <a:r>
              <a:rPr lang="en-GB" altLang="fr-FR" sz="2800" dirty="0">
                <a:latin typeface="Times New Roman" pitchFamily="18" charset="0"/>
              </a:rPr>
              <a:t>Gallup Data (De Neve and Ward, 2025)</a:t>
            </a:r>
            <a:endParaRPr lang="fr-FR" altLang="fr-FR" sz="2800" dirty="0">
              <a:latin typeface="Times New Roman" pitchFamily="18" charset="0"/>
            </a:endParaRPr>
          </a:p>
        </p:txBody>
      </p:sp>
      <p:sp>
        <p:nvSpPr>
          <p:cNvPr id="84996" name="Text Box 11"/>
          <p:cNvSpPr txBox="1">
            <a:spLocks noChangeArrowheads="1"/>
          </p:cNvSpPr>
          <p:nvPr/>
        </p:nvSpPr>
        <p:spPr bwMode="auto">
          <a:xfrm>
            <a:off x="0" y="63087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dirty="0">
                <a:latin typeface="Times New Roman" pitchFamily="18" charset="0"/>
              </a:rPr>
              <a:t>But do you adapt to unemployment, and is it relative?</a:t>
            </a:r>
            <a:endParaRPr lang="fr-FR" altLang="fr-FR" dirty="0">
              <a:latin typeface="Times New Roman" pitchFamily="18" charset="0"/>
            </a:endParaRPr>
          </a:p>
        </p:txBody>
      </p:sp>
      <p:pic>
        <p:nvPicPr>
          <p:cNvPr id="4" name="Picture 3">
            <a:extLst>
              <a:ext uri="{FF2B5EF4-FFF2-40B4-BE49-F238E27FC236}">
                <a16:creationId xmlns:a16="http://schemas.microsoft.com/office/drawing/2014/main" id="{6C4B43CE-9A66-4560-8A60-41E76B0B104B}"/>
              </a:ext>
            </a:extLst>
          </p:cNvPr>
          <p:cNvPicPr>
            <a:picLocks noChangeAspect="1"/>
          </p:cNvPicPr>
          <p:nvPr/>
        </p:nvPicPr>
        <p:blipFill>
          <a:blip r:embed="rId2"/>
          <a:stretch>
            <a:fillRect/>
          </a:stretch>
        </p:blipFill>
        <p:spPr>
          <a:xfrm>
            <a:off x="395536" y="873770"/>
            <a:ext cx="8229600" cy="5435550"/>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34925" y="44450"/>
            <a:ext cx="8929688" cy="5761038"/>
          </a:xfrm>
        </p:spPr>
        <p:txBody>
          <a:bodyPr/>
          <a:lstStyle/>
          <a:p>
            <a:pPr eaLnBrk="1" hangingPunct="1">
              <a:lnSpc>
                <a:spcPct val="90000"/>
              </a:lnSpc>
              <a:spcBef>
                <a:spcPct val="0"/>
              </a:spcBef>
              <a:buFontTx/>
              <a:buNone/>
            </a:pPr>
            <a:r>
              <a:rPr lang="en-GB" altLang="fr-FR" b="1">
                <a:latin typeface="Times New Roman" panose="02020603050405020304" pitchFamily="18" charset="0"/>
              </a:rPr>
              <a:t>Main results</a:t>
            </a:r>
            <a:r>
              <a:rPr lang="en-GB" altLang="fr-FR">
                <a:latin typeface="Times New Roman" panose="02020603050405020304" pitchFamily="18" charset="0"/>
              </a:rPr>
              <a:t>:</a:t>
            </a:r>
          </a:p>
          <a:p>
            <a:pPr eaLnBrk="1" hangingPunct="1">
              <a:lnSpc>
                <a:spcPct val="90000"/>
              </a:lnSpc>
              <a:spcBef>
                <a:spcPct val="0"/>
              </a:spcBef>
              <a:buFontTx/>
              <a:buNone/>
            </a:pPr>
            <a:endParaRPr lang="en-GB" altLang="fr-FR">
              <a:latin typeface="Times New Roman" panose="02020603050405020304" pitchFamily="18" charset="0"/>
            </a:endParaRPr>
          </a:p>
          <a:p>
            <a:pPr eaLnBrk="1" hangingPunct="1">
              <a:lnSpc>
                <a:spcPct val="90000"/>
              </a:lnSpc>
              <a:spcBef>
                <a:spcPct val="0"/>
              </a:spcBef>
              <a:buFontTx/>
              <a:buNone/>
            </a:pPr>
            <a:r>
              <a:rPr lang="en-GB" altLang="fr-FR">
                <a:latin typeface="Times New Roman" panose="02020603050405020304" pitchFamily="18" charset="0"/>
              </a:rPr>
              <a:t>The psychological impact of unemployment is lower</a:t>
            </a:r>
          </a:p>
          <a:p>
            <a:pPr eaLnBrk="1" hangingPunct="1">
              <a:lnSpc>
                <a:spcPct val="90000"/>
              </a:lnSpc>
              <a:spcBef>
                <a:spcPct val="0"/>
              </a:spcBef>
              <a:buFontTx/>
              <a:buNone/>
            </a:pPr>
            <a:endParaRPr lang="en-GB" altLang="fr-FR">
              <a:latin typeface="Times New Roman" panose="02020603050405020304" pitchFamily="18" charset="0"/>
            </a:endParaRPr>
          </a:p>
          <a:p>
            <a:pPr eaLnBrk="1" hangingPunct="1">
              <a:lnSpc>
                <a:spcPct val="90000"/>
              </a:lnSpc>
              <a:spcBef>
                <a:spcPct val="0"/>
              </a:spcBef>
              <a:buFont typeface="Wingdings" panose="05000000000000000000" pitchFamily="2" charset="2"/>
              <a:buChar char="Ø"/>
            </a:pPr>
            <a:r>
              <a:rPr lang="en-GB" altLang="fr-FR">
                <a:solidFill>
                  <a:srgbClr val="FF0000"/>
                </a:solidFill>
                <a:latin typeface="Times New Roman" panose="02020603050405020304" pitchFamily="18" charset="0"/>
              </a:rPr>
              <a:t>When the regional unemployment rate is higher </a:t>
            </a:r>
            <a:r>
              <a:rPr lang="en-GB" altLang="fr-FR">
                <a:latin typeface="Times New Roman" panose="02020603050405020304" pitchFamily="18" charset="0"/>
              </a:rPr>
              <a:t>(estimated: no impact for regional unemployment of 20-25%).</a:t>
            </a:r>
          </a:p>
          <a:p>
            <a:pPr eaLnBrk="1" hangingPunct="1">
              <a:lnSpc>
                <a:spcPct val="90000"/>
              </a:lnSpc>
              <a:spcBef>
                <a:spcPct val="0"/>
              </a:spcBef>
              <a:buFont typeface="Wingdings" panose="05000000000000000000" pitchFamily="2" charset="2"/>
              <a:buChar char="Ø"/>
            </a:pPr>
            <a:r>
              <a:rPr lang="en-GB" altLang="fr-FR">
                <a:solidFill>
                  <a:srgbClr val="FF0000"/>
                </a:solidFill>
                <a:latin typeface="Times New Roman" panose="02020603050405020304" pitchFamily="18" charset="0"/>
              </a:rPr>
              <a:t>When there is more unemployment in the household </a:t>
            </a:r>
            <a:r>
              <a:rPr lang="en-GB" altLang="fr-FR">
                <a:latin typeface="Times New Roman" panose="02020603050405020304" pitchFamily="18" charset="0"/>
              </a:rPr>
              <a:t>(estimated: no impact if all other adults in the household are unemployed too).</a:t>
            </a:r>
          </a:p>
          <a:p>
            <a:pPr eaLnBrk="1" hangingPunct="1">
              <a:lnSpc>
                <a:spcPct val="90000"/>
              </a:lnSpc>
              <a:spcBef>
                <a:spcPct val="0"/>
              </a:spcBef>
              <a:buFontTx/>
              <a:buNone/>
            </a:pPr>
            <a:endParaRPr lang="en-GB" altLang="fr-FR">
              <a:latin typeface="Times New Roman" panose="02020603050405020304" pitchFamily="18" charset="0"/>
            </a:endParaRPr>
          </a:p>
          <a:p>
            <a:pPr eaLnBrk="1" hangingPunct="1">
              <a:lnSpc>
                <a:spcPct val="90000"/>
              </a:lnSpc>
              <a:spcBef>
                <a:spcPct val="0"/>
              </a:spcBef>
              <a:buFontTx/>
              <a:buNone/>
            </a:pPr>
            <a:endParaRPr lang="en-GB" altLang="fr-FR">
              <a:latin typeface="Times New Roman" panose="02020603050405020304" pitchFamily="18" charset="0"/>
            </a:endParaRPr>
          </a:p>
          <a:p>
            <a:pPr eaLnBrk="1" hangingPunct="1">
              <a:lnSpc>
                <a:spcPct val="90000"/>
              </a:lnSpc>
              <a:spcBef>
                <a:spcPct val="0"/>
              </a:spcBef>
              <a:buFontTx/>
              <a:buNone/>
            </a:pPr>
            <a:r>
              <a:rPr lang="en-GB" altLang="fr-FR">
                <a:latin typeface="Times New Roman" panose="02020603050405020304" pitchFamily="18" charset="0"/>
              </a:rPr>
              <a:t>All of these effects are far stronger for men, especially prime-age men (16-50), than for women.</a:t>
            </a:r>
          </a:p>
          <a:p>
            <a:pPr eaLnBrk="1" hangingPunct="1">
              <a:lnSpc>
                <a:spcPct val="90000"/>
              </a:lnSpc>
              <a:spcBef>
                <a:spcPct val="0"/>
              </a:spcBef>
              <a:buFontTx/>
              <a:buNone/>
            </a:pPr>
            <a:r>
              <a:rPr lang="en-GB" altLang="fr-FR">
                <a:latin typeface="Times New Roman" panose="02020603050405020304" pitchFamily="18" charset="0"/>
              </a:rPr>
              <a:t> </a:t>
            </a:r>
          </a:p>
        </p:txBody>
      </p:sp>
    </p:spTree>
    <p:extLst>
      <p:ext uri="{BB962C8B-B14F-4D97-AF65-F5344CB8AC3E}">
        <p14:creationId xmlns:p14="http://schemas.microsoft.com/office/powerpoint/2010/main" val="32336183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269776"/>
            <a:ext cx="8229600" cy="638944"/>
          </a:xfrm>
        </p:spPr>
        <p:txBody>
          <a:bodyPr/>
          <a:lstStyle/>
          <a:p>
            <a:pPr eaLnBrk="1" hangingPunct="1"/>
            <a:r>
              <a:rPr lang="en-GB" altLang="fr-FR" sz="2800">
                <a:latin typeface="Times New Roman" pitchFamily="18" charset="0"/>
              </a:rPr>
              <a:t>Social Comparisons with respect to Unemployment?</a:t>
            </a:r>
          </a:p>
        </p:txBody>
      </p:sp>
      <p:pic>
        <p:nvPicPr>
          <p:cNvPr id="87043"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92275" y="814610"/>
            <a:ext cx="5402263" cy="4846638"/>
          </a:xfrm>
          <a:noFill/>
        </p:spPr>
      </p:pic>
      <p:sp>
        <p:nvSpPr>
          <p:cNvPr id="87044" name="Text Box 6"/>
          <p:cNvSpPr txBox="1">
            <a:spLocks noChangeArrowheads="1"/>
          </p:cNvSpPr>
          <p:nvPr/>
        </p:nvSpPr>
        <p:spPr bwMode="auto">
          <a:xfrm>
            <a:off x="1042988" y="5661248"/>
            <a:ext cx="74898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200" dirty="0">
                <a:latin typeface="Times New Roman" pitchFamily="18" charset="0"/>
              </a:rPr>
              <a:t>The well-being gap between employees and the unemployed is smaller in regions with greater unemployment: others’ unemployment moderates the effect of my own unemployment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a:off x="611188" y="6021388"/>
            <a:ext cx="8208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1800">
                <a:latin typeface="Times New Roman" pitchFamily="18" charset="0"/>
              </a:rPr>
              <a:t>Unemployment hurts less when I share it with other household members</a:t>
            </a:r>
          </a:p>
        </p:txBody>
      </p:sp>
      <p:sp>
        <p:nvSpPr>
          <p:cNvPr id="88067" name="Rectangle 8"/>
          <p:cNvSpPr>
            <a:spLocks noGrp="1" noChangeArrowheads="1"/>
          </p:cNvSpPr>
          <p:nvPr>
            <p:ph type="title"/>
          </p:nvPr>
        </p:nvSpPr>
        <p:spPr>
          <a:noFill/>
        </p:spPr>
        <p:txBody>
          <a:bodyPr/>
          <a:lstStyle/>
          <a:p>
            <a:pPr eaLnBrk="1" hangingPunct="1"/>
            <a:r>
              <a:rPr lang="en-GB" altLang="fr-FR" sz="2800">
                <a:latin typeface="Times New Roman" pitchFamily="18" charset="0"/>
              </a:rPr>
              <a:t>Social Comparisons with respect to Unemployment?</a:t>
            </a:r>
          </a:p>
        </p:txBody>
      </p:sp>
      <p:pic>
        <p:nvPicPr>
          <p:cNvPr id="88068" name="Picture 1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47813" y="1090613"/>
            <a:ext cx="5419725" cy="5064125"/>
          </a:xfr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fr-BE" altLang="fr-FR" sz="2400">
                <a:solidFill>
                  <a:schemeClr val="accent2"/>
                </a:solidFill>
                <a:latin typeface="Times New Roman" pitchFamily="18" charset="0"/>
              </a:rPr>
              <a:t>But there is little adaptation to unemployment</a:t>
            </a:r>
            <a:endParaRPr lang="fr-FR" altLang="fr-FR" sz="2400">
              <a:solidFill>
                <a:schemeClr val="accent2"/>
              </a:solidFill>
              <a:latin typeface="Times New Roman" pitchFamily="18" charset="0"/>
            </a:endParaRPr>
          </a:p>
        </p:txBody>
      </p:sp>
      <p:sp>
        <p:nvSpPr>
          <p:cNvPr id="89091" name="Rectangle 3"/>
          <p:cNvSpPr>
            <a:spLocks noGrp="1" noChangeArrowheads="1"/>
          </p:cNvSpPr>
          <p:nvPr>
            <p:ph type="body" idx="1"/>
          </p:nvPr>
        </p:nvSpPr>
        <p:spPr/>
        <p:txBody>
          <a:bodyPr/>
          <a:lstStyle/>
          <a:p>
            <a:pPr eaLnBrk="1" hangingPunct="1">
              <a:buFontTx/>
              <a:buNone/>
            </a:pPr>
            <a:endParaRPr lang="en-GB" altLang="fr-FR"/>
          </a:p>
          <a:p>
            <a:pPr eaLnBrk="1" hangingPunct="1">
              <a:buFontTx/>
              <a:buNone/>
            </a:pPr>
            <a:endParaRPr lang="fr-FR" altLang="fr-FR"/>
          </a:p>
        </p:txBody>
      </p:sp>
      <p:sp>
        <p:nvSpPr>
          <p:cNvPr id="8909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89093" name="Text Box 5"/>
          <p:cNvSpPr txBox="1">
            <a:spLocks noChangeArrowheads="1"/>
          </p:cNvSpPr>
          <p:nvPr/>
        </p:nvSpPr>
        <p:spPr bwMode="auto">
          <a:xfrm>
            <a:off x="684213" y="1773238"/>
            <a:ext cx="352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GB" altLang="fr-FR" sz="1800">
              <a:cs typeface="Arial" charset="0"/>
            </a:endParaRPr>
          </a:p>
        </p:txBody>
      </p:sp>
      <p:sp>
        <p:nvSpPr>
          <p:cNvPr id="89094" name="Text Box 8"/>
          <p:cNvSpPr txBox="1">
            <a:spLocks noChangeArrowheads="1"/>
          </p:cNvSpPr>
          <p:nvPr/>
        </p:nvSpPr>
        <p:spPr bwMode="auto">
          <a:xfrm>
            <a:off x="250825" y="5013325"/>
            <a:ext cx="8351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1800">
                <a:latin typeface="Times New Roman" pitchFamily="18" charset="0"/>
                <a:cs typeface="Arial" charset="0"/>
              </a:rPr>
              <a:t>Unemployment starts bad, and stays bad</a:t>
            </a:r>
            <a:endParaRPr lang="fr-FR" altLang="fr-FR" sz="1800">
              <a:latin typeface="Times New Roman" pitchFamily="18" charset="0"/>
              <a:cs typeface="Arial" charset="0"/>
            </a:endParaRPr>
          </a:p>
        </p:txBody>
      </p:sp>
      <p:pic>
        <p:nvPicPr>
          <p:cNvPr id="8909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4427538" cy="3671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909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981075"/>
            <a:ext cx="4398962" cy="3671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GB" altLang="fr-FR" sz="2400">
                <a:solidFill>
                  <a:schemeClr val="accent2"/>
                </a:solidFill>
                <a:latin typeface="Times New Roman" pitchFamily="18" charset="0"/>
              </a:rPr>
              <a:t>We get used to marriage</a:t>
            </a:r>
          </a:p>
        </p:txBody>
      </p:sp>
      <p:sp>
        <p:nvSpPr>
          <p:cNvPr id="90115" name="Rectangle 3"/>
          <p:cNvSpPr>
            <a:spLocks noGrp="1" noChangeArrowheads="1"/>
          </p:cNvSpPr>
          <p:nvPr>
            <p:ph type="body" idx="1"/>
          </p:nvPr>
        </p:nvSpPr>
        <p:spPr/>
        <p:txBody>
          <a:bodyPr/>
          <a:lstStyle/>
          <a:p>
            <a:pPr eaLnBrk="1" hangingPunct="1">
              <a:buFontTx/>
              <a:buNone/>
            </a:pPr>
            <a:endParaRPr lang="en-GB" altLang="fr-FR"/>
          </a:p>
          <a:p>
            <a:pPr eaLnBrk="1" hangingPunct="1">
              <a:buFontTx/>
              <a:buNone/>
            </a:pPr>
            <a:endParaRPr lang="fr-FR" altLang="fr-FR"/>
          </a:p>
        </p:txBody>
      </p:sp>
      <p:sp>
        <p:nvSpPr>
          <p:cNvPr id="9011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90117" name="Text Box 5"/>
          <p:cNvSpPr txBox="1">
            <a:spLocks noChangeArrowheads="1"/>
          </p:cNvSpPr>
          <p:nvPr/>
        </p:nvSpPr>
        <p:spPr bwMode="auto">
          <a:xfrm>
            <a:off x="684213" y="1773238"/>
            <a:ext cx="352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GB" altLang="fr-FR" sz="1800">
              <a:cs typeface="Arial" charset="0"/>
            </a:endParaRPr>
          </a:p>
        </p:txBody>
      </p:sp>
      <p:pic>
        <p:nvPicPr>
          <p:cNvPr id="9011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4427538" cy="3671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011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84313"/>
            <a:ext cx="4716462" cy="3671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6988"/>
            <a:ext cx="8229600" cy="1143001"/>
          </a:xfrm>
        </p:spPr>
        <p:txBody>
          <a:bodyPr/>
          <a:lstStyle/>
          <a:p>
            <a:pPr eaLnBrk="1" hangingPunct="1"/>
            <a:r>
              <a:rPr lang="en-GB" altLang="fr-FR" sz="2400">
                <a:solidFill>
                  <a:schemeClr val="accent2"/>
                </a:solidFill>
                <a:latin typeface="Times New Roman" pitchFamily="18" charset="0"/>
              </a:rPr>
              <a:t>But not to the relationships that precede marriage</a:t>
            </a:r>
          </a:p>
        </p:txBody>
      </p:sp>
      <p:pic>
        <p:nvPicPr>
          <p:cNvPr id="911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00" y="735013"/>
            <a:ext cx="8428038" cy="612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GB" altLang="fr-FR" sz="2400">
                <a:solidFill>
                  <a:schemeClr val="accent2"/>
                </a:solidFill>
                <a:latin typeface="Times New Roman" pitchFamily="18" charset="0"/>
              </a:rPr>
              <a:t>And we get used to divorce</a:t>
            </a:r>
            <a:endParaRPr lang="fr-FR" altLang="fr-FR" sz="2400">
              <a:solidFill>
                <a:schemeClr val="accent2"/>
              </a:solidFill>
              <a:latin typeface="Times New Roman" pitchFamily="18" charset="0"/>
            </a:endParaRPr>
          </a:p>
        </p:txBody>
      </p:sp>
      <p:sp>
        <p:nvSpPr>
          <p:cNvPr id="92163" name="Rectangle 3"/>
          <p:cNvSpPr>
            <a:spLocks noGrp="1" noChangeArrowheads="1"/>
          </p:cNvSpPr>
          <p:nvPr>
            <p:ph type="body" idx="1"/>
          </p:nvPr>
        </p:nvSpPr>
        <p:spPr/>
        <p:txBody>
          <a:bodyPr/>
          <a:lstStyle/>
          <a:p>
            <a:pPr eaLnBrk="1" hangingPunct="1">
              <a:buFontTx/>
              <a:buNone/>
            </a:pPr>
            <a:endParaRPr lang="en-GB" altLang="fr-FR"/>
          </a:p>
          <a:p>
            <a:pPr eaLnBrk="1" hangingPunct="1">
              <a:buFontTx/>
              <a:buNone/>
            </a:pPr>
            <a:endParaRPr lang="fr-FR" altLang="fr-FR"/>
          </a:p>
        </p:txBody>
      </p:sp>
      <p:sp>
        <p:nvSpPr>
          <p:cNvPr id="9216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92165" name="Text Box 5"/>
          <p:cNvSpPr txBox="1">
            <a:spLocks noChangeArrowheads="1"/>
          </p:cNvSpPr>
          <p:nvPr/>
        </p:nvSpPr>
        <p:spPr bwMode="auto">
          <a:xfrm>
            <a:off x="684213" y="1773238"/>
            <a:ext cx="352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GB" altLang="fr-FR" sz="1800">
              <a:cs typeface="Arial" charset="0"/>
            </a:endParaRPr>
          </a:p>
        </p:txBody>
      </p:sp>
      <p:pic>
        <p:nvPicPr>
          <p:cNvPr id="9216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4427538" cy="3673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16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84313"/>
            <a:ext cx="4716462" cy="3673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GB" altLang="fr-FR" sz="2400">
                <a:solidFill>
                  <a:schemeClr val="accent2"/>
                </a:solidFill>
                <a:latin typeface="Times New Roman" pitchFamily="18" charset="0"/>
              </a:rPr>
              <a:t>Even widowhood is worse at the beginning than afterwards</a:t>
            </a:r>
            <a:endParaRPr lang="fr-FR" altLang="fr-FR" sz="2400">
              <a:solidFill>
                <a:schemeClr val="accent2"/>
              </a:solidFill>
              <a:latin typeface="Times New Roman" pitchFamily="18" charset="0"/>
            </a:endParaRPr>
          </a:p>
        </p:txBody>
      </p:sp>
      <p:sp>
        <p:nvSpPr>
          <p:cNvPr id="93187" name="Rectangle 3"/>
          <p:cNvSpPr>
            <a:spLocks noGrp="1" noChangeArrowheads="1"/>
          </p:cNvSpPr>
          <p:nvPr>
            <p:ph type="body" idx="1"/>
          </p:nvPr>
        </p:nvSpPr>
        <p:spPr/>
        <p:txBody>
          <a:bodyPr/>
          <a:lstStyle/>
          <a:p>
            <a:pPr eaLnBrk="1" hangingPunct="1">
              <a:buFontTx/>
              <a:buNone/>
            </a:pPr>
            <a:endParaRPr lang="en-GB" altLang="fr-FR"/>
          </a:p>
          <a:p>
            <a:pPr eaLnBrk="1" hangingPunct="1">
              <a:buFontTx/>
              <a:buNone/>
            </a:pPr>
            <a:endParaRPr lang="fr-FR" altLang="fr-FR"/>
          </a:p>
        </p:txBody>
      </p:sp>
      <p:sp>
        <p:nvSpPr>
          <p:cNvPr id="9318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93189" name="Text Box 5"/>
          <p:cNvSpPr txBox="1">
            <a:spLocks noChangeArrowheads="1"/>
          </p:cNvSpPr>
          <p:nvPr/>
        </p:nvSpPr>
        <p:spPr bwMode="auto">
          <a:xfrm>
            <a:off x="684213" y="1773238"/>
            <a:ext cx="352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GB" altLang="fr-FR" sz="1800">
              <a:cs typeface="Arial" charset="0"/>
            </a:endParaRPr>
          </a:p>
        </p:txBody>
      </p:sp>
      <p:pic>
        <p:nvPicPr>
          <p:cNvPr id="9319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4427538" cy="3673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319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84313"/>
            <a:ext cx="4716462" cy="3673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GB" altLang="fr-FR" sz="2400">
                <a:solidFill>
                  <a:schemeClr val="accent2"/>
                </a:solidFill>
                <a:latin typeface="Times New Roman" pitchFamily="18" charset="0"/>
              </a:rPr>
              <a:t>And we can’t even count on our children</a:t>
            </a:r>
            <a:endParaRPr lang="fr-FR" altLang="fr-FR" sz="2400">
              <a:solidFill>
                <a:schemeClr val="accent2"/>
              </a:solidFill>
              <a:latin typeface="Times New Roman" pitchFamily="18" charset="0"/>
            </a:endParaRPr>
          </a:p>
        </p:txBody>
      </p:sp>
      <p:sp>
        <p:nvSpPr>
          <p:cNvPr id="94211" name="Rectangle 3"/>
          <p:cNvSpPr>
            <a:spLocks noGrp="1" noChangeArrowheads="1"/>
          </p:cNvSpPr>
          <p:nvPr>
            <p:ph type="body" idx="1"/>
          </p:nvPr>
        </p:nvSpPr>
        <p:spPr/>
        <p:txBody>
          <a:bodyPr/>
          <a:lstStyle/>
          <a:p>
            <a:pPr eaLnBrk="1" hangingPunct="1">
              <a:buFontTx/>
              <a:buNone/>
            </a:pPr>
            <a:endParaRPr lang="en-GB" altLang="fr-FR"/>
          </a:p>
          <a:p>
            <a:pPr eaLnBrk="1" hangingPunct="1">
              <a:buFontTx/>
              <a:buNone/>
            </a:pPr>
            <a:endParaRPr lang="fr-FR" altLang="fr-FR"/>
          </a:p>
        </p:txBody>
      </p:sp>
      <p:sp>
        <p:nvSpPr>
          <p:cNvPr id="9421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94213" name="Text Box 5"/>
          <p:cNvSpPr txBox="1">
            <a:spLocks noChangeArrowheads="1"/>
          </p:cNvSpPr>
          <p:nvPr/>
        </p:nvSpPr>
        <p:spPr bwMode="auto">
          <a:xfrm>
            <a:off x="684213" y="1773238"/>
            <a:ext cx="352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GB" altLang="fr-FR" sz="1800">
              <a:cs typeface="Arial" charset="0"/>
            </a:endParaRPr>
          </a:p>
        </p:txBody>
      </p:sp>
      <p:pic>
        <p:nvPicPr>
          <p:cNvPr id="9421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4427538" cy="3744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421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12875"/>
            <a:ext cx="4716462" cy="3744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sz="half" idx="4294967295"/>
          </p:nvPr>
        </p:nvSpPr>
        <p:spPr>
          <a:xfrm>
            <a:off x="179512" y="404813"/>
            <a:ext cx="8640638" cy="6192837"/>
          </a:xfrm>
        </p:spPr>
        <p:txBody>
          <a:bodyPr/>
          <a:lstStyle/>
          <a:p>
            <a:pPr eaLnBrk="1" hangingPunct="1">
              <a:buFontTx/>
              <a:buNone/>
            </a:pPr>
            <a:r>
              <a:rPr lang="en-US" altLang="fr-FR" dirty="0">
                <a:latin typeface="Times New Roman" pitchFamily="18" charset="0"/>
              </a:rPr>
              <a:t>This finding has generated a considerable amount of controversy: it just MUST be wrong</a:t>
            </a:r>
          </a:p>
          <a:p>
            <a:pPr eaLnBrk="1" hangingPunct="1">
              <a:buFontTx/>
              <a:buNone/>
            </a:pPr>
            <a:endParaRPr lang="en-US" altLang="fr-FR" dirty="0">
              <a:latin typeface="Times New Roman" pitchFamily="18" charset="0"/>
            </a:endParaRPr>
          </a:p>
          <a:p>
            <a:pPr eaLnBrk="1" hangingPunct="1">
              <a:buFontTx/>
              <a:buNone/>
            </a:pPr>
            <a:r>
              <a:rPr lang="en-US" altLang="fr-FR" dirty="0">
                <a:latin typeface="Times New Roman" pitchFamily="18" charset="0"/>
              </a:rPr>
              <a:t>One point to remember is that the </a:t>
            </a:r>
            <a:r>
              <a:rPr lang="en-US" altLang="fr-FR" dirty="0" err="1">
                <a:latin typeface="Times New Roman" pitchFamily="18" charset="0"/>
              </a:rPr>
              <a:t>Easterlin</a:t>
            </a:r>
            <a:r>
              <a:rPr lang="en-US" altLang="fr-FR" dirty="0">
                <a:latin typeface="Times New Roman" pitchFamily="18" charset="0"/>
              </a:rPr>
              <a:t> Paradox is a statement of why </a:t>
            </a:r>
            <a:r>
              <a:rPr lang="en-US" altLang="fr-FR" b="1" dirty="0">
                <a:solidFill>
                  <a:srgbClr val="FF0000"/>
                </a:solidFill>
                <a:latin typeface="Times New Roman" pitchFamily="18" charset="0"/>
              </a:rPr>
              <a:t>continuous GDP growth </a:t>
            </a:r>
            <a:r>
              <a:rPr lang="en-US" altLang="fr-FR" dirty="0">
                <a:latin typeface="Times New Roman" pitchFamily="18" charset="0"/>
              </a:rPr>
              <a:t>may not increase social welfare </a:t>
            </a:r>
            <a:r>
              <a:rPr lang="en-US" altLang="fr-FR" b="1" dirty="0">
                <a:solidFill>
                  <a:srgbClr val="FF0000"/>
                </a:solidFill>
                <a:latin typeface="Times New Roman" pitchFamily="18" charset="0"/>
              </a:rPr>
              <a:t>in the long-run</a:t>
            </a:r>
            <a:r>
              <a:rPr lang="en-US" altLang="fr-FR" dirty="0">
                <a:latin typeface="Times New Roman" pitchFamily="18" charset="0"/>
              </a:rPr>
              <a:t>.</a:t>
            </a:r>
          </a:p>
          <a:p>
            <a:pPr eaLnBrk="1" hangingPunct="1">
              <a:buFontTx/>
              <a:buNone/>
            </a:pPr>
            <a:r>
              <a:rPr lang="en-US" altLang="fr-FR" dirty="0">
                <a:latin typeface="Times New Roman" pitchFamily="18" charset="0"/>
              </a:rPr>
              <a:t>It is </a:t>
            </a:r>
            <a:r>
              <a:rPr lang="en-US" altLang="fr-FR" b="1" dirty="0">
                <a:latin typeface="Times New Roman" pitchFamily="18" charset="0"/>
              </a:rPr>
              <a:t>not </a:t>
            </a:r>
            <a:r>
              <a:rPr lang="en-US" altLang="fr-FR" dirty="0">
                <a:latin typeface="Times New Roman" pitchFamily="18" charset="0"/>
              </a:rPr>
              <a:t>a theory of recessions not mattering: we shouldn’t be surprised if life satisfaction and the economic cycle are correlated in the short run</a:t>
            </a:r>
          </a:p>
          <a:p>
            <a:pPr eaLnBrk="1" hangingPunct="1">
              <a:buFontTx/>
              <a:buNone/>
            </a:pPr>
            <a:r>
              <a:rPr lang="en-US" altLang="fr-FR" dirty="0">
                <a:latin typeface="Times New Roman" pitchFamily="18" charset="0"/>
              </a:rPr>
              <a:t>After all, unemployment is a robust significant indicator of individual subjective well-being</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43408"/>
            <a:ext cx="8229600" cy="1143000"/>
          </a:xfrm>
        </p:spPr>
        <p:txBody>
          <a:bodyPr/>
          <a:lstStyle/>
          <a:p>
            <a:pPr eaLnBrk="1" hangingPunct="1"/>
            <a:r>
              <a:rPr lang="en-GB" altLang="fr-FR" sz="2800">
                <a:latin typeface="Times New Roman" pitchFamily="18" charset="0"/>
              </a:rPr>
              <a:t>Social Comparisons with respect to Divorce?</a:t>
            </a:r>
          </a:p>
        </p:txBody>
      </p:sp>
      <p:pic>
        <p:nvPicPr>
          <p:cNvPr id="9523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143" y="537369"/>
            <a:ext cx="5904185" cy="627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70" y="86961"/>
            <a:ext cx="7801362" cy="665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773238"/>
            <a:ext cx="4608513"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 Box 5"/>
          <p:cNvSpPr txBox="1">
            <a:spLocks noChangeArrowheads="1"/>
          </p:cNvSpPr>
          <p:nvPr/>
        </p:nvSpPr>
        <p:spPr bwMode="auto">
          <a:xfrm>
            <a:off x="468313" y="668338"/>
            <a:ext cx="6408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a:latin typeface="Times New Roman" pitchFamily="18" charset="0"/>
              </a:rPr>
              <a:t>Own divorce hurts less in a high-divorce region</a:t>
            </a:r>
            <a:endParaRPr lang="fr-FR" altLang="fr-FR" sz="2400">
              <a:latin typeface="Times New Roman" pitchFamily="18" charset="0"/>
            </a:endParaRPr>
          </a:p>
        </p:txBody>
      </p:sp>
      <p:sp>
        <p:nvSpPr>
          <p:cNvPr id="97284" name="Text Box 6"/>
          <p:cNvSpPr txBox="1">
            <a:spLocks noChangeArrowheads="1"/>
          </p:cNvSpPr>
          <p:nvPr/>
        </p:nvSpPr>
        <p:spPr bwMode="auto">
          <a:xfrm>
            <a:off x="250825" y="5410200"/>
            <a:ext cx="84089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400">
                <a:latin typeface="Times New Roman" pitchFamily="18" charset="0"/>
              </a:rPr>
              <a:t>The estimated effect of divorce is zero in a region with a 25% divorce rate. </a:t>
            </a:r>
          </a:p>
          <a:p>
            <a:pPr eaLnBrk="1" hangingPunct="1">
              <a:spcBef>
                <a:spcPct val="0"/>
              </a:spcBef>
              <a:buFontTx/>
              <a:buNone/>
            </a:pPr>
            <a:r>
              <a:rPr lang="en-GB" altLang="fr-FR" sz="2400">
                <a:latin typeface="Times New Roman" pitchFamily="18" charset="0"/>
              </a:rPr>
              <a:t>Is this a “plenty more fish in the sea” effect?</a:t>
            </a:r>
            <a:endParaRPr lang="fr-FR" altLang="fr-FR" sz="2400">
              <a:latin typeface="Times New Roman" pitchFamily="18" charset="0"/>
            </a:endParaRPr>
          </a:p>
        </p:txBody>
      </p:sp>
      <p:sp>
        <p:nvSpPr>
          <p:cNvPr id="88068" name="Oval 4"/>
          <p:cNvSpPr>
            <a:spLocks noChangeArrowheads="1"/>
          </p:cNvSpPr>
          <p:nvPr/>
        </p:nvSpPr>
        <p:spPr bwMode="auto">
          <a:xfrm>
            <a:off x="4572000" y="4508500"/>
            <a:ext cx="1439863" cy="5762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3"/>
          <p:cNvSpPr txBox="1">
            <a:spLocks noChangeArrowheads="1"/>
          </p:cNvSpPr>
          <p:nvPr/>
        </p:nvSpPr>
        <p:spPr bwMode="auto">
          <a:xfrm>
            <a:off x="468313" y="260350"/>
            <a:ext cx="6408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u="sng">
                <a:latin typeface="Times New Roman" pitchFamily="18" charset="0"/>
              </a:rPr>
              <a:t>Not only</a:t>
            </a:r>
            <a:r>
              <a:rPr lang="en-GB" altLang="fr-FR" sz="2400">
                <a:latin typeface="Times New Roman" pitchFamily="18" charset="0"/>
              </a:rPr>
              <a:t>: the largest effect is from the regional percentage of divorced men on male divorce</a:t>
            </a:r>
            <a:endParaRPr lang="fr-FR" altLang="fr-FR" sz="2400">
              <a:latin typeface="Times New Roman" pitchFamily="18" charset="0"/>
            </a:endParaRPr>
          </a:p>
        </p:txBody>
      </p:sp>
      <p:pic>
        <p:nvPicPr>
          <p:cNvPr id="9830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84288"/>
            <a:ext cx="89646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Oval 4"/>
          <p:cNvSpPr>
            <a:spLocks noChangeArrowheads="1"/>
          </p:cNvSpPr>
          <p:nvPr/>
        </p:nvSpPr>
        <p:spPr bwMode="auto">
          <a:xfrm>
            <a:off x="7235825" y="4724400"/>
            <a:ext cx="1439863" cy="5762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p:txBody>
          <a:bodyPr/>
          <a:lstStyle/>
          <a:p>
            <a:pPr eaLnBrk="1" hangingPunct="1"/>
            <a:r>
              <a:rPr lang="en-GB" altLang="fr-FR" sz="3600">
                <a:latin typeface="Times New Roman" pitchFamily="18" charset="0"/>
                <a:cs typeface="Times New Roman" pitchFamily="18" charset="0"/>
              </a:rPr>
              <a:t>Adaptation to Poverty</a:t>
            </a:r>
          </a:p>
        </p:txBody>
      </p:sp>
      <p:sp>
        <p:nvSpPr>
          <p:cNvPr id="99331" name="Text Box 3"/>
          <p:cNvSpPr txBox="1">
            <a:spLocks noChangeArrowheads="1"/>
          </p:cNvSpPr>
          <p:nvPr/>
        </p:nvSpPr>
        <p:spPr bwMode="auto">
          <a:xfrm>
            <a:off x="755650" y="1690688"/>
            <a:ext cx="74898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a:latin typeface="Times New Roman" pitchFamily="18" charset="0"/>
              </a:rPr>
              <a:t>We may adapt to income in general, but what about adaptation to poverty as a specific low-income state?</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asellaDiTesto 4"/>
          <p:cNvSpPr txBox="1">
            <a:spLocks noChangeArrowheads="1"/>
          </p:cNvSpPr>
          <p:nvPr/>
        </p:nvSpPr>
        <p:spPr bwMode="auto">
          <a:xfrm>
            <a:off x="684213" y="6280150"/>
            <a:ext cx="75596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fr-FR" sz="2800" b="1">
                <a:latin typeface="Calibri" pitchFamily="34" charset="0"/>
                <a:cs typeface="Arial" charset="0"/>
              </a:rPr>
              <a:t>Poverty starts bad and stays bad</a:t>
            </a:r>
          </a:p>
        </p:txBody>
      </p:sp>
      <p:pic>
        <p:nvPicPr>
          <p:cNvPr id="10035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115888"/>
            <a:ext cx="8278813" cy="60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GB" altLang="fr-FR" sz="2800">
                <a:latin typeface="Times New Roman" pitchFamily="18" charset="0"/>
              </a:rPr>
              <a:t>Social Comparisons and Health?</a:t>
            </a:r>
          </a:p>
        </p:txBody>
      </p:sp>
      <p:sp>
        <p:nvSpPr>
          <p:cNvPr id="104451" name="Text Box 3"/>
          <p:cNvSpPr txBox="1">
            <a:spLocks noChangeArrowheads="1"/>
          </p:cNvSpPr>
          <p:nvPr/>
        </p:nvSpPr>
        <p:spPr bwMode="auto">
          <a:xfrm>
            <a:off x="755650" y="1844675"/>
            <a:ext cx="7489825"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800">
                <a:latin typeface="Times New Roman" pitchFamily="18" charset="0"/>
              </a:rPr>
              <a:t>Work on European data has shown that :</a:t>
            </a:r>
          </a:p>
          <a:p>
            <a:pPr eaLnBrk="1" hangingPunct="1">
              <a:spcBef>
                <a:spcPct val="50000"/>
              </a:spcBef>
              <a:buFontTx/>
              <a:buAutoNum type="arabicParenR"/>
            </a:pPr>
            <a:r>
              <a:rPr lang="en-GB" altLang="fr-FR" sz="2800">
                <a:latin typeface="Times New Roman" pitchFamily="18" charset="0"/>
              </a:rPr>
              <a:t>My own health problems have less effect on my own well-being when the problems are shared by others in the same household.</a:t>
            </a:r>
          </a:p>
          <a:p>
            <a:pPr eaLnBrk="1" hangingPunct="1">
              <a:spcBef>
                <a:spcPct val="50000"/>
              </a:spcBef>
              <a:buFontTx/>
              <a:buAutoNum type="arabicParenR"/>
            </a:pPr>
            <a:r>
              <a:rPr lang="en-GB" altLang="fr-FR" sz="2800">
                <a:latin typeface="Times New Roman" pitchFamily="18" charset="0"/>
              </a:rPr>
              <a:t>Individuals feel less overweight as the average weight in the region rises</a:t>
            </a:r>
          </a:p>
          <a:p>
            <a:pPr eaLnBrk="1" hangingPunct="1">
              <a:spcBef>
                <a:spcPct val="50000"/>
              </a:spcBef>
              <a:buFontTx/>
              <a:buAutoNum type="arabicParenR"/>
            </a:pPr>
            <a:r>
              <a:rPr lang="en-GB" altLang="fr-FR" sz="2800">
                <a:latin typeface="Times New Roman" pitchFamily="18" charset="0"/>
              </a:rPr>
              <a:t>Within the household, couples where both are obese have similar mental stress levels to couples where neither is obese</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re 1"/>
          <p:cNvSpPr>
            <a:spLocks noGrp="1"/>
          </p:cNvSpPr>
          <p:nvPr>
            <p:ph type="title"/>
          </p:nvPr>
        </p:nvSpPr>
        <p:spPr>
          <a:xfrm>
            <a:off x="457200" y="485775"/>
            <a:ext cx="8229600" cy="1143000"/>
          </a:xfrm>
        </p:spPr>
        <p:txBody>
          <a:bodyPr/>
          <a:lstStyle/>
          <a:p>
            <a:pPr eaLnBrk="1" hangingPunct="1"/>
            <a:r>
              <a:rPr lang="en-US" altLang="fr-FR">
                <a:latin typeface="Times New Roman" pitchFamily="18" charset="0"/>
                <a:cs typeface="Times New Roman" pitchFamily="18" charset="0"/>
              </a:rPr>
              <a:t>Women like their partner to have the same BMI as they do (life satisfaction in the BHPS)</a:t>
            </a:r>
            <a:endParaRPr lang="fr-FR" altLang="fr-FR">
              <a:latin typeface="Times New Roman" pitchFamily="18" charset="0"/>
              <a:cs typeface="Times New Roman" pitchFamily="18" charset="0"/>
            </a:endParaRPr>
          </a:p>
        </p:txBody>
      </p:sp>
      <p:pic>
        <p:nvPicPr>
          <p:cNvPr id="1054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390775"/>
            <a:ext cx="82581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re 1"/>
          <p:cNvSpPr>
            <a:spLocks noGrp="1"/>
          </p:cNvSpPr>
          <p:nvPr>
            <p:ph type="title"/>
          </p:nvPr>
        </p:nvSpPr>
        <p:spPr>
          <a:xfrm>
            <a:off x="457200" y="485775"/>
            <a:ext cx="8229600" cy="1143000"/>
          </a:xfrm>
        </p:spPr>
        <p:txBody>
          <a:bodyPr/>
          <a:lstStyle/>
          <a:p>
            <a:pPr eaLnBrk="1" hangingPunct="1"/>
            <a:r>
              <a:rPr lang="en-US" altLang="fr-FR">
                <a:latin typeface="Times New Roman" pitchFamily="18" charset="0"/>
                <a:cs typeface="Times New Roman" pitchFamily="18" charset="0"/>
              </a:rPr>
              <a:t>And… so do men</a:t>
            </a:r>
            <a:endParaRPr lang="fr-FR" altLang="fr-FR">
              <a:latin typeface="Times New Roman" pitchFamily="18" charset="0"/>
              <a:cs typeface="Times New Roman" pitchFamily="18" charset="0"/>
            </a:endParaRPr>
          </a:p>
        </p:txBody>
      </p:sp>
      <p:pic>
        <p:nvPicPr>
          <p:cNvPr id="1064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2025650"/>
            <a:ext cx="76485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547688"/>
            <a:ext cx="7272338"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4294967295"/>
          </p:nvPr>
        </p:nvSpPr>
        <p:spPr>
          <a:xfrm>
            <a:off x="457200" y="371475"/>
            <a:ext cx="8362950" cy="4641850"/>
          </a:xfrm>
        </p:spPr>
        <p:txBody>
          <a:bodyPr/>
          <a:lstStyle/>
          <a:p>
            <a:pPr eaLnBrk="1" hangingPunct="1">
              <a:buFontTx/>
              <a:buNone/>
            </a:pPr>
            <a:r>
              <a:rPr lang="en-US" altLang="fr-FR" dirty="0">
                <a:latin typeface="Times New Roman" pitchFamily="18" charset="0"/>
              </a:rPr>
              <a:t>Recent work has considered (and reconsidered) the time–series evidence suggesting that the average well-being lines over time above are “really” flat</a:t>
            </a:r>
          </a:p>
          <a:p>
            <a:pPr eaLnBrk="1" hangingPunct="1">
              <a:buFontTx/>
              <a:buNone/>
            </a:pPr>
            <a:endParaRPr lang="en-US" altLang="fr-FR" dirty="0">
              <a:latin typeface="Times New Roman" pitchFamily="18" charset="0"/>
            </a:endParaRPr>
          </a:p>
          <a:p>
            <a:pPr eaLnBrk="1" hangingPunct="1">
              <a:buFontTx/>
              <a:buNone/>
            </a:pPr>
            <a:r>
              <a:rPr lang="en-US" altLang="fr-FR" dirty="0">
                <a:latin typeface="Times New Roman" pitchFamily="18" charset="0"/>
              </a:rPr>
              <a:t>One well-known contribution is Stevenson and Wolfers (2008)</a:t>
            </a:r>
          </a:p>
          <a:p>
            <a:pPr eaLnBrk="1" hangingPunct="1">
              <a:buFontTx/>
              <a:buNone/>
            </a:pPr>
            <a:endParaRPr lang="en-US" altLang="fr-FR" dirty="0">
              <a:latin typeface="Times New Roman" pitchFamily="18" charset="0"/>
            </a:endParaRPr>
          </a:p>
          <a:p>
            <a:pPr eaLnBrk="1" hangingPunct="1">
              <a:buFontTx/>
              <a:buChar char="-"/>
            </a:pPr>
            <a:r>
              <a:rPr lang="en-US" altLang="fr-FR" dirty="0">
                <a:latin typeface="Times New Roman" pitchFamily="18" charset="0"/>
              </a:rPr>
              <a:t>There are issues with </a:t>
            </a:r>
            <a:r>
              <a:rPr lang="en-US" altLang="fr-FR" dirty="0">
                <a:solidFill>
                  <a:srgbClr val="FF0000"/>
                </a:solidFill>
                <a:latin typeface="Times New Roman" pitchFamily="18" charset="0"/>
              </a:rPr>
              <a:t>data comparability </a:t>
            </a:r>
            <a:r>
              <a:rPr lang="en-US" altLang="fr-FR" dirty="0">
                <a:latin typeface="Times New Roman" pitchFamily="18" charset="0"/>
              </a:rPr>
              <a:t>over time in Japan: the questions changed over time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663700"/>
            <a:ext cx="8829675"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457200" y="274638"/>
            <a:ext cx="8229600" cy="1143000"/>
          </a:xfrm>
          <a:prstGeom prst="rect">
            <a:avLst/>
          </a:prstGeom>
        </p:spPr>
        <p:txBody>
          <a:bodyPr/>
          <a:lstStyle/>
          <a:p>
            <a:pPr algn="ctr">
              <a:defRPr/>
            </a:pPr>
            <a:r>
              <a:rPr lang="en-GB" sz="3600" kern="0" dirty="0">
                <a:solidFill>
                  <a:schemeClr val="tx2"/>
                </a:solidFill>
                <a:latin typeface="Times New Roman" pitchFamily="18" charset="0"/>
                <a:ea typeface="+mj-ea"/>
                <a:cs typeface="Times New Roman" pitchFamily="18" charset="0"/>
              </a:rPr>
              <a:t>And for those of you who like it semi-parametrically, the “</a:t>
            </a:r>
            <a:r>
              <a:rPr lang="en-GB" sz="3600" kern="0" dirty="0">
                <a:solidFill>
                  <a:srgbClr val="FF0000"/>
                </a:solidFill>
                <a:latin typeface="Times New Roman" pitchFamily="18" charset="0"/>
                <a:ea typeface="+mj-ea"/>
                <a:cs typeface="Times New Roman" pitchFamily="18" charset="0"/>
              </a:rPr>
              <a:t>Happiness Hills</a:t>
            </a:r>
            <a:r>
              <a:rPr lang="en-GB" sz="3600" kern="0" dirty="0">
                <a:solidFill>
                  <a:schemeClr val="tx2"/>
                </a:solidFill>
                <a:latin typeface="Times New Roman" pitchFamily="18" charset="0"/>
                <a:ea typeface="+mj-ea"/>
                <a:cs typeface="Times New Roman" pitchFamily="18" charset="0"/>
              </a:rPr>
              <a:t>”</a:t>
            </a:r>
          </a:p>
        </p:txBody>
      </p:sp>
      <p:sp>
        <p:nvSpPr>
          <p:cNvPr id="5" name="Rectangle 2"/>
          <p:cNvSpPr txBox="1">
            <a:spLocks noChangeArrowheads="1"/>
          </p:cNvSpPr>
          <p:nvPr/>
        </p:nvSpPr>
        <p:spPr>
          <a:xfrm>
            <a:off x="0" y="5454650"/>
            <a:ext cx="9144000" cy="1143000"/>
          </a:xfrm>
          <a:prstGeom prst="rect">
            <a:avLst/>
          </a:prstGeom>
        </p:spPr>
        <p:txBody>
          <a:bodyPr/>
          <a:lstStyle/>
          <a:p>
            <a:pPr algn="ctr">
              <a:defRPr/>
            </a:pPr>
            <a:r>
              <a:rPr lang="en-GB" sz="3200" kern="0" dirty="0">
                <a:solidFill>
                  <a:schemeClr val="tx2"/>
                </a:solidFill>
                <a:latin typeface="Times New Roman" pitchFamily="18" charset="0"/>
                <a:ea typeface="+mj-ea"/>
                <a:cs typeface="Times New Roman" pitchFamily="18" charset="0"/>
              </a:rPr>
              <a:t>The hill peaks are on a 45-degree line: your own weight doesn’t matter if it matches your partner’s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GB" altLang="fr-FR" sz="3600" dirty="0">
                <a:latin typeface="Times New Roman" panose="02020603050405020304" pitchFamily="18" charset="0"/>
                <a:cs typeface="Times New Roman" panose="02020603050405020304" pitchFamily="18" charset="0"/>
              </a:rPr>
              <a:t>Social Comparisons and Religion?</a:t>
            </a:r>
          </a:p>
        </p:txBody>
      </p:sp>
      <p:sp>
        <p:nvSpPr>
          <p:cNvPr id="109571" name="Text Box 3"/>
          <p:cNvSpPr txBox="1">
            <a:spLocks noChangeArrowheads="1"/>
          </p:cNvSpPr>
          <p:nvPr/>
        </p:nvSpPr>
        <p:spPr bwMode="auto">
          <a:xfrm>
            <a:off x="755650" y="1268413"/>
            <a:ext cx="7489825"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800" dirty="0">
                <a:latin typeface="Times New Roman" pitchFamily="18" charset="0"/>
              </a:rPr>
              <a:t>Work on European Social Survey data shows that:</a:t>
            </a:r>
          </a:p>
          <a:p>
            <a:pPr eaLnBrk="1" hangingPunct="1">
              <a:spcBef>
                <a:spcPct val="50000"/>
              </a:spcBef>
              <a:buFontTx/>
              <a:buNone/>
            </a:pPr>
            <a:r>
              <a:rPr lang="en-GB" altLang="fr-FR" sz="2800" dirty="0">
                <a:latin typeface="Times New Roman" pitchFamily="18" charset="0"/>
              </a:rPr>
              <a:t>Religious individuals are happier when they live in religious regions</a:t>
            </a:r>
          </a:p>
          <a:p>
            <a:pPr eaLnBrk="1" hangingPunct="1">
              <a:spcBef>
                <a:spcPct val="50000"/>
              </a:spcBef>
              <a:buFontTx/>
              <a:buAutoNum type="arabicParenR"/>
            </a:pPr>
            <a:r>
              <a:rPr lang="en-GB" altLang="fr-FR" sz="2800" dirty="0">
                <a:latin typeface="Times New Roman" pitchFamily="18" charset="0"/>
              </a:rPr>
              <a:t>But atheists are happier when they live in religious regions too</a:t>
            </a:r>
          </a:p>
          <a:p>
            <a:pPr eaLnBrk="1" hangingPunct="1">
              <a:spcBef>
                <a:spcPct val="50000"/>
              </a:spcBef>
              <a:buFontTx/>
              <a:buAutoNum type="arabicParenR"/>
            </a:pPr>
            <a:r>
              <a:rPr lang="en-GB" altLang="fr-FR" sz="2800" dirty="0">
                <a:latin typeface="Times New Roman" pitchFamily="18" charset="0"/>
              </a:rPr>
              <a:t>Catholics get a happiness boost from being in a Catholic majority region</a:t>
            </a:r>
          </a:p>
          <a:p>
            <a:pPr eaLnBrk="1" hangingPunct="1">
              <a:spcBef>
                <a:spcPct val="50000"/>
              </a:spcBef>
              <a:buFontTx/>
              <a:buAutoNum type="arabicParenR"/>
            </a:pPr>
            <a:endParaRPr lang="en-GB" altLang="fr-FR" sz="2800" dirty="0">
              <a:latin typeface="Times New Roman" pitchFamily="18" charset="0"/>
            </a:endParaRPr>
          </a:p>
          <a:p>
            <a:pPr eaLnBrk="1" hangingPunct="1">
              <a:spcBef>
                <a:spcPct val="50000"/>
              </a:spcBef>
              <a:buFontTx/>
              <a:buNone/>
            </a:pPr>
            <a:r>
              <a:rPr lang="en-GB" altLang="fr-FR" sz="2800" dirty="0">
                <a:latin typeface="Times New Roman" pitchFamily="18" charset="0"/>
              </a:rPr>
              <a:t>The religious “</a:t>
            </a:r>
            <a:r>
              <a:rPr lang="en-GB" altLang="fr-FR" sz="2800" dirty="0" err="1">
                <a:latin typeface="Times New Roman" pitchFamily="18" charset="0"/>
              </a:rPr>
              <a:t>spillovers</a:t>
            </a:r>
            <a:r>
              <a:rPr lang="en-GB" altLang="fr-FR" sz="2800" dirty="0">
                <a:latin typeface="Times New Roman" pitchFamily="18" charset="0"/>
              </a:rPr>
              <a:t>” are mostly positive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GB" altLang="fr-FR" sz="2800" i="1">
                <a:latin typeface="Times New Roman" pitchFamily="18" charset="0"/>
              </a:rPr>
              <a:t>Spillover effects of specific religious denominations: Life satisfaction regressions</a:t>
            </a:r>
            <a:r>
              <a:rPr lang="fr-FR" altLang="fr-FR" sz="2800">
                <a:latin typeface="Times New Roman" pitchFamily="18" charset="0"/>
              </a:rPr>
              <a:t> </a:t>
            </a:r>
          </a:p>
        </p:txBody>
      </p:sp>
      <p:pic>
        <p:nvPicPr>
          <p:cNvPr id="1105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1988"/>
            <a:ext cx="91440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44450"/>
            <a:ext cx="8229600" cy="1143000"/>
          </a:xfrm>
        </p:spPr>
        <p:txBody>
          <a:bodyPr/>
          <a:lstStyle/>
          <a:p>
            <a:pPr eaLnBrk="1" hangingPunct="1"/>
            <a:r>
              <a:rPr lang="en-GB" altLang="fr-FR" sz="2800" i="1">
                <a:latin typeface="Times New Roman" pitchFamily="18" charset="0"/>
              </a:rPr>
              <a:t>Spillover effects of specific religious denominations: Life satisfaction regressions</a:t>
            </a:r>
            <a:r>
              <a:rPr lang="fr-FR" altLang="fr-FR" sz="2800">
                <a:latin typeface="Times New Roman" pitchFamily="18" charset="0"/>
              </a:rPr>
              <a:t> </a:t>
            </a:r>
          </a:p>
        </p:txBody>
      </p:sp>
      <p:pic>
        <p:nvPicPr>
          <p:cNvPr id="1116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96975"/>
            <a:ext cx="88201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Text Box 4"/>
          <p:cNvSpPr txBox="1">
            <a:spLocks noChangeArrowheads="1"/>
          </p:cNvSpPr>
          <p:nvPr/>
        </p:nvSpPr>
        <p:spPr bwMode="auto">
          <a:xfrm>
            <a:off x="376238" y="4005263"/>
            <a:ext cx="83724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400"/>
              <a:t>The religious like being with other religious; they don’t like being with atheists.</a:t>
            </a:r>
          </a:p>
          <a:p>
            <a:pPr eaLnBrk="1" hangingPunct="1">
              <a:spcBef>
                <a:spcPct val="0"/>
              </a:spcBef>
              <a:buFontTx/>
              <a:buNone/>
            </a:pPr>
            <a:endParaRPr lang="en-GB" altLang="fr-FR" sz="2400"/>
          </a:p>
          <a:p>
            <a:pPr eaLnBrk="1" hangingPunct="1">
              <a:spcBef>
                <a:spcPct val="0"/>
              </a:spcBef>
              <a:buFontTx/>
              <a:buNone/>
            </a:pPr>
            <a:r>
              <a:rPr lang="en-GB" altLang="fr-FR" sz="2400"/>
              <a:t>Atheists are more satisfied when they live in more religious regions too.</a:t>
            </a:r>
          </a:p>
          <a:p>
            <a:pPr eaLnBrk="1" hangingPunct="1">
              <a:spcBef>
                <a:spcPct val="0"/>
              </a:spcBef>
              <a:buFontTx/>
              <a:buNone/>
            </a:pPr>
            <a:endParaRPr lang="en-GB" altLang="fr-FR" sz="2400"/>
          </a:p>
          <a:p>
            <a:pPr eaLnBrk="1" hangingPunct="1">
              <a:spcBef>
                <a:spcPct val="0"/>
              </a:spcBef>
              <a:buFontTx/>
              <a:buNone/>
            </a:pPr>
            <a:r>
              <a:rPr lang="en-GB" altLang="fr-FR" sz="2400"/>
              <a:t>Atheists don’t like living with other atheists either.</a:t>
            </a:r>
            <a:endParaRPr lang="fr-FR" altLang="fr-FR" sz="240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0825" y="327025"/>
            <a:ext cx="8642350" cy="5694363"/>
          </a:xfrm>
          <a:prstGeom prst="rect">
            <a:avLst/>
          </a:prstGeom>
          <a:noFill/>
        </p:spPr>
        <p:txBody>
          <a:bodyPr>
            <a:spAutoFit/>
          </a:bodyPr>
          <a:lstStyle/>
          <a:p>
            <a:pPr marL="0" lvl="1">
              <a:defRPr/>
            </a:pPr>
            <a:r>
              <a:rPr lang="en-US" sz="2800" u="sng" dirty="0">
                <a:latin typeface="Times New Roman" pitchFamily="18" charset="0"/>
                <a:cs typeface="Times New Roman" pitchFamily="18" charset="0"/>
              </a:rPr>
              <a:t>Conclusions</a:t>
            </a:r>
          </a:p>
          <a:p>
            <a:pPr marL="0" lvl="1">
              <a:defRPr/>
            </a:pPr>
            <a:endParaRPr lang="en-US" sz="2800" dirty="0">
              <a:latin typeface="Times New Roman" pitchFamily="18" charset="0"/>
              <a:cs typeface="Times New Roman" pitchFamily="18" charset="0"/>
            </a:endParaRPr>
          </a:p>
          <a:p>
            <a:pPr marL="514350" lvl="1" indent="-514350">
              <a:buFontTx/>
              <a:buAutoNum type="arabicParenR"/>
              <a:defRPr/>
            </a:pPr>
            <a:r>
              <a:rPr lang="en-US" sz="2800" dirty="0">
                <a:latin typeface="Times New Roman" pitchFamily="18" charset="0"/>
                <a:cs typeface="Times New Roman" pitchFamily="18" charset="0"/>
              </a:rPr>
              <a:t>Let’s switch from the extensive to the intensive margin. </a:t>
            </a:r>
            <a:r>
              <a:rPr lang="en-US" sz="2800" b="1" dirty="0">
                <a:solidFill>
                  <a:srgbClr val="FF0000"/>
                </a:solidFill>
                <a:latin typeface="Times New Roman" pitchFamily="18" charset="0"/>
                <a:cs typeface="Times New Roman" pitchFamily="18" charset="0"/>
              </a:rPr>
              <a:t>How much </a:t>
            </a:r>
            <a:r>
              <a:rPr lang="en-US" sz="2800" dirty="0">
                <a:latin typeface="Times New Roman" pitchFamily="18" charset="0"/>
                <a:cs typeface="Times New Roman" pitchFamily="18" charset="0"/>
              </a:rPr>
              <a:t>does the EP hold?</a:t>
            </a:r>
          </a:p>
          <a:p>
            <a:pPr marL="514350" lvl="1" indent="-514350">
              <a:buFontTx/>
              <a:buAutoNum type="arabicParenR"/>
              <a:defRPr/>
            </a:pPr>
            <a:r>
              <a:rPr lang="en-US" sz="2800" dirty="0">
                <a:latin typeface="Times New Roman" pitchFamily="18" charset="0"/>
                <a:cs typeface="Times New Roman" pitchFamily="18" charset="0"/>
              </a:rPr>
              <a:t>Are comparisons cardinal or ordinal? If the latter, then the EP holds fully</a:t>
            </a:r>
          </a:p>
          <a:p>
            <a:pPr marL="514350" lvl="1" indent="-514350">
              <a:buFontTx/>
              <a:buAutoNum type="arabicParenR"/>
              <a:defRPr/>
            </a:pPr>
            <a:r>
              <a:rPr lang="en-US" sz="2800" dirty="0">
                <a:latin typeface="Times New Roman" pitchFamily="18" charset="0"/>
                <a:cs typeface="Times New Roman" pitchFamily="18" charset="0"/>
              </a:rPr>
              <a:t>Who is in the reference group?</a:t>
            </a:r>
          </a:p>
          <a:p>
            <a:pPr marL="514350" lvl="1" indent="-514350">
              <a:buFontTx/>
              <a:buAutoNum type="arabicParenR"/>
              <a:defRPr/>
            </a:pPr>
            <a:r>
              <a:rPr lang="en-US" sz="2800" dirty="0">
                <a:latin typeface="Times New Roman" pitchFamily="18" charset="0"/>
                <a:cs typeface="Times New Roman" pitchFamily="18" charset="0"/>
              </a:rPr>
              <a:t>Is this a rich country result?</a:t>
            </a:r>
          </a:p>
          <a:p>
            <a:pPr marL="514350" lvl="1" indent="-514350">
              <a:buFontTx/>
              <a:buAutoNum type="arabicParenR"/>
              <a:defRPr/>
            </a:pPr>
            <a:r>
              <a:rPr lang="en-US" sz="2800" dirty="0">
                <a:latin typeface="Times New Roman" pitchFamily="18" charset="0"/>
                <a:cs typeface="Times New Roman" pitchFamily="18" charset="0"/>
              </a:rPr>
              <a:t>What is well-being anyway</a:t>
            </a:r>
          </a:p>
          <a:p>
            <a:pPr marL="971550" lvl="2" indent="-514350">
              <a:buFontTx/>
              <a:buChar char="-"/>
              <a:defRPr/>
            </a:pPr>
            <a:r>
              <a:rPr lang="en-US" sz="2800" dirty="0">
                <a:latin typeface="Times New Roman" pitchFamily="18" charset="0"/>
                <a:cs typeface="Times New Roman" pitchFamily="18" charset="0"/>
              </a:rPr>
              <a:t>Life satisfaction?</a:t>
            </a:r>
          </a:p>
          <a:p>
            <a:pPr marL="971550" lvl="2" indent="-514350">
              <a:buFontTx/>
              <a:buChar char="-"/>
              <a:defRPr/>
            </a:pPr>
            <a:r>
              <a:rPr lang="en-US" sz="2800" dirty="0">
                <a:latin typeface="Times New Roman" pitchFamily="18" charset="0"/>
                <a:cs typeface="Times New Roman" pitchFamily="18" charset="0"/>
              </a:rPr>
              <a:t>Happiness?</a:t>
            </a:r>
          </a:p>
          <a:p>
            <a:pPr marL="971550" lvl="2" indent="-514350">
              <a:buFontTx/>
              <a:buChar char="-"/>
              <a:defRPr/>
            </a:pPr>
            <a:r>
              <a:rPr lang="en-US" sz="2800" dirty="0">
                <a:latin typeface="Times New Roman" pitchFamily="18" charset="0"/>
                <a:cs typeface="Times New Roman" pitchFamily="18" charset="0"/>
              </a:rPr>
              <a:t>Psychological functioning?</a:t>
            </a:r>
          </a:p>
          <a:p>
            <a:pPr marL="971550" lvl="2" indent="-514350">
              <a:buFontTx/>
              <a:buChar char="-"/>
              <a:defRPr/>
            </a:pPr>
            <a:r>
              <a:rPr lang="en-US" sz="2800" dirty="0" err="1">
                <a:latin typeface="Times New Roman" pitchFamily="18" charset="0"/>
                <a:cs typeface="Times New Roman" pitchFamily="18" charset="0"/>
              </a:rPr>
              <a:t>Eudaimonia</a:t>
            </a:r>
            <a:r>
              <a:rPr lang="en-US" sz="2800" dirty="0">
                <a:latin typeface="Times New Roman" pitchFamily="18" charset="0"/>
                <a:cs typeface="Times New Roman" pitchFamily="18" charset="0"/>
              </a:rPr>
              <a:t>?</a:t>
            </a:r>
            <a:endParaRPr lang="fr-FR" sz="2800" dirty="0">
              <a:latin typeface="Times New Roman" pitchFamily="18" charset="0"/>
              <a:cs typeface="Times New Roman"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468313" y="188913"/>
            <a:ext cx="8229600" cy="1143000"/>
          </a:xfrm>
        </p:spPr>
        <p:txBody>
          <a:bodyPr/>
          <a:lstStyle/>
          <a:p>
            <a:pPr eaLnBrk="1" hangingPunct="1"/>
            <a:r>
              <a:rPr lang="en-GB" altLang="fr-FR" sz="2800" u="sng">
                <a:latin typeface="Times New Roman" pitchFamily="18" charset="0"/>
              </a:rPr>
              <a:t>A Summary</a:t>
            </a:r>
            <a:endParaRPr lang="fr-FR" altLang="fr-FR" sz="2800" u="sng">
              <a:latin typeface="Times New Roman" pitchFamily="18" charset="0"/>
            </a:endParaRPr>
          </a:p>
        </p:txBody>
      </p:sp>
      <p:sp>
        <p:nvSpPr>
          <p:cNvPr id="113667" name="ZoneTexte 3"/>
          <p:cNvSpPr txBox="1">
            <a:spLocks noChangeArrowheads="1"/>
          </p:cNvSpPr>
          <p:nvPr/>
        </p:nvSpPr>
        <p:spPr bwMode="auto">
          <a:xfrm>
            <a:off x="323850" y="-26988"/>
            <a:ext cx="8351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2400">
                <a:latin typeface="Times New Roman" pitchFamily="18" charset="0"/>
                <a:cs typeface="Times New Roman" pitchFamily="18" charset="0"/>
              </a:rPr>
              <a:t>We need to find domains of life that are non-rival to which we do not adapt…</a:t>
            </a:r>
            <a:endParaRPr lang="fr-FR" altLang="fr-FR" sz="2400">
              <a:latin typeface="Times New Roman" pitchFamily="18" charset="0"/>
              <a:cs typeface="Times New Roman" pitchFamily="18" charset="0"/>
            </a:endParaRPr>
          </a:p>
        </p:txBody>
      </p:sp>
      <p:sp>
        <p:nvSpPr>
          <p:cNvPr id="113668" name="Text Box 4"/>
          <p:cNvSpPr txBox="1">
            <a:spLocks noChangeArrowheads="1"/>
          </p:cNvSpPr>
          <p:nvPr/>
        </p:nvSpPr>
        <p:spPr bwMode="auto">
          <a:xfrm>
            <a:off x="323850" y="981075"/>
            <a:ext cx="84963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2514600" algn="l"/>
                <a:tab pos="5019675" algn="l"/>
              </a:tabLst>
              <a:defRPr sz="3200">
                <a:solidFill>
                  <a:schemeClr val="tx1"/>
                </a:solidFill>
                <a:latin typeface="Arial" charset="0"/>
              </a:defRPr>
            </a:lvl1pPr>
            <a:lvl2pPr marL="742950" indent="-285750" eaLnBrk="0" hangingPunct="0">
              <a:spcBef>
                <a:spcPct val="20000"/>
              </a:spcBef>
              <a:buChar char="–"/>
              <a:tabLst>
                <a:tab pos="2514600" algn="l"/>
                <a:tab pos="5019675" algn="l"/>
              </a:tabLst>
              <a:defRPr sz="2800">
                <a:solidFill>
                  <a:schemeClr val="tx1"/>
                </a:solidFill>
                <a:latin typeface="Arial" charset="0"/>
              </a:defRPr>
            </a:lvl2pPr>
            <a:lvl3pPr marL="1143000" indent="-228600" eaLnBrk="0" hangingPunct="0">
              <a:spcBef>
                <a:spcPct val="20000"/>
              </a:spcBef>
              <a:buChar char="•"/>
              <a:tabLst>
                <a:tab pos="2514600" algn="l"/>
                <a:tab pos="5019675" algn="l"/>
              </a:tabLst>
              <a:defRPr sz="2400">
                <a:solidFill>
                  <a:schemeClr val="tx1"/>
                </a:solidFill>
                <a:latin typeface="Arial" charset="0"/>
              </a:defRPr>
            </a:lvl3pPr>
            <a:lvl4pPr marL="1600200" indent="-228600" eaLnBrk="0" hangingPunct="0">
              <a:spcBef>
                <a:spcPct val="20000"/>
              </a:spcBef>
              <a:buChar char="–"/>
              <a:tabLst>
                <a:tab pos="2514600" algn="l"/>
                <a:tab pos="5019675" algn="l"/>
              </a:tabLst>
              <a:defRPr sz="2000">
                <a:solidFill>
                  <a:schemeClr val="tx1"/>
                </a:solidFill>
                <a:latin typeface="Arial" charset="0"/>
              </a:defRPr>
            </a:lvl4pPr>
            <a:lvl5pPr marL="2057400" indent="-228600" eaLnBrk="0" hangingPunct="0">
              <a:spcBef>
                <a:spcPct val="20000"/>
              </a:spcBef>
              <a:buChar char="»"/>
              <a:tabLst>
                <a:tab pos="2514600" algn="l"/>
                <a:tab pos="5019675" algn="l"/>
              </a:tabLst>
              <a:defRPr sz="2000">
                <a:solidFill>
                  <a:schemeClr val="tx1"/>
                </a:solidFill>
                <a:latin typeface="Arial" charset="0"/>
              </a:defRPr>
            </a:lvl5pPr>
            <a:lvl6pPr marL="2514600" indent="-228600" eaLnBrk="0" fontAlgn="base" hangingPunct="0">
              <a:spcBef>
                <a:spcPct val="20000"/>
              </a:spcBef>
              <a:spcAft>
                <a:spcPct val="0"/>
              </a:spcAft>
              <a:buChar char="»"/>
              <a:tabLst>
                <a:tab pos="2514600" algn="l"/>
                <a:tab pos="5019675" algn="l"/>
              </a:tabLst>
              <a:defRPr sz="2000">
                <a:solidFill>
                  <a:schemeClr val="tx1"/>
                </a:solidFill>
                <a:latin typeface="Arial" charset="0"/>
              </a:defRPr>
            </a:lvl6pPr>
            <a:lvl7pPr marL="2971800" indent="-228600" eaLnBrk="0" fontAlgn="base" hangingPunct="0">
              <a:spcBef>
                <a:spcPct val="20000"/>
              </a:spcBef>
              <a:spcAft>
                <a:spcPct val="0"/>
              </a:spcAft>
              <a:buChar char="»"/>
              <a:tabLst>
                <a:tab pos="2514600" algn="l"/>
                <a:tab pos="5019675" algn="l"/>
              </a:tabLst>
              <a:defRPr sz="2000">
                <a:solidFill>
                  <a:schemeClr val="tx1"/>
                </a:solidFill>
                <a:latin typeface="Arial" charset="0"/>
              </a:defRPr>
            </a:lvl7pPr>
            <a:lvl8pPr marL="3429000" indent="-228600" eaLnBrk="0" fontAlgn="base" hangingPunct="0">
              <a:spcBef>
                <a:spcPct val="20000"/>
              </a:spcBef>
              <a:spcAft>
                <a:spcPct val="0"/>
              </a:spcAft>
              <a:buChar char="»"/>
              <a:tabLst>
                <a:tab pos="2514600" algn="l"/>
                <a:tab pos="5019675" algn="l"/>
              </a:tabLst>
              <a:defRPr sz="2000">
                <a:solidFill>
                  <a:schemeClr val="tx1"/>
                </a:solidFill>
                <a:latin typeface="Arial" charset="0"/>
              </a:defRPr>
            </a:lvl8pPr>
            <a:lvl9pPr marL="3886200" indent="-228600" eaLnBrk="0" fontAlgn="base" hangingPunct="0">
              <a:spcBef>
                <a:spcPct val="20000"/>
              </a:spcBef>
              <a:spcAft>
                <a:spcPct val="0"/>
              </a:spcAft>
              <a:buChar char="»"/>
              <a:tabLst>
                <a:tab pos="2514600" algn="l"/>
                <a:tab pos="5019675" algn="l"/>
              </a:tabLst>
              <a:defRPr sz="2000">
                <a:solidFill>
                  <a:schemeClr val="tx1"/>
                </a:solidFill>
                <a:latin typeface="Arial" charset="0"/>
              </a:defRPr>
            </a:lvl9pPr>
          </a:lstStyle>
          <a:p>
            <a:pPr eaLnBrk="1" hangingPunct="1">
              <a:spcBef>
                <a:spcPct val="0"/>
              </a:spcBef>
              <a:buFontTx/>
              <a:buNone/>
            </a:pPr>
            <a:r>
              <a:rPr lang="en-GB" altLang="fr-FR" sz="1800" i="1">
                <a:latin typeface="Times New Roman" pitchFamily="18" charset="0"/>
              </a:rPr>
              <a:t>	Horizontal	Intertemporal</a:t>
            </a:r>
            <a:endParaRPr lang="en-GB" altLang="fr-FR" sz="1800" b="1">
              <a:latin typeface="Times New Roman" pitchFamily="18" charset="0"/>
            </a:endParaRPr>
          </a:p>
          <a:p>
            <a:pPr eaLnBrk="1" hangingPunct="1">
              <a:spcBef>
                <a:spcPct val="0"/>
              </a:spcBef>
              <a:buFontTx/>
              <a:buNone/>
            </a:pPr>
            <a:r>
              <a:rPr lang="en-GB" altLang="fr-FR" sz="1800" i="1">
                <a:latin typeface="Times New Roman" pitchFamily="18" charset="0"/>
              </a:rPr>
              <a:t>	Comparisons	Comparisons</a:t>
            </a:r>
            <a:endParaRPr lang="en-GB" altLang="fr-FR" sz="1800" b="1">
              <a:latin typeface="Times New Roman" pitchFamily="18" charset="0"/>
            </a:endParaRPr>
          </a:p>
          <a:p>
            <a:pPr eaLnBrk="1" hangingPunct="1">
              <a:spcBef>
                <a:spcPct val="0"/>
              </a:spcBef>
              <a:buFontTx/>
              <a:buNone/>
            </a:pPr>
            <a:r>
              <a:rPr lang="en-GB" altLang="fr-FR" sz="1800" i="1">
                <a:latin typeface="Times New Roman" pitchFamily="18" charset="0"/>
              </a:rPr>
              <a:t>	</a:t>
            </a:r>
            <a:r>
              <a:rPr lang="en-GB" altLang="fr-FR" sz="1800" i="1" u="sng">
                <a:latin typeface="Times New Roman" pitchFamily="18" charset="0"/>
              </a:rPr>
              <a:t>(Status)</a:t>
            </a:r>
            <a:r>
              <a:rPr lang="en-GB" altLang="fr-FR" sz="1800" i="1">
                <a:latin typeface="Times New Roman" pitchFamily="18" charset="0"/>
              </a:rPr>
              <a:t>	</a:t>
            </a:r>
            <a:r>
              <a:rPr lang="en-GB" altLang="fr-FR" sz="1800" i="1" u="sng">
                <a:latin typeface="Times New Roman" pitchFamily="18" charset="0"/>
              </a:rPr>
              <a:t>(Adaptation)</a:t>
            </a:r>
            <a:endParaRPr lang="en-GB" altLang="fr-FR" sz="1800" b="1" u="sng">
              <a:latin typeface="Times New Roman" pitchFamily="18" charset="0"/>
            </a:endParaRPr>
          </a:p>
          <a:p>
            <a:pPr eaLnBrk="1" hangingPunct="1">
              <a:spcBef>
                <a:spcPct val="0"/>
              </a:spcBef>
              <a:buFontTx/>
              <a:buNone/>
            </a:pPr>
            <a:endParaRPr lang="en-GB" altLang="fr-FR" sz="1800" u="sng">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Income</a:t>
            </a:r>
            <a:r>
              <a:rPr lang="en-GB" altLang="fr-FR" sz="1800">
                <a:latin typeface="Times New Roman" pitchFamily="18" charset="0"/>
              </a:rPr>
              <a:t>	Yes	Yes							</a:t>
            </a:r>
            <a:endParaRPr lang="en-GB" altLang="fr-FR" sz="1800" b="1">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Unemployment</a:t>
            </a:r>
            <a:r>
              <a:rPr lang="en-GB" altLang="fr-FR" sz="1800">
                <a:latin typeface="Times New Roman" pitchFamily="18" charset="0"/>
              </a:rPr>
              <a:t>	Yes (but small)	No							</a:t>
            </a:r>
            <a:endParaRPr lang="en-GB" altLang="fr-FR" sz="1800" b="1">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Poverty</a:t>
            </a:r>
            <a:r>
              <a:rPr lang="en-GB" altLang="fr-FR" sz="1800">
                <a:latin typeface="Times New Roman" pitchFamily="18" charset="0"/>
              </a:rPr>
              <a:t> 	?	No	</a:t>
            </a:r>
          </a:p>
          <a:p>
            <a:pPr eaLnBrk="1" hangingPunct="1">
              <a:spcBef>
                <a:spcPct val="0"/>
              </a:spcBef>
              <a:buFontTx/>
              <a:buNone/>
            </a:pPr>
            <a:endParaRPr lang="en-GB" altLang="fr-FR" sz="1800" b="1">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Relationships</a:t>
            </a:r>
            <a:r>
              <a:rPr lang="en-GB" altLang="fr-FR" sz="1800">
                <a:latin typeface="Times New Roman" pitchFamily="18" charset="0"/>
              </a:rPr>
              <a:t>	?	No			</a:t>
            </a:r>
          </a:p>
          <a:p>
            <a:pPr eaLnBrk="1" hangingPunct="1">
              <a:spcBef>
                <a:spcPct val="0"/>
              </a:spcBef>
              <a:buFontTx/>
              <a:buNone/>
            </a:pPr>
            <a:endParaRPr lang="en-GB" altLang="fr-FR" sz="1800" b="1">
              <a:solidFill>
                <a:srgbClr val="FF0000"/>
              </a:solidFill>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Marriage/Divorce</a:t>
            </a:r>
            <a:r>
              <a:rPr lang="en-GB" altLang="fr-FR" sz="1800">
                <a:latin typeface="Times New Roman" pitchFamily="18" charset="0"/>
              </a:rPr>
              <a:t>	Yes	Yes							</a:t>
            </a:r>
            <a:endParaRPr lang="en-GB" altLang="fr-FR" sz="1800" b="1">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Health</a:t>
            </a:r>
            <a:r>
              <a:rPr lang="en-GB" altLang="fr-FR" sz="1800">
                <a:latin typeface="Times New Roman" pitchFamily="18" charset="0"/>
              </a:rPr>
              <a:t>	Perhaps?	Partial?				</a:t>
            </a:r>
            <a:endParaRPr lang="en-GB" altLang="fr-FR" sz="1800" b="1">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Social Activities</a:t>
            </a:r>
            <a:r>
              <a:rPr lang="en-GB" altLang="fr-FR" sz="1800">
                <a:latin typeface="Times New Roman" pitchFamily="18" charset="0"/>
              </a:rPr>
              <a:t>	Perhaps?	No?	</a:t>
            </a:r>
          </a:p>
          <a:p>
            <a:pPr eaLnBrk="1" hangingPunct="1">
              <a:spcBef>
                <a:spcPct val="0"/>
              </a:spcBef>
              <a:buFontTx/>
              <a:buNone/>
            </a:pPr>
            <a:endParaRPr lang="en-GB" altLang="fr-FR" sz="1800" b="1">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Freedom</a:t>
            </a:r>
            <a:r>
              <a:rPr lang="en-GB" altLang="fr-FR" sz="1800">
                <a:latin typeface="Times New Roman" pitchFamily="18" charset="0"/>
              </a:rPr>
              <a:t>	?	?</a:t>
            </a:r>
            <a:endParaRPr lang="en-GB" altLang="fr-FR" sz="1800" b="1">
              <a:latin typeface="Times New Roman" pitchFamily="18" charset="0"/>
            </a:endParaRPr>
          </a:p>
          <a:p>
            <a:pPr eaLnBrk="1" hangingPunct="1">
              <a:spcBef>
                <a:spcPct val="0"/>
              </a:spcBef>
              <a:buFontTx/>
              <a:buNone/>
            </a:pPr>
            <a:endParaRPr lang="en-GB" altLang="fr-FR" sz="1800" b="1">
              <a:solidFill>
                <a:srgbClr val="FF0000"/>
              </a:solidFill>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Religion</a:t>
            </a:r>
            <a:r>
              <a:rPr lang="en-GB" altLang="fr-FR" sz="1800">
                <a:latin typeface="Times New Roman" pitchFamily="18" charset="0"/>
              </a:rPr>
              <a:t>	Perhaps?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ZoneTexte 3"/>
          <p:cNvSpPr txBox="1">
            <a:spLocks noChangeArrowheads="1"/>
          </p:cNvSpPr>
          <p:nvPr/>
        </p:nvSpPr>
        <p:spPr bwMode="auto">
          <a:xfrm>
            <a:off x="107504" y="188913"/>
            <a:ext cx="885698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dirty="0">
                <a:latin typeface="Times New Roman" pitchFamily="18" charset="0"/>
                <a:cs typeface="Times New Roman" pitchFamily="18" charset="0"/>
              </a:rPr>
              <a:t>Ideally want general statements about  the whole world, not just one country.</a:t>
            </a:r>
          </a:p>
          <a:p>
            <a:pPr eaLnBrk="1" hangingPunct="1">
              <a:spcBef>
                <a:spcPct val="0"/>
              </a:spcBef>
              <a:buFontTx/>
              <a:buNone/>
            </a:pPr>
            <a:endParaRPr lang="en-US" altLang="fr-FR" dirty="0">
              <a:latin typeface="Times New Roman" pitchFamily="18" charset="0"/>
              <a:cs typeface="Times New Roman" pitchFamily="18" charset="0"/>
            </a:endParaRPr>
          </a:p>
          <a:p>
            <a:pPr eaLnBrk="1" hangingPunct="1">
              <a:spcBef>
                <a:spcPct val="0"/>
              </a:spcBef>
              <a:buFontTx/>
              <a:buNone/>
            </a:pPr>
            <a:r>
              <a:rPr lang="en-US" altLang="fr-FR" dirty="0">
                <a:latin typeface="Times New Roman" pitchFamily="18" charset="0"/>
                <a:cs typeface="Times New Roman" pitchFamily="18" charset="0"/>
              </a:rPr>
              <a:t>But the best source of information over the World, the Gallup World Poll, does not yet have a long-enough time dimension for us to make definitive statements about GDP growth and subjective well-being.</a:t>
            </a:r>
            <a:endParaRPr lang="fr-FR" altLang="fr-FR" dirty="0">
              <a:latin typeface="Times New Roman" pitchFamily="18" charset="0"/>
              <a:cs typeface="Times New Roman"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ZoneTexte 3"/>
          <p:cNvSpPr txBox="1">
            <a:spLocks noChangeArrowheads="1"/>
          </p:cNvSpPr>
          <p:nvPr/>
        </p:nvSpPr>
        <p:spPr bwMode="auto">
          <a:xfrm>
            <a:off x="323850" y="188913"/>
            <a:ext cx="8351838"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a:latin typeface="Times New Roman" pitchFamily="18" charset="0"/>
                <a:cs typeface="Times New Roman" pitchFamily="18" charset="0"/>
              </a:rPr>
              <a:t>Is everything really lost for GDP per capita?</a:t>
            </a:r>
          </a:p>
          <a:p>
            <a:pPr eaLnBrk="1" hangingPunct="1">
              <a:spcBef>
                <a:spcPct val="0"/>
              </a:spcBef>
              <a:buFontTx/>
              <a:buNone/>
            </a:pPr>
            <a:endParaRPr lang="en-US" altLang="fr-FR">
              <a:latin typeface="Times New Roman" pitchFamily="18" charset="0"/>
              <a:cs typeface="Times New Roman" pitchFamily="18" charset="0"/>
            </a:endParaRPr>
          </a:p>
          <a:p>
            <a:pPr eaLnBrk="1" hangingPunct="1">
              <a:spcBef>
                <a:spcPct val="0"/>
              </a:spcBef>
              <a:buFontTx/>
              <a:buNone/>
            </a:pPr>
            <a:r>
              <a:rPr lang="en-US" altLang="fr-FR">
                <a:latin typeface="Times New Roman" pitchFamily="18" charset="0"/>
                <a:cs typeface="Times New Roman" pitchFamily="18" charset="0"/>
              </a:rPr>
              <a:t>Almost all discussion in the literature has looked at mean happiness.</a:t>
            </a:r>
          </a:p>
          <a:p>
            <a:pPr eaLnBrk="1" hangingPunct="1">
              <a:spcBef>
                <a:spcPct val="0"/>
              </a:spcBef>
              <a:buFontTx/>
              <a:buNone/>
            </a:pPr>
            <a:endParaRPr lang="en-US" altLang="fr-FR">
              <a:latin typeface="Times New Roman" pitchFamily="18" charset="0"/>
              <a:cs typeface="Times New Roman" pitchFamily="18" charset="0"/>
            </a:endParaRPr>
          </a:p>
          <a:p>
            <a:pPr eaLnBrk="1" hangingPunct="1">
              <a:spcBef>
                <a:spcPct val="0"/>
              </a:spcBef>
              <a:buFontTx/>
              <a:buNone/>
            </a:pPr>
            <a:r>
              <a:rPr lang="en-US" altLang="fr-FR">
                <a:latin typeface="Times New Roman" pitchFamily="18" charset="0"/>
                <a:cs typeface="Times New Roman" pitchFamily="18" charset="0"/>
              </a:rPr>
              <a:t>We might not be so utilitarian though, in that we care about the distribution of happiness too.</a:t>
            </a:r>
          </a:p>
          <a:p>
            <a:pPr eaLnBrk="1" hangingPunct="1">
              <a:spcBef>
                <a:spcPct val="0"/>
              </a:spcBef>
              <a:buFontTx/>
              <a:buNone/>
            </a:pPr>
            <a:endParaRPr lang="en-US" altLang="fr-FR">
              <a:latin typeface="Times New Roman" pitchFamily="18" charset="0"/>
              <a:cs typeface="Times New Roman" pitchFamily="18" charset="0"/>
            </a:endParaRPr>
          </a:p>
          <a:p>
            <a:pPr eaLnBrk="1" hangingPunct="1">
              <a:spcBef>
                <a:spcPct val="0"/>
              </a:spcBef>
              <a:buFontTx/>
              <a:buNone/>
            </a:pPr>
            <a:r>
              <a:rPr lang="en-US" altLang="fr-FR">
                <a:latin typeface="Times New Roman" pitchFamily="18" charset="0"/>
                <a:cs typeface="Times New Roman" pitchFamily="18" charset="0"/>
              </a:rPr>
              <a:t>Could give more weight to those at the bottom of the well-being distribution: misery-aversion.</a:t>
            </a:r>
          </a:p>
          <a:p>
            <a:pPr eaLnBrk="1" hangingPunct="1">
              <a:spcBef>
                <a:spcPct val="0"/>
              </a:spcBef>
              <a:buFontTx/>
              <a:buNone/>
            </a:pPr>
            <a:endParaRPr lang="en-US" altLang="fr-FR">
              <a:latin typeface="Times New Roman" pitchFamily="18" charset="0"/>
              <a:cs typeface="Times New Roman" pitchFamily="18" charset="0"/>
            </a:endParaRPr>
          </a:p>
          <a:p>
            <a:pPr eaLnBrk="1" hangingPunct="1">
              <a:spcBef>
                <a:spcPct val="0"/>
              </a:spcBef>
              <a:buFontTx/>
              <a:buNone/>
            </a:pPr>
            <a:r>
              <a:rPr lang="en-US" altLang="fr-FR">
                <a:latin typeface="Times New Roman" pitchFamily="18" charset="0"/>
                <a:cs typeface="Times New Roman" pitchFamily="18" charset="0"/>
              </a:rPr>
              <a:t>Here GDP per capita does seem to play a role </a:t>
            </a:r>
          </a:p>
          <a:p>
            <a:pPr eaLnBrk="1" hangingPunct="1">
              <a:spcBef>
                <a:spcPct val="0"/>
              </a:spcBef>
              <a:buFontTx/>
              <a:buNone/>
            </a:pPr>
            <a:endParaRPr lang="fr-FR" altLang="fr-FR">
              <a:latin typeface="Times New Roman" pitchFamily="18" charset="0"/>
              <a:cs typeface="Times New Roman" pitchFamily="18" charset="0"/>
            </a:endParaRPr>
          </a:p>
        </p:txBody>
      </p:sp>
    </p:spTree>
    <p:extLst>
      <p:ext uri="{BB962C8B-B14F-4D97-AF65-F5344CB8AC3E}">
        <p14:creationId xmlns:p14="http://schemas.microsoft.com/office/powerpoint/2010/main" val="6496772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35038"/>
            <a:ext cx="8064500"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 Box 3"/>
          <p:cNvSpPr txBox="1">
            <a:spLocks noChangeArrowheads="1"/>
          </p:cNvSpPr>
          <p:nvPr/>
        </p:nvSpPr>
        <p:spPr bwMode="auto">
          <a:xfrm>
            <a:off x="107950" y="53975"/>
            <a:ext cx="90360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000" b="1" u="sng">
                <a:solidFill>
                  <a:srgbClr val="FF0000"/>
                </a:solidFill>
              </a:rPr>
              <a:t>Happiness inequality and GDP per capita across countries, WVS</a:t>
            </a:r>
          </a:p>
          <a:p>
            <a:pPr eaLnBrk="1" hangingPunct="1">
              <a:spcBef>
                <a:spcPct val="50000"/>
              </a:spcBef>
              <a:buFontTx/>
              <a:buNone/>
            </a:pPr>
            <a:r>
              <a:rPr lang="en-US" altLang="fr-FR" sz="2000" u="sng"/>
              <a:t>Last available year (2000s)</a:t>
            </a:r>
            <a:endParaRPr lang="fr-FR" altLang="fr-FR" sz="200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3"/>
          <p:cNvSpPr txBox="1">
            <a:spLocks noChangeArrowheads="1"/>
          </p:cNvSpPr>
          <p:nvPr/>
        </p:nvSpPr>
        <p:spPr bwMode="auto">
          <a:xfrm>
            <a:off x="107950" y="53975"/>
            <a:ext cx="9036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000" b="1" u="sng">
                <a:solidFill>
                  <a:srgbClr val="FF0000"/>
                </a:solidFill>
              </a:rPr>
              <a:t>Happiness inequality within Country over Time in Growing Countries, Selected Western countries (WVS)</a:t>
            </a:r>
            <a:endParaRPr lang="fr-FR" altLang="fr-FR" sz="2000"/>
          </a:p>
        </p:txBody>
      </p:sp>
      <p:pic>
        <p:nvPicPr>
          <p:cNvPr id="1167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836613"/>
            <a:ext cx="8002587"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215900"/>
            <a:ext cx="8491537"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3"/>
          <p:cNvSpPr txBox="1">
            <a:spLocks noChangeArrowheads="1"/>
          </p:cNvSpPr>
          <p:nvPr/>
        </p:nvSpPr>
        <p:spPr bwMode="auto">
          <a:xfrm>
            <a:off x="107950" y="53975"/>
            <a:ext cx="9036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000" b="1" u="sng">
                <a:solidFill>
                  <a:srgbClr val="FF0000"/>
                </a:solidFill>
              </a:rPr>
              <a:t>Happiness inequality Over Time with Some periods of Negative or Zero Growth (WVS)</a:t>
            </a:r>
            <a:endParaRPr lang="fr-FR" altLang="fr-FR" sz="2000"/>
          </a:p>
        </p:txBody>
      </p:sp>
      <p:pic>
        <p:nvPicPr>
          <p:cNvPr id="1177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812800"/>
            <a:ext cx="8294687"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3"/>
          <p:cNvSpPr txBox="1">
            <a:spLocks noChangeArrowheads="1"/>
          </p:cNvSpPr>
          <p:nvPr/>
        </p:nvSpPr>
        <p:spPr bwMode="auto">
          <a:xfrm>
            <a:off x="107950" y="53975"/>
            <a:ext cx="9036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000" b="1" u="sng">
                <a:solidFill>
                  <a:srgbClr val="FF0000"/>
                </a:solidFill>
              </a:rPr>
              <a:t>Happiness inequality Over Time during Periods of Decreasing GDP (WVS)	</a:t>
            </a:r>
            <a:endParaRPr lang="fr-FR" altLang="fr-FR" sz="2000"/>
          </a:p>
        </p:txBody>
      </p:sp>
      <p:pic>
        <p:nvPicPr>
          <p:cNvPr id="1187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808038"/>
            <a:ext cx="8042275"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3"/>
          <p:cNvSpPr txBox="1">
            <a:spLocks noChangeArrowheads="1"/>
          </p:cNvSpPr>
          <p:nvPr/>
        </p:nvSpPr>
        <p:spPr bwMode="auto">
          <a:xfrm>
            <a:off x="107950" y="53975"/>
            <a:ext cx="9036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000" b="1" u="sng">
                <a:solidFill>
                  <a:srgbClr val="FF0000"/>
                </a:solidFill>
              </a:rPr>
              <a:t>Single Country Results</a:t>
            </a:r>
            <a:endParaRPr lang="fr-FR" altLang="fr-FR" sz="2000"/>
          </a:p>
        </p:txBody>
      </p:sp>
      <p:sp>
        <p:nvSpPr>
          <p:cNvPr id="119811" name="ZoneTexte 3"/>
          <p:cNvSpPr txBox="1">
            <a:spLocks noChangeArrowheads="1"/>
          </p:cNvSpPr>
          <p:nvPr/>
        </p:nvSpPr>
        <p:spPr bwMode="auto">
          <a:xfrm>
            <a:off x="250825" y="1125538"/>
            <a:ext cx="8642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9812" name="ZoneTexte 5"/>
          <p:cNvSpPr txBox="1">
            <a:spLocks noChangeArrowheads="1"/>
          </p:cNvSpPr>
          <p:nvPr/>
        </p:nvSpPr>
        <p:spPr bwMode="auto">
          <a:xfrm>
            <a:off x="323850" y="981075"/>
            <a:ext cx="8424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1800" b="1"/>
              <a:t>United Kingdom (BHPS)			West Germany (SOEP)</a:t>
            </a:r>
            <a:endParaRPr lang="fr-FR" altLang="fr-FR" sz="1800" b="1"/>
          </a:p>
        </p:txBody>
      </p:sp>
      <p:pic>
        <p:nvPicPr>
          <p:cNvPr id="1198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420938"/>
            <a:ext cx="4465638"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2420938"/>
            <a:ext cx="4500562"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3"/>
          <p:cNvSpPr txBox="1">
            <a:spLocks noChangeArrowheads="1"/>
          </p:cNvSpPr>
          <p:nvPr/>
        </p:nvSpPr>
        <p:spPr bwMode="auto">
          <a:xfrm>
            <a:off x="107950" y="53975"/>
            <a:ext cx="9036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000" b="1" u="sng">
                <a:solidFill>
                  <a:srgbClr val="FF0000"/>
                </a:solidFill>
              </a:rPr>
              <a:t>Single Country Results</a:t>
            </a:r>
            <a:endParaRPr lang="fr-FR" altLang="fr-FR" sz="2000"/>
          </a:p>
        </p:txBody>
      </p:sp>
      <p:sp>
        <p:nvSpPr>
          <p:cNvPr id="120835" name="ZoneTexte 3"/>
          <p:cNvSpPr txBox="1">
            <a:spLocks noChangeArrowheads="1"/>
          </p:cNvSpPr>
          <p:nvPr/>
        </p:nvSpPr>
        <p:spPr bwMode="auto">
          <a:xfrm>
            <a:off x="250825" y="1125538"/>
            <a:ext cx="8642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20836" name="ZoneTexte 5"/>
          <p:cNvSpPr txBox="1">
            <a:spLocks noChangeArrowheads="1"/>
          </p:cNvSpPr>
          <p:nvPr/>
        </p:nvSpPr>
        <p:spPr bwMode="auto">
          <a:xfrm>
            <a:off x="323850" y="981075"/>
            <a:ext cx="8424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1800" b="1"/>
              <a:t>Australia (HILDA)			United States (GSS)</a:t>
            </a:r>
            <a:endParaRPr lang="fr-FR" altLang="fr-FR" sz="1800" b="1"/>
          </a:p>
        </p:txBody>
      </p:sp>
      <p:pic>
        <p:nvPicPr>
          <p:cNvPr id="12083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420938"/>
            <a:ext cx="4500563"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788" y="2420938"/>
            <a:ext cx="4386262"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3"/>
          <p:cNvSpPr txBox="1">
            <a:spLocks noChangeArrowheads="1"/>
          </p:cNvSpPr>
          <p:nvPr/>
        </p:nvSpPr>
        <p:spPr bwMode="auto">
          <a:xfrm>
            <a:off x="107950" y="53975"/>
            <a:ext cx="9036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000" b="1">
                <a:solidFill>
                  <a:srgbClr val="FF0000"/>
                </a:solidFill>
              </a:rPr>
              <a:t>Income growth reduces happiness inequality, as do “social programmes”; income inequality increases happiness inequality</a:t>
            </a:r>
            <a:endParaRPr lang="fr-FR" altLang="fr-FR" sz="2000"/>
          </a:p>
        </p:txBody>
      </p:sp>
      <p:pic>
        <p:nvPicPr>
          <p:cNvPr id="12185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692150"/>
            <a:ext cx="7437437"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GB" altLang="fr-FR" sz="2800" dirty="0"/>
              <a:t>Social Comparisons and Social Capital?</a:t>
            </a:r>
          </a:p>
        </p:txBody>
      </p:sp>
      <p:sp>
        <p:nvSpPr>
          <p:cNvPr id="101379" name="Text Box 4"/>
          <p:cNvSpPr txBox="1">
            <a:spLocks noChangeArrowheads="1"/>
          </p:cNvSpPr>
          <p:nvPr/>
        </p:nvSpPr>
        <p:spPr bwMode="auto">
          <a:xfrm>
            <a:off x="684213" y="1268413"/>
            <a:ext cx="7489825"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800">
                <a:latin typeface="Times New Roman" pitchFamily="18" charset="0"/>
              </a:rPr>
              <a:t>Research on BHPS data shows that:</a:t>
            </a:r>
          </a:p>
          <a:p>
            <a:pPr eaLnBrk="1" hangingPunct="1">
              <a:spcBef>
                <a:spcPct val="50000"/>
              </a:spcBef>
              <a:buFontTx/>
              <a:buNone/>
            </a:pPr>
            <a:r>
              <a:rPr lang="en-GB" altLang="fr-FR" sz="2800">
                <a:latin typeface="Times New Roman" pitchFamily="18" charset="0"/>
              </a:rPr>
              <a:t>Individuals are happier when their levels of social capital (measured by social activities) are higher (but beware of causality)</a:t>
            </a:r>
          </a:p>
          <a:p>
            <a:pPr eaLnBrk="1" hangingPunct="1">
              <a:spcBef>
                <a:spcPct val="50000"/>
              </a:spcBef>
              <a:buFontTx/>
              <a:buAutoNum type="arabicParenR"/>
            </a:pPr>
            <a:r>
              <a:rPr lang="en-GB" altLang="fr-FR" sz="2800">
                <a:latin typeface="Times New Roman" pitchFamily="18" charset="0"/>
              </a:rPr>
              <a:t>Individuals are also happier when they live with other household members who are active socially</a:t>
            </a:r>
          </a:p>
          <a:p>
            <a:pPr eaLnBrk="1" hangingPunct="1">
              <a:spcBef>
                <a:spcPct val="50000"/>
              </a:spcBef>
              <a:buFontTx/>
              <a:buAutoNum type="arabicParenR"/>
            </a:pPr>
            <a:r>
              <a:rPr lang="en-GB" altLang="fr-FR" sz="2800">
                <a:latin typeface="Times New Roman" pitchFamily="18" charset="0"/>
              </a:rPr>
              <a:t>But, given own social capital and others’ social capital, there is a happiness boost from being the most active individual in the household.</a:t>
            </a:r>
          </a:p>
        </p:txBody>
      </p:sp>
    </p:spTree>
    <p:extLst>
      <p:ext uri="{BB962C8B-B14F-4D97-AF65-F5344CB8AC3E}">
        <p14:creationId xmlns:p14="http://schemas.microsoft.com/office/powerpoint/2010/main" val="19091625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250825" y="333375"/>
            <a:ext cx="8642350" cy="6335713"/>
          </a:xfrm>
        </p:spPr>
        <p:txBody>
          <a:bodyPr/>
          <a:lstStyle/>
          <a:p>
            <a:pPr eaLnBrk="1" hangingPunct="1">
              <a:lnSpc>
                <a:spcPct val="80000"/>
              </a:lnSpc>
              <a:buFontTx/>
              <a:buNone/>
            </a:pPr>
            <a:r>
              <a:rPr lang="en-GB" altLang="fr-FR" sz="2800" i="1">
                <a:latin typeface="Times New Roman" pitchFamily="18" charset="0"/>
              </a:rPr>
              <a:t>Well-Being and Others’ Social Capital: WVS Evidence</a:t>
            </a:r>
            <a:r>
              <a:rPr lang="en-GB" altLang="fr-FR" sz="2800">
                <a:latin typeface="Times New Roman" pitchFamily="18" charset="0"/>
              </a:rPr>
              <a:t> </a:t>
            </a:r>
          </a:p>
          <a:p>
            <a:pPr eaLnBrk="1" hangingPunct="1">
              <a:lnSpc>
                <a:spcPct val="80000"/>
              </a:lnSpc>
              <a:buFontTx/>
              <a:buNone/>
            </a:pPr>
            <a:r>
              <a:rPr lang="en-GB" altLang="fr-FR" sz="2800">
                <a:latin typeface="Times New Roman" pitchFamily="18" charset="0"/>
              </a:rPr>
              <a:t>Spillovers are defined at the regional (NUTS2) level. We drop regions with fewer than 50 observations. Others’ social capital measured by the regional median level</a:t>
            </a:r>
          </a:p>
          <a:p>
            <a:pPr eaLnBrk="1" hangingPunct="1">
              <a:lnSpc>
                <a:spcPct val="80000"/>
              </a:lnSpc>
              <a:buFontTx/>
              <a:buNone/>
            </a:pPr>
            <a:endParaRPr lang="en-GB" altLang="fr-FR" sz="2800">
              <a:latin typeface="Times New Roman" pitchFamily="18" charset="0"/>
            </a:endParaRPr>
          </a:p>
          <a:p>
            <a:pPr eaLnBrk="1" hangingPunct="1">
              <a:lnSpc>
                <a:spcPct val="80000"/>
              </a:lnSpc>
              <a:buFontTx/>
              <a:buNone/>
            </a:pPr>
            <a:r>
              <a:rPr lang="en-GB" altLang="fr-FR" sz="2800">
                <a:latin typeface="Times New Roman" pitchFamily="18" charset="0"/>
              </a:rPr>
              <a:t>Own SK Activity			0.075**	</a:t>
            </a:r>
          </a:p>
          <a:p>
            <a:pPr eaLnBrk="1" hangingPunct="1">
              <a:lnSpc>
                <a:spcPct val="80000"/>
              </a:lnSpc>
              <a:buFontTx/>
              <a:buNone/>
            </a:pPr>
            <a:r>
              <a:rPr lang="en-GB" altLang="fr-FR" sz="2800">
                <a:latin typeface="Times New Roman" pitchFamily="18" charset="0"/>
              </a:rPr>
              <a:t>						(.011)		</a:t>
            </a:r>
          </a:p>
          <a:p>
            <a:pPr eaLnBrk="1" hangingPunct="1">
              <a:lnSpc>
                <a:spcPct val="80000"/>
              </a:lnSpc>
              <a:buFontTx/>
              <a:buNone/>
            </a:pPr>
            <a:r>
              <a:rPr lang="en-GB" altLang="fr-FR" sz="2800">
                <a:latin typeface="Times New Roman" pitchFamily="18" charset="0"/>
              </a:rPr>
              <a:t>Regional SK Activity (median)	-0.098+	</a:t>
            </a:r>
          </a:p>
          <a:p>
            <a:pPr eaLnBrk="1" hangingPunct="1">
              <a:lnSpc>
                <a:spcPct val="80000"/>
              </a:lnSpc>
              <a:buFontTx/>
              <a:buNone/>
            </a:pPr>
            <a:r>
              <a:rPr lang="en-GB" altLang="fr-FR" sz="2800">
                <a:latin typeface="Times New Roman" pitchFamily="18" charset="0"/>
              </a:rPr>
              <a:t>						(.059)		</a:t>
            </a:r>
          </a:p>
          <a:p>
            <a:pPr eaLnBrk="1" hangingPunct="1">
              <a:lnSpc>
                <a:spcPct val="80000"/>
              </a:lnSpc>
              <a:buFontTx/>
              <a:buNone/>
            </a:pPr>
            <a:endParaRPr lang="en-GB" altLang="fr-FR" sz="2800">
              <a:latin typeface="Times New Roman" pitchFamily="18" charset="0"/>
            </a:endParaRPr>
          </a:p>
          <a:p>
            <a:pPr eaLnBrk="1" hangingPunct="1">
              <a:lnSpc>
                <a:spcPct val="80000"/>
              </a:lnSpc>
              <a:buFontTx/>
              <a:buNone/>
            </a:pPr>
            <a:endParaRPr lang="en-GB" altLang="fr-FR" sz="2800">
              <a:latin typeface="Times New Roman" pitchFamily="18" charset="0"/>
            </a:endParaRPr>
          </a:p>
          <a:p>
            <a:pPr eaLnBrk="1" hangingPunct="1">
              <a:lnSpc>
                <a:spcPct val="80000"/>
              </a:lnSpc>
              <a:buFontTx/>
              <a:buNone/>
            </a:pPr>
            <a:r>
              <a:rPr lang="en-GB" altLang="fr-FR" sz="2800">
                <a:latin typeface="Times New Roman" pitchFamily="18" charset="0"/>
              </a:rPr>
              <a:t>It is still good to be active oneself: but well-being is higher when others’ social activity is lower, as if there were comparisons in social capital. This can be seen in the coefficient on the continuous measure of others’ median social capital above.</a:t>
            </a:r>
          </a:p>
        </p:txBody>
      </p:sp>
    </p:spTree>
    <p:extLst>
      <p:ext uri="{BB962C8B-B14F-4D97-AF65-F5344CB8AC3E}">
        <p14:creationId xmlns:p14="http://schemas.microsoft.com/office/powerpoint/2010/main" val="16009091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250825" y="260350"/>
            <a:ext cx="87137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GB" altLang="fr-FR" sz="2800" i="1">
                <a:latin typeface="Times New Roman" pitchFamily="18" charset="0"/>
              </a:rPr>
              <a:t>Well-Being and Others’ Social Capital: ESS Evidence</a:t>
            </a:r>
          </a:p>
        </p:txBody>
      </p:sp>
      <p:pic>
        <p:nvPicPr>
          <p:cNvPr id="103427" name="Picture 3"/>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107950" y="2141538"/>
            <a:ext cx="8748713" cy="3232150"/>
          </a:xfrm>
          <a:noFill/>
        </p:spPr>
      </p:pic>
    </p:spTree>
    <p:extLst>
      <p:ext uri="{BB962C8B-B14F-4D97-AF65-F5344CB8AC3E}">
        <p14:creationId xmlns:p14="http://schemas.microsoft.com/office/powerpoint/2010/main" val="27734632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16632"/>
            <a:ext cx="8640960" cy="6771084"/>
          </a:xfrm>
          <a:prstGeom prst="rect">
            <a:avLst/>
          </a:prstGeom>
          <a:noFill/>
        </p:spPr>
        <p:txBody>
          <a:bodyPr wrap="square" rtlCol="0">
            <a:spAutoFit/>
          </a:bodyPr>
          <a:lstStyle/>
          <a:p>
            <a:pPr marL="180975" lvl="0" indent="-180975" algn="just"/>
            <a:r>
              <a:rPr lang="en-US" altLang="en-US" sz="2000" b="1" dirty="0">
                <a:ea typeface="Times New Roman" panose="02020603050405020304" pitchFamily="18" charset="0"/>
                <a:cs typeface="Times New Roman" panose="02020603050405020304" pitchFamily="18" charset="0"/>
              </a:rPr>
              <a:t>References</a:t>
            </a:r>
          </a:p>
          <a:p>
            <a:pPr marL="180975" indent="-180975"/>
            <a:r>
              <a:rPr lang="en-GB" dirty="0" err="1"/>
              <a:t>Alpizar</a:t>
            </a:r>
            <a:r>
              <a:rPr lang="en-GB" dirty="0"/>
              <a:t>, F., </a:t>
            </a:r>
            <a:r>
              <a:rPr lang="en-GB" dirty="0" err="1"/>
              <a:t>Carlsson</a:t>
            </a:r>
            <a:r>
              <a:rPr lang="en-GB" dirty="0"/>
              <a:t>, F., and Johansson-</a:t>
            </a:r>
            <a:r>
              <a:rPr lang="en-GB" dirty="0" err="1"/>
              <a:t>Stenman</a:t>
            </a:r>
            <a:r>
              <a:rPr lang="en-GB" dirty="0"/>
              <a:t>, O. (2005). "How much do we care about absolute versus relative income and consumption?". </a:t>
            </a:r>
            <a:r>
              <a:rPr lang="en-GB" i="1" dirty="0"/>
              <a:t>Journal of Economic </a:t>
            </a:r>
            <a:r>
              <a:rPr lang="en-GB" i="1" dirty="0" err="1"/>
              <a:t>Behavior</a:t>
            </a:r>
            <a:r>
              <a:rPr lang="en-GB" i="1" dirty="0"/>
              <a:t> and Organization, </a:t>
            </a:r>
            <a:r>
              <a:rPr lang="en-GB" b="1" i="1" dirty="0"/>
              <a:t>56, 405-421.</a:t>
            </a:r>
            <a:endParaRPr lang="en-GB" dirty="0"/>
          </a:p>
          <a:p>
            <a:pPr marL="180975" indent="-180975"/>
            <a:r>
              <a:rPr lang="en-GB" dirty="0"/>
              <a:t>Card, D., Mas, A., Moretti, E., and </a:t>
            </a:r>
            <a:r>
              <a:rPr lang="en-GB" dirty="0" err="1"/>
              <a:t>Saez</a:t>
            </a:r>
            <a:r>
              <a:rPr lang="en-GB" dirty="0"/>
              <a:t>, E. (2012). "Inequality at Work: The Effect of Peer Salaries on Job Satisfaction". </a:t>
            </a:r>
            <a:r>
              <a:rPr lang="en-GB" i="1" dirty="0"/>
              <a:t>American Economic Review </a:t>
            </a:r>
            <a:r>
              <a:rPr lang="en-GB" b="1" i="1" dirty="0"/>
              <a:t>102, 2981-3003.</a:t>
            </a:r>
            <a:endParaRPr lang="en-GB" dirty="0"/>
          </a:p>
          <a:p>
            <a:pPr marL="180975" indent="-180975"/>
            <a:r>
              <a:rPr lang="fr-FR" dirty="0"/>
              <a:t>Clark, A.E. (1996). "L'utilité est-elle relative? Analyse à l'aide de données sur les ménages". </a:t>
            </a:r>
            <a:r>
              <a:rPr lang="en-GB" i="1" dirty="0" err="1"/>
              <a:t>Economie</a:t>
            </a:r>
            <a:r>
              <a:rPr lang="en-GB" i="1" dirty="0"/>
              <a:t> et </a:t>
            </a:r>
            <a:r>
              <a:rPr lang="en-GB" i="1" dirty="0" err="1"/>
              <a:t>Prévision</a:t>
            </a:r>
            <a:r>
              <a:rPr lang="en-GB" i="1" dirty="0"/>
              <a:t>, </a:t>
            </a:r>
            <a:r>
              <a:rPr lang="en-GB" b="1" i="1" dirty="0"/>
              <a:t>121, 151-164.</a:t>
            </a:r>
            <a:endParaRPr lang="en-GB" dirty="0"/>
          </a:p>
          <a:p>
            <a:pPr marL="180975" indent="-180975"/>
            <a:r>
              <a:rPr lang="en-GB" dirty="0"/>
              <a:t>Clark, A.E. (1999). "Are Wages Habit-Forming? Evidence from Micro Data". </a:t>
            </a:r>
            <a:r>
              <a:rPr lang="en-GB" i="1" dirty="0"/>
              <a:t>Journal of Economic </a:t>
            </a:r>
            <a:r>
              <a:rPr lang="en-GB" i="1" dirty="0" err="1"/>
              <a:t>Behavior</a:t>
            </a:r>
            <a:r>
              <a:rPr lang="en-GB" i="1" dirty="0"/>
              <a:t> and Organization, </a:t>
            </a:r>
            <a:r>
              <a:rPr lang="en-GB" b="1" i="1" dirty="0"/>
              <a:t>39, 179-200.</a:t>
            </a:r>
            <a:endParaRPr lang="en-GB" dirty="0"/>
          </a:p>
          <a:p>
            <a:pPr marL="180975" indent="-180975"/>
            <a:r>
              <a:rPr lang="en-GB" dirty="0"/>
              <a:t>Clark, A.E. (2003). "Unemployment as a Social Norm: Psychological Evidence from Panel Data". </a:t>
            </a:r>
            <a:r>
              <a:rPr lang="en-GB" i="1" dirty="0"/>
              <a:t>Journal of </a:t>
            </a:r>
            <a:r>
              <a:rPr lang="en-GB" i="1" dirty="0" err="1"/>
              <a:t>Labor</a:t>
            </a:r>
            <a:r>
              <a:rPr lang="en-GB" i="1" dirty="0"/>
              <a:t> Economics, </a:t>
            </a:r>
            <a:r>
              <a:rPr lang="en-GB" b="1" i="1" dirty="0"/>
              <a:t>21, 323-351.</a:t>
            </a:r>
            <a:endParaRPr lang="en-GB" dirty="0"/>
          </a:p>
          <a:p>
            <a:pPr marL="180975" indent="-180975"/>
            <a:r>
              <a:rPr lang="en-GB" dirty="0"/>
              <a:t>Clark, A.E., </a:t>
            </a:r>
            <a:r>
              <a:rPr lang="en-GB" dirty="0" err="1"/>
              <a:t>D'Ambrosio</a:t>
            </a:r>
            <a:r>
              <a:rPr lang="en-GB" dirty="0"/>
              <a:t>, C., and </a:t>
            </a:r>
            <a:r>
              <a:rPr lang="en-GB" dirty="0" err="1"/>
              <a:t>Ghislandi</a:t>
            </a:r>
            <a:r>
              <a:rPr lang="en-GB" dirty="0"/>
              <a:t>, S. (2016). "Adaptation to Poverty in Long-Run Panel Data". </a:t>
            </a:r>
            <a:r>
              <a:rPr lang="en-GB" i="1" dirty="0"/>
              <a:t>Review of Economics and Statistics, </a:t>
            </a:r>
            <a:r>
              <a:rPr lang="en-GB" b="1" i="1" dirty="0"/>
              <a:t>98, 591–600.</a:t>
            </a:r>
            <a:endParaRPr lang="en-GB" dirty="0"/>
          </a:p>
          <a:p>
            <a:pPr marL="180975" indent="-180975"/>
            <a:r>
              <a:rPr lang="en-GB" dirty="0"/>
              <a:t>Clark, A.E., </a:t>
            </a:r>
            <a:r>
              <a:rPr lang="en-GB" dirty="0" err="1"/>
              <a:t>Diener</a:t>
            </a:r>
            <a:r>
              <a:rPr lang="en-GB" dirty="0"/>
              <a:t>, E., </a:t>
            </a:r>
            <a:r>
              <a:rPr lang="en-GB" dirty="0" err="1"/>
              <a:t>Georgellis</a:t>
            </a:r>
            <a:r>
              <a:rPr lang="en-GB" dirty="0"/>
              <a:t>, Y., and Lucas, R. (2008). "Lags and Leads in Life Satisfaction: A Test of the Baseline Hypothesis". </a:t>
            </a:r>
            <a:r>
              <a:rPr lang="en-GB" i="1" dirty="0"/>
              <a:t>Economic Journal, </a:t>
            </a:r>
            <a:r>
              <a:rPr lang="en-GB" b="1" i="1" dirty="0"/>
              <a:t>118, F222–F243.</a:t>
            </a:r>
            <a:endParaRPr lang="en-GB" dirty="0"/>
          </a:p>
          <a:p>
            <a:pPr marL="180975" indent="-180975"/>
            <a:r>
              <a:rPr lang="en-GB" dirty="0"/>
              <a:t>Clark, A.E., and </a:t>
            </a:r>
            <a:r>
              <a:rPr lang="en-GB" dirty="0" err="1"/>
              <a:t>Etilé</a:t>
            </a:r>
            <a:r>
              <a:rPr lang="en-GB" dirty="0"/>
              <a:t>, F. (2011). "Happy House: Spousal Weight and Individual Well-Being". </a:t>
            </a:r>
            <a:r>
              <a:rPr lang="en-GB" i="1" dirty="0"/>
              <a:t>Journal of Health Economics, </a:t>
            </a:r>
            <a:r>
              <a:rPr lang="en-GB" b="1" i="1" dirty="0"/>
              <a:t>30, 1124-1136.</a:t>
            </a:r>
          </a:p>
          <a:p>
            <a:pPr marL="180975" indent="-180975"/>
            <a:r>
              <a:rPr lang="en-GB" dirty="0"/>
              <a:t>Clark, A.E., </a:t>
            </a:r>
            <a:r>
              <a:rPr lang="en-GB" dirty="0" err="1"/>
              <a:t>Flèche</a:t>
            </a:r>
            <a:r>
              <a:rPr lang="en-GB" dirty="0"/>
              <a:t>, S., Layard, R., </a:t>
            </a:r>
            <a:r>
              <a:rPr lang="en-GB" dirty="0" err="1"/>
              <a:t>Powdthavee</a:t>
            </a:r>
            <a:r>
              <a:rPr lang="en-GB" dirty="0"/>
              <a:t>, N., and Ward, G. (2018). </a:t>
            </a:r>
            <a:r>
              <a:rPr lang="en-GB" i="1" dirty="0"/>
              <a:t>The Origins of Happiness: The Science of Well-Being over the Life-Course. Princeton NJ: Princeton University Press.</a:t>
            </a:r>
            <a:endParaRPr lang="en-GB" dirty="0"/>
          </a:p>
          <a:p>
            <a:endParaRPr lang="en-GB" dirty="0"/>
          </a:p>
        </p:txBody>
      </p:sp>
    </p:spTree>
    <p:extLst>
      <p:ext uri="{BB962C8B-B14F-4D97-AF65-F5344CB8AC3E}">
        <p14:creationId xmlns:p14="http://schemas.microsoft.com/office/powerpoint/2010/main" val="179995038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16632"/>
            <a:ext cx="8640960" cy="6740307"/>
          </a:xfrm>
          <a:prstGeom prst="rect">
            <a:avLst/>
          </a:prstGeom>
          <a:noFill/>
        </p:spPr>
        <p:txBody>
          <a:bodyPr wrap="square" rtlCol="0">
            <a:spAutoFit/>
          </a:bodyPr>
          <a:lstStyle/>
          <a:p>
            <a:pPr marL="180975" indent="-180975"/>
            <a:r>
              <a:rPr lang="en-GB" dirty="0"/>
              <a:t>Clark, A.E., </a:t>
            </a:r>
            <a:r>
              <a:rPr lang="en-GB" dirty="0" err="1"/>
              <a:t>Frijters</a:t>
            </a:r>
            <a:r>
              <a:rPr lang="en-GB" dirty="0"/>
              <a:t>, P., and Shields, M. (2008). "Relative Income, Happiness and Utility: An Explanation for the </a:t>
            </a:r>
            <a:r>
              <a:rPr lang="en-GB" dirty="0" err="1"/>
              <a:t>Easterlin</a:t>
            </a:r>
            <a:r>
              <a:rPr lang="en-GB" dirty="0"/>
              <a:t> Paradox and Other Puzzles". </a:t>
            </a:r>
            <a:r>
              <a:rPr lang="en-GB" i="1" dirty="0"/>
              <a:t>Journal of Economic Literature, </a:t>
            </a:r>
            <a:r>
              <a:rPr lang="en-GB" b="1" i="1" dirty="0"/>
              <a:t>46, 95-144.</a:t>
            </a:r>
            <a:endParaRPr lang="en-GB" dirty="0"/>
          </a:p>
          <a:p>
            <a:pPr marL="180975" indent="-180975"/>
            <a:r>
              <a:rPr lang="en-GB" dirty="0"/>
              <a:t>Clark, A.E., and </a:t>
            </a:r>
            <a:r>
              <a:rPr lang="en-GB" dirty="0" err="1"/>
              <a:t>Georgellis</a:t>
            </a:r>
            <a:r>
              <a:rPr lang="en-GB" dirty="0"/>
              <a:t>, Y. (2013). "Back to Baseline in Britain: Adaptation in the BHPS". </a:t>
            </a:r>
            <a:r>
              <a:rPr lang="en-GB" i="1" dirty="0" err="1"/>
              <a:t>Economica</a:t>
            </a:r>
            <a:r>
              <a:rPr lang="en-GB" i="1" dirty="0"/>
              <a:t>, </a:t>
            </a:r>
            <a:r>
              <a:rPr lang="en-GB" b="1" i="1" dirty="0"/>
              <a:t>80, 496-512.</a:t>
            </a:r>
            <a:endParaRPr lang="en-GB" dirty="0"/>
          </a:p>
          <a:p>
            <a:pPr marL="180975" indent="-180975"/>
            <a:r>
              <a:rPr lang="en-GB" dirty="0"/>
              <a:t>Clark, A.E., </a:t>
            </a:r>
            <a:r>
              <a:rPr lang="en-GB" dirty="0" err="1"/>
              <a:t>Kristensen</a:t>
            </a:r>
            <a:r>
              <a:rPr lang="en-GB" dirty="0"/>
              <a:t>, N., and </a:t>
            </a:r>
            <a:r>
              <a:rPr lang="en-GB" dirty="0" err="1"/>
              <a:t>Westergård</a:t>
            </a:r>
            <a:r>
              <a:rPr lang="en-GB" dirty="0"/>
              <a:t>-Nielsen, N. (2009). "Economic Satisfaction and Income Rank in Small Neighbourhoods". </a:t>
            </a:r>
            <a:r>
              <a:rPr lang="en-GB" i="1" dirty="0"/>
              <a:t>Journal of the European Economic Association, </a:t>
            </a:r>
            <a:r>
              <a:rPr lang="en-GB" b="1" i="1" dirty="0"/>
              <a:t>7, 519-527.</a:t>
            </a:r>
            <a:endParaRPr lang="en-GB" dirty="0"/>
          </a:p>
          <a:p>
            <a:pPr marL="180975" indent="-180975"/>
            <a:r>
              <a:rPr lang="en-GB" dirty="0"/>
              <a:t>Clark, A.E., </a:t>
            </a:r>
            <a:r>
              <a:rPr lang="en-GB" dirty="0" err="1"/>
              <a:t>Kristensen</a:t>
            </a:r>
            <a:r>
              <a:rPr lang="en-GB" dirty="0"/>
              <a:t>, N., and </a:t>
            </a:r>
            <a:r>
              <a:rPr lang="en-GB" dirty="0" err="1"/>
              <a:t>Westergård</a:t>
            </a:r>
            <a:r>
              <a:rPr lang="en-GB" dirty="0"/>
              <a:t>-Nielsen, N. (2009). "Economic Satisfaction and Income Rank in Small Neighbourhoods". </a:t>
            </a:r>
            <a:r>
              <a:rPr lang="en-GB" i="1" dirty="0"/>
              <a:t>Journal of the European Economic Association, </a:t>
            </a:r>
            <a:r>
              <a:rPr lang="en-GB" b="1" i="1" dirty="0"/>
              <a:t>7, 519-527.</a:t>
            </a:r>
            <a:endParaRPr lang="en-GB" dirty="0"/>
          </a:p>
          <a:p>
            <a:pPr marL="180975" indent="-180975"/>
            <a:r>
              <a:rPr lang="en-GB" dirty="0"/>
              <a:t>Clark, A.E., and </a:t>
            </a:r>
            <a:r>
              <a:rPr lang="en-GB" dirty="0" err="1"/>
              <a:t>Lelkes</a:t>
            </a:r>
            <a:r>
              <a:rPr lang="en-GB" dirty="0"/>
              <a:t>, O. (2008). "Deliver Us From Evil: Religion as Insurance". PSE, mimeo.</a:t>
            </a:r>
          </a:p>
          <a:p>
            <a:pPr marL="180975" indent="-180975"/>
            <a:r>
              <a:rPr lang="en-GB" dirty="0"/>
              <a:t>Clark, A.E., </a:t>
            </a:r>
            <a:r>
              <a:rPr lang="en-GB" dirty="0" err="1"/>
              <a:t>Masclet</a:t>
            </a:r>
            <a:r>
              <a:rPr lang="en-GB" dirty="0"/>
              <a:t>, D., and </a:t>
            </a:r>
            <a:r>
              <a:rPr lang="en-GB" dirty="0" err="1"/>
              <a:t>Villeval</a:t>
            </a:r>
            <a:r>
              <a:rPr lang="en-GB" dirty="0"/>
              <a:t>, M.-C. (2010). "Effort and Comparison Income". </a:t>
            </a:r>
            <a:r>
              <a:rPr lang="en-GB" i="1" dirty="0"/>
              <a:t>Industrial and </a:t>
            </a:r>
            <a:r>
              <a:rPr lang="en-GB" i="1" dirty="0" err="1"/>
              <a:t>Labor</a:t>
            </a:r>
            <a:r>
              <a:rPr lang="en-GB" i="1" dirty="0"/>
              <a:t> Relations Review, </a:t>
            </a:r>
            <a:r>
              <a:rPr lang="en-GB" b="1" i="1" dirty="0"/>
              <a:t>63, 407-426.</a:t>
            </a:r>
            <a:endParaRPr lang="en-GB" dirty="0"/>
          </a:p>
          <a:p>
            <a:pPr marL="180975" indent="-180975"/>
            <a:r>
              <a:rPr lang="en-GB" dirty="0"/>
              <a:t>Clark, A.E., and Oswald, A.J. (1996). "Satisfaction and Comparison Income". </a:t>
            </a:r>
            <a:r>
              <a:rPr lang="en-GB" i="1" dirty="0"/>
              <a:t>Journal of Public Economics, </a:t>
            </a:r>
            <a:r>
              <a:rPr lang="en-GB" b="1" i="1" dirty="0"/>
              <a:t>61, 359-81.</a:t>
            </a:r>
            <a:endParaRPr lang="en-GB" dirty="0"/>
          </a:p>
          <a:p>
            <a:pPr marL="180975" indent="-180975"/>
            <a:r>
              <a:rPr lang="en-GB" dirty="0"/>
              <a:t>Clark, A.E., and Oswald, A.J. (1998). "Comparison-concave Utility and Following Behaviour in Social and Economic Settings". </a:t>
            </a:r>
            <a:r>
              <a:rPr lang="en-GB" i="1" dirty="0"/>
              <a:t>Journal of Public Economics, </a:t>
            </a:r>
            <a:r>
              <a:rPr lang="en-GB" b="1" i="1" dirty="0"/>
              <a:t>70, 133-155.</a:t>
            </a:r>
            <a:endParaRPr lang="en-GB" dirty="0"/>
          </a:p>
          <a:p>
            <a:pPr marL="180975" indent="-180975"/>
            <a:r>
              <a:rPr lang="en-GB" dirty="0"/>
              <a:t>Clark, A.E., and </a:t>
            </a:r>
            <a:r>
              <a:rPr lang="en-GB" dirty="0" err="1"/>
              <a:t>Senik</a:t>
            </a:r>
            <a:r>
              <a:rPr lang="en-GB" dirty="0"/>
              <a:t>, C. (2010). "Who compares to whom? The anatomy of income comparisons in Europe". </a:t>
            </a:r>
            <a:r>
              <a:rPr lang="en-GB" i="1" dirty="0"/>
              <a:t>Economic Journal, </a:t>
            </a:r>
            <a:r>
              <a:rPr lang="en-GB" b="1" i="1" dirty="0"/>
              <a:t>120, 573-594.</a:t>
            </a:r>
            <a:endParaRPr lang="en-GB" dirty="0"/>
          </a:p>
          <a:p>
            <a:pPr marL="180975" indent="-180975"/>
            <a:r>
              <a:rPr lang="en-US" dirty="0"/>
              <a:t>De Neve, J., and Ward, G. (2025). </a:t>
            </a:r>
            <a:r>
              <a:rPr lang="en-US" i="1" dirty="0"/>
              <a:t>Why Workplace Wellbeing Matters. Cambridge, MA: Harvard Business Review Press.</a:t>
            </a:r>
          </a:p>
        </p:txBody>
      </p:sp>
    </p:spTree>
    <p:extLst>
      <p:ext uri="{BB962C8B-B14F-4D97-AF65-F5344CB8AC3E}">
        <p14:creationId xmlns:p14="http://schemas.microsoft.com/office/powerpoint/2010/main" val="3720186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sz="half" idx="4294967295"/>
          </p:nvPr>
        </p:nvSpPr>
        <p:spPr>
          <a:xfrm>
            <a:off x="179512" y="371474"/>
            <a:ext cx="8640638" cy="6486525"/>
          </a:xfrm>
        </p:spPr>
        <p:txBody>
          <a:bodyPr/>
          <a:lstStyle/>
          <a:p>
            <a:pPr marL="0" indent="0" eaLnBrk="1" hangingPunct="1">
              <a:buNone/>
            </a:pPr>
            <a:r>
              <a:rPr lang="en-US" altLang="fr-FR" sz="2800" dirty="0">
                <a:latin typeface="Times New Roman" pitchFamily="18" charset="0"/>
              </a:rPr>
              <a:t>But…</a:t>
            </a:r>
          </a:p>
          <a:p>
            <a:pPr marL="0" indent="0" eaLnBrk="1" hangingPunct="1">
              <a:buNone/>
            </a:pPr>
            <a:endParaRPr lang="en-US" altLang="fr-FR" sz="2800" dirty="0">
              <a:latin typeface="Times New Roman" pitchFamily="18" charset="0"/>
            </a:endParaRPr>
          </a:p>
          <a:p>
            <a:pPr eaLnBrk="1" hangingPunct="1">
              <a:buFontTx/>
              <a:buChar char="-"/>
            </a:pPr>
            <a:r>
              <a:rPr lang="en-US" altLang="fr-FR" sz="2800" dirty="0">
                <a:latin typeface="Times New Roman" pitchFamily="18" charset="0"/>
              </a:rPr>
              <a:t>SW agree that there is </a:t>
            </a:r>
            <a:r>
              <a:rPr lang="en-US" altLang="fr-FR" sz="2800" dirty="0">
                <a:solidFill>
                  <a:srgbClr val="FF0000"/>
                </a:solidFill>
                <a:latin typeface="Times New Roman" pitchFamily="18" charset="0"/>
              </a:rPr>
              <a:t>no time trend in life satisfaction </a:t>
            </a:r>
            <a:r>
              <a:rPr lang="en-US" altLang="fr-FR" sz="2800" dirty="0">
                <a:latin typeface="Times New Roman" pitchFamily="18" charset="0"/>
              </a:rPr>
              <a:t>in the GSS data.</a:t>
            </a:r>
          </a:p>
          <a:p>
            <a:pPr eaLnBrk="1" hangingPunct="1">
              <a:buFontTx/>
              <a:buChar char="-"/>
            </a:pPr>
            <a:r>
              <a:rPr lang="en-US" altLang="fr-FR" sz="2800" dirty="0">
                <a:latin typeface="Times New Roman" pitchFamily="18" charset="0"/>
              </a:rPr>
              <a:t>Although there is a </a:t>
            </a:r>
            <a:r>
              <a:rPr lang="en-US" altLang="fr-FR" sz="2800" dirty="0">
                <a:solidFill>
                  <a:srgbClr val="FF0000"/>
                </a:solidFill>
                <a:latin typeface="Times New Roman" pitchFamily="18" charset="0"/>
              </a:rPr>
              <a:t>positive trend </a:t>
            </a:r>
            <a:r>
              <a:rPr lang="en-US" altLang="fr-FR" sz="2800" dirty="0">
                <a:latin typeface="Times New Roman" pitchFamily="18" charset="0"/>
              </a:rPr>
              <a:t>in both happiness and life satisfaction in the World Values Survey.</a:t>
            </a:r>
          </a:p>
          <a:p>
            <a:pPr eaLnBrk="1" hangingPunct="1">
              <a:buFontTx/>
              <a:buChar char="-"/>
            </a:pPr>
            <a:r>
              <a:rPr lang="en-US" altLang="fr-FR" sz="2800" dirty="0" err="1">
                <a:latin typeface="Times New Roman" pitchFamily="18" charset="0"/>
              </a:rPr>
              <a:t>Easterlin</a:t>
            </a:r>
            <a:r>
              <a:rPr lang="en-US" altLang="fr-FR" sz="2800" dirty="0">
                <a:latin typeface="Times New Roman" pitchFamily="18" charset="0"/>
              </a:rPr>
              <a:t> points out that the trend in WVS happiness scores came from a </a:t>
            </a:r>
            <a:r>
              <a:rPr lang="en-US" altLang="fr-FR" sz="2800" dirty="0">
                <a:solidFill>
                  <a:srgbClr val="FF0000"/>
                </a:solidFill>
                <a:latin typeface="Times New Roman" pitchFamily="18" charset="0"/>
              </a:rPr>
              <a:t>change in the way the happiness question was administered</a:t>
            </a:r>
            <a:r>
              <a:rPr lang="en-US" altLang="fr-FR" sz="2800" dirty="0">
                <a:latin typeface="Times New Roman" pitchFamily="18" charset="0"/>
              </a:rPr>
              <a:t>. </a:t>
            </a:r>
          </a:p>
          <a:p>
            <a:pPr eaLnBrk="1" hangingPunct="1">
              <a:buFontTx/>
              <a:buChar char="-"/>
            </a:pPr>
            <a:r>
              <a:rPr lang="en-US" altLang="fr-FR" sz="2800" dirty="0">
                <a:latin typeface="Times New Roman" pitchFamily="18" charset="0"/>
              </a:rPr>
              <a:t>And one of the two positive life satisfaction slopes is entirely driven by the </a:t>
            </a:r>
            <a:r>
              <a:rPr lang="en-US" altLang="fr-FR" sz="2800" dirty="0">
                <a:solidFill>
                  <a:srgbClr val="FF0000"/>
                </a:solidFill>
                <a:latin typeface="Times New Roman" pitchFamily="18" charset="0"/>
              </a:rPr>
              <a:t>recovery of transition countries</a:t>
            </a:r>
            <a:r>
              <a:rPr lang="en-US" altLang="fr-FR" sz="2800" dirty="0">
                <a:latin typeface="Times New Roman" pitchFamily="18" charset="0"/>
              </a:rPr>
              <a:t>.</a:t>
            </a:r>
          </a:p>
          <a:p>
            <a:pPr eaLnBrk="1" hangingPunct="1">
              <a:buFontTx/>
              <a:buChar char="-"/>
            </a:pPr>
            <a:r>
              <a:rPr lang="en-US" altLang="fr-FR" sz="2800" dirty="0">
                <a:latin typeface="Times New Roman" pitchFamily="18" charset="0"/>
              </a:rPr>
              <a:t>While the other relies on </a:t>
            </a:r>
            <a:r>
              <a:rPr lang="en-US" altLang="fr-FR" sz="2800" dirty="0">
                <a:solidFill>
                  <a:srgbClr val="FF0000"/>
                </a:solidFill>
                <a:latin typeface="Times New Roman" pitchFamily="18" charset="0"/>
              </a:rPr>
              <a:t>two data points </a:t>
            </a:r>
            <a:r>
              <a:rPr lang="en-US" altLang="fr-FR" sz="2800" dirty="0">
                <a:latin typeface="Times New Roman" pitchFamily="18" charset="0"/>
              </a:rPr>
              <a:t>(and so wouldn’t survive a jackknife analysis)</a:t>
            </a:r>
            <a:endParaRPr lang="en-GB" altLang="fr-FR" sz="2800" dirty="0">
              <a:latin typeface="Times New Roman" pitchFamily="18"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16632"/>
            <a:ext cx="8640960" cy="6740307"/>
          </a:xfrm>
          <a:prstGeom prst="rect">
            <a:avLst/>
          </a:prstGeom>
          <a:noFill/>
        </p:spPr>
        <p:txBody>
          <a:bodyPr wrap="square" rtlCol="0">
            <a:spAutoFit/>
          </a:bodyPr>
          <a:lstStyle/>
          <a:p>
            <a:pPr marL="180975" indent="-180975"/>
            <a:r>
              <a:rPr lang="en-GB" dirty="0"/>
              <a:t>Dunn, E., </a:t>
            </a:r>
            <a:r>
              <a:rPr lang="en-GB" dirty="0" err="1"/>
              <a:t>Aknin</a:t>
            </a:r>
            <a:r>
              <a:rPr lang="en-GB" dirty="0"/>
              <a:t>, L., and Norton, M. (2008). "Spending Money on Others Promotes Happiness". </a:t>
            </a:r>
            <a:r>
              <a:rPr lang="en-GB" i="1" dirty="0"/>
              <a:t>Science, </a:t>
            </a:r>
            <a:r>
              <a:rPr lang="en-GB" b="1" i="1" dirty="0"/>
              <a:t>319, 1687-1688.</a:t>
            </a:r>
            <a:endParaRPr lang="en-GB" dirty="0"/>
          </a:p>
          <a:p>
            <a:pPr marL="180975" indent="-180975"/>
            <a:r>
              <a:rPr lang="en-GB" dirty="0" err="1"/>
              <a:t>Easterlin</a:t>
            </a:r>
            <a:r>
              <a:rPr lang="en-GB" dirty="0"/>
              <a:t>, R. (2005). "Diminishing Marginal Utility of Income? Caveat Emptor". </a:t>
            </a:r>
            <a:r>
              <a:rPr lang="en-GB" i="1" dirty="0"/>
              <a:t>Social Indicators Research, </a:t>
            </a:r>
            <a:r>
              <a:rPr lang="en-GB" b="1" i="1" dirty="0"/>
              <a:t>70, 243-255.</a:t>
            </a:r>
            <a:endParaRPr lang="en-GB" dirty="0"/>
          </a:p>
          <a:p>
            <a:pPr marL="180975" indent="-180975"/>
            <a:r>
              <a:rPr lang="en-GB" dirty="0" err="1"/>
              <a:t>Easterlin</a:t>
            </a:r>
            <a:r>
              <a:rPr lang="en-GB" dirty="0"/>
              <a:t>, R. (2017). "Paradox Lost?". </a:t>
            </a:r>
            <a:r>
              <a:rPr lang="en-GB" i="1" dirty="0"/>
              <a:t>Review of </a:t>
            </a:r>
            <a:r>
              <a:rPr lang="en-GB" i="1" dirty="0" err="1"/>
              <a:t>Behavioral</a:t>
            </a:r>
            <a:r>
              <a:rPr lang="en-GB" i="1" dirty="0"/>
              <a:t> Economics, </a:t>
            </a:r>
            <a:r>
              <a:rPr lang="en-GB" b="1" i="1" dirty="0"/>
              <a:t>4, 311-339.</a:t>
            </a:r>
            <a:endParaRPr lang="en-GB" dirty="0"/>
          </a:p>
          <a:p>
            <a:pPr marL="180975" indent="-180975"/>
            <a:r>
              <a:rPr lang="en-GB" dirty="0"/>
              <a:t>Ferrer-i-Carbonell, A. (2005). "Income and well-being: an empirical analysis of the comparison income effect". </a:t>
            </a:r>
            <a:r>
              <a:rPr lang="en-GB" i="1" dirty="0"/>
              <a:t>Journal of Public Economics, </a:t>
            </a:r>
            <a:r>
              <a:rPr lang="en-GB" b="1" i="1" dirty="0"/>
              <a:t>89, 997-1019.</a:t>
            </a:r>
            <a:endParaRPr lang="en-GB" dirty="0"/>
          </a:p>
          <a:p>
            <a:pPr marL="180975" indent="-180975"/>
            <a:r>
              <a:rPr lang="en-GB" dirty="0" err="1"/>
              <a:t>Fließbach</a:t>
            </a:r>
            <a:r>
              <a:rPr lang="en-GB" dirty="0"/>
              <a:t>, K., Weber, B., </a:t>
            </a:r>
            <a:r>
              <a:rPr lang="en-GB" dirty="0" err="1"/>
              <a:t>Trautner</a:t>
            </a:r>
            <a:r>
              <a:rPr lang="en-GB" dirty="0"/>
              <a:t>, P., </a:t>
            </a:r>
            <a:r>
              <a:rPr lang="en-GB" dirty="0" err="1"/>
              <a:t>Dohmen</a:t>
            </a:r>
            <a:r>
              <a:rPr lang="en-GB" dirty="0"/>
              <a:t>, T., </a:t>
            </a:r>
            <a:r>
              <a:rPr lang="en-GB" dirty="0" err="1"/>
              <a:t>Sunde</a:t>
            </a:r>
            <a:r>
              <a:rPr lang="en-GB" dirty="0"/>
              <a:t>, U., </a:t>
            </a:r>
            <a:r>
              <a:rPr lang="en-GB" dirty="0" err="1"/>
              <a:t>Elger</a:t>
            </a:r>
            <a:r>
              <a:rPr lang="en-GB" dirty="0"/>
              <a:t>, C., and Falk, A. (2007). "Social comparison affects reward-related brain activity in the human ventral striatum". </a:t>
            </a:r>
            <a:r>
              <a:rPr lang="en-GB" i="1" dirty="0"/>
              <a:t>Science, </a:t>
            </a:r>
            <a:r>
              <a:rPr lang="en-GB" b="1" i="1" dirty="0"/>
              <a:t>318, 1305-1308.</a:t>
            </a:r>
            <a:endParaRPr lang="en-GB" dirty="0"/>
          </a:p>
          <a:p>
            <a:pPr marL="180975" indent="-180975"/>
            <a:r>
              <a:rPr lang="en-US" dirty="0"/>
              <a:t>Frank, R.H., and Hutchens, R.M. (1993). "Wages, Seniority, and the Demand for Rising Consumption Profiles". </a:t>
            </a:r>
            <a:r>
              <a:rPr lang="en-US" i="1" dirty="0"/>
              <a:t>Journal of Economic Behavior and Organization, </a:t>
            </a:r>
            <a:r>
              <a:rPr lang="en-US" b="1" i="1" dirty="0"/>
              <a:t>21, 251-276.</a:t>
            </a:r>
          </a:p>
          <a:p>
            <a:pPr marL="180975" indent="-180975"/>
            <a:r>
              <a:rPr lang="en-US" dirty="0" err="1"/>
              <a:t>Ifcher</a:t>
            </a:r>
            <a:r>
              <a:rPr lang="en-US" dirty="0"/>
              <a:t>, J., </a:t>
            </a:r>
            <a:r>
              <a:rPr lang="en-US" dirty="0" err="1"/>
              <a:t>Zarghamee</a:t>
            </a:r>
            <a:r>
              <a:rPr lang="en-US" dirty="0"/>
              <a:t>, H., and Graham, C. (2018). "Local neighbors as positives, regional neighbors as negatives: Competing channels in the relationship between others’ income, health, and happiness". </a:t>
            </a:r>
            <a:r>
              <a:rPr lang="en-US" i="1" dirty="0"/>
              <a:t>Journal of Health Economics, </a:t>
            </a:r>
            <a:r>
              <a:rPr lang="en-US" b="1" i="1" dirty="0"/>
              <a:t>57, 263–276.</a:t>
            </a:r>
          </a:p>
          <a:p>
            <a:pPr marL="180975" indent="-180975"/>
            <a:r>
              <a:rPr lang="en-GB" dirty="0"/>
              <a:t>Kaiser, C., and </a:t>
            </a:r>
            <a:r>
              <a:rPr lang="en-GB" dirty="0" err="1"/>
              <a:t>Vendrik</a:t>
            </a:r>
            <a:r>
              <a:rPr lang="en-GB" dirty="0"/>
              <a:t>, M. (2019). "Different Versions of the </a:t>
            </a:r>
            <a:r>
              <a:rPr lang="en-GB" dirty="0" err="1"/>
              <a:t>Easterlin</a:t>
            </a:r>
            <a:r>
              <a:rPr lang="en-GB" dirty="0"/>
              <a:t> Paradox: New Evidence for European Countries". In M. Rojas (Ed.), </a:t>
            </a:r>
            <a:r>
              <a:rPr lang="en-GB" i="1" dirty="0"/>
              <a:t>The Economics of Happiness: How the </a:t>
            </a:r>
            <a:r>
              <a:rPr lang="en-GB" i="1" dirty="0" err="1"/>
              <a:t>Easterlin</a:t>
            </a:r>
            <a:r>
              <a:rPr lang="en-GB" i="1" dirty="0"/>
              <a:t> Paradox Transformed our Understanding of Well-being and Progress. New York: Springer.</a:t>
            </a:r>
            <a:endParaRPr lang="en-GB" dirty="0"/>
          </a:p>
          <a:p>
            <a:pPr marL="180975" indent="-180975"/>
            <a:r>
              <a:rPr lang="en-GB" dirty="0"/>
              <a:t>Kuhn, P., </a:t>
            </a:r>
            <a:r>
              <a:rPr lang="en-GB" dirty="0" err="1"/>
              <a:t>Kooreman</a:t>
            </a:r>
            <a:r>
              <a:rPr lang="en-GB" dirty="0"/>
              <a:t>, P., </a:t>
            </a:r>
            <a:r>
              <a:rPr lang="en-GB" dirty="0" err="1"/>
              <a:t>Soetevent</a:t>
            </a:r>
            <a:r>
              <a:rPr lang="en-GB" dirty="0"/>
              <a:t>, A., and </a:t>
            </a:r>
            <a:r>
              <a:rPr lang="en-GB" dirty="0" err="1"/>
              <a:t>Kapteyn</a:t>
            </a:r>
            <a:r>
              <a:rPr lang="en-GB" dirty="0"/>
              <a:t>, A. (2011). "The Effects of Lottery Prizes on Winners and their </a:t>
            </a:r>
            <a:r>
              <a:rPr lang="en-GB" dirty="0" err="1"/>
              <a:t>Neighbors</a:t>
            </a:r>
            <a:r>
              <a:rPr lang="en-GB" dirty="0"/>
              <a:t>: Evidence from the Dutch Postcode Lottery". </a:t>
            </a:r>
            <a:r>
              <a:rPr lang="en-GB" i="1" dirty="0"/>
              <a:t>American Economic Review, </a:t>
            </a:r>
            <a:r>
              <a:rPr lang="en-GB" b="1" i="1" dirty="0"/>
              <a:t>101, 2226-2247.</a:t>
            </a:r>
            <a:endParaRPr lang="en-GB" dirty="0"/>
          </a:p>
        </p:txBody>
      </p:sp>
    </p:spTree>
    <p:extLst>
      <p:ext uri="{BB962C8B-B14F-4D97-AF65-F5344CB8AC3E}">
        <p14:creationId xmlns:p14="http://schemas.microsoft.com/office/powerpoint/2010/main" val="148152082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87135"/>
            <a:ext cx="8640960" cy="5909310"/>
          </a:xfrm>
          <a:prstGeom prst="rect">
            <a:avLst/>
          </a:prstGeom>
          <a:noFill/>
        </p:spPr>
        <p:txBody>
          <a:bodyPr wrap="square" rtlCol="0">
            <a:spAutoFit/>
          </a:bodyPr>
          <a:lstStyle/>
          <a:p>
            <a:pPr marL="180975" indent="-180975"/>
            <a:r>
              <a:rPr lang="en-US" dirty="0"/>
              <a:t>Loewenstein, G., and </a:t>
            </a:r>
            <a:r>
              <a:rPr lang="en-US" dirty="0" err="1"/>
              <a:t>Sicherman</a:t>
            </a:r>
            <a:r>
              <a:rPr lang="en-US" dirty="0"/>
              <a:t>, N. (1991). "Do Workers Prefer Increasing Wage Profiles?". </a:t>
            </a:r>
            <a:r>
              <a:rPr lang="en-US" i="1" dirty="0"/>
              <a:t>Journal of Labor Economics, </a:t>
            </a:r>
            <a:r>
              <a:rPr lang="en-US" b="1" i="1" dirty="0"/>
              <a:t>9, 67-84.</a:t>
            </a:r>
          </a:p>
          <a:p>
            <a:pPr marL="180975" indent="-180975"/>
            <a:r>
              <a:rPr lang="en-GB" dirty="0" err="1"/>
              <a:t>Luttmer</a:t>
            </a:r>
            <a:r>
              <a:rPr lang="en-GB" dirty="0"/>
              <a:t>, E. (2005). "</a:t>
            </a:r>
            <a:r>
              <a:rPr lang="en-GB" dirty="0" err="1"/>
              <a:t>Neighbors</a:t>
            </a:r>
            <a:r>
              <a:rPr lang="en-GB" dirty="0"/>
              <a:t> as Negatives: Relative Earnings and Well-Being". </a:t>
            </a:r>
            <a:r>
              <a:rPr lang="en-GB" i="1" dirty="0"/>
              <a:t>Quarterly Journal of Economics, </a:t>
            </a:r>
            <a:r>
              <a:rPr lang="en-GB" b="1" i="1" dirty="0"/>
              <a:t>120, 963-1002.</a:t>
            </a:r>
            <a:endParaRPr lang="en-GB" dirty="0"/>
          </a:p>
          <a:p>
            <a:pPr marL="180975" indent="-180975"/>
            <a:r>
              <a:rPr lang="en-GB" dirty="0"/>
              <a:t>McBride, M. (2010). "Money, Happiness and Aspirations: An Experimental Study". </a:t>
            </a:r>
            <a:r>
              <a:rPr lang="en-GB" i="1" dirty="0"/>
              <a:t>Journal of Economic </a:t>
            </a:r>
            <a:r>
              <a:rPr lang="en-GB" i="1" dirty="0" err="1"/>
              <a:t>Behavior</a:t>
            </a:r>
            <a:r>
              <a:rPr lang="en-GB" i="1" dirty="0"/>
              <a:t> &amp; Organization, </a:t>
            </a:r>
            <a:r>
              <a:rPr lang="en-GB" b="1" i="1" dirty="0"/>
              <a:t>74, 262-276.</a:t>
            </a:r>
            <a:endParaRPr lang="en-GB" dirty="0"/>
          </a:p>
          <a:p>
            <a:pPr marL="180975" indent="-180975"/>
            <a:r>
              <a:rPr lang="en-GB" dirty="0"/>
              <a:t>Nolen-Hoeksema, S., and Rusting, C.L. (1999). "Gender differences in well-being". In D. Kahneman, E. Diener, and N. Schwartz (Eds.), </a:t>
            </a:r>
            <a:r>
              <a:rPr lang="en-GB" i="1" dirty="0"/>
              <a:t>Well-being: The foundations of hedonic psychology. New York: Russell Sage Foundation.</a:t>
            </a:r>
            <a:endParaRPr lang="en-GB" dirty="0"/>
          </a:p>
          <a:p>
            <a:pPr marL="180975" indent="-180975"/>
            <a:r>
              <a:rPr lang="en-US" dirty="0" err="1"/>
              <a:t>Oparina</a:t>
            </a:r>
            <a:r>
              <a:rPr lang="en-US" dirty="0"/>
              <a:t>, E., Clark, A.E., and Layard, R. (2025). "The </a:t>
            </a:r>
            <a:r>
              <a:rPr lang="en-US" dirty="0" err="1"/>
              <a:t>Easterlin</a:t>
            </a:r>
            <a:r>
              <a:rPr lang="en-US" dirty="0"/>
              <a:t> Paradox at 50". Brookings Discussion Paper</a:t>
            </a:r>
            <a:r>
              <a:rPr lang="en-US" i="1" dirty="0"/>
              <a:t>.</a:t>
            </a:r>
          </a:p>
          <a:p>
            <a:pPr marL="180975" indent="-180975"/>
            <a:r>
              <a:rPr lang="en-GB" dirty="0"/>
              <a:t>Senik, C. (2004). "When Information Dominates Comparison: A Panel Data Analysis Using Russian Subjective Data". </a:t>
            </a:r>
            <a:r>
              <a:rPr lang="en-GB" i="1" dirty="0"/>
              <a:t>Journal of Public Economics, </a:t>
            </a:r>
            <a:r>
              <a:rPr lang="en-GB" b="1" i="1" dirty="0"/>
              <a:t>88, 2099-2123.</a:t>
            </a:r>
          </a:p>
          <a:p>
            <a:pPr marL="180975" indent="-180975"/>
            <a:r>
              <a:rPr lang="en-US" dirty="0" err="1"/>
              <a:t>Solnick</a:t>
            </a:r>
            <a:r>
              <a:rPr lang="en-US" dirty="0"/>
              <a:t>, S., and Hemenway, D. (2005). "Are Positional Concerns Stronger in Some Domains than in Others?". </a:t>
            </a:r>
            <a:r>
              <a:rPr lang="en-US" i="1" dirty="0"/>
              <a:t>American Economic Review, </a:t>
            </a:r>
            <a:r>
              <a:rPr lang="en-US" b="1" i="1" dirty="0"/>
              <a:t>95, 147-151.</a:t>
            </a:r>
          </a:p>
          <a:p>
            <a:pPr marL="180975" indent="-180975"/>
            <a:r>
              <a:rPr lang="en-US" dirty="0" err="1"/>
              <a:t>Solnick</a:t>
            </a:r>
            <a:r>
              <a:rPr lang="en-US" dirty="0"/>
              <a:t>, S.J., and Hemenway, D. (1998). "Is more always better?: A survey on positional concerns". </a:t>
            </a:r>
            <a:r>
              <a:rPr lang="en-US" i="1" dirty="0"/>
              <a:t>Journal of Economic Behavior and Organization, </a:t>
            </a:r>
            <a:r>
              <a:rPr lang="en-US" b="1" i="1" dirty="0"/>
              <a:t>37, 373-383.</a:t>
            </a:r>
          </a:p>
          <a:p>
            <a:pPr marL="180975" indent="-180975"/>
            <a:r>
              <a:rPr lang="en-GB" dirty="0"/>
              <a:t>Stark, O., and Taylor, J.E. (1991). "Migration Incentives, Migration Types: The Role of Relative Deprivation". </a:t>
            </a:r>
            <a:r>
              <a:rPr lang="en-GB" i="1" dirty="0"/>
              <a:t>Economic Journal, </a:t>
            </a:r>
            <a:r>
              <a:rPr lang="en-GB" b="1" i="1" dirty="0"/>
              <a:t>101, 1163-1178.</a:t>
            </a:r>
            <a:endParaRPr lang="en-GB" dirty="0"/>
          </a:p>
        </p:txBody>
      </p:sp>
    </p:spTree>
    <p:extLst>
      <p:ext uri="{BB962C8B-B14F-4D97-AF65-F5344CB8AC3E}">
        <p14:creationId xmlns:p14="http://schemas.microsoft.com/office/powerpoint/2010/main" val="30134796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57639"/>
            <a:ext cx="8640960" cy="3416320"/>
          </a:xfrm>
          <a:prstGeom prst="rect">
            <a:avLst/>
          </a:prstGeom>
          <a:noFill/>
        </p:spPr>
        <p:txBody>
          <a:bodyPr wrap="square" rtlCol="0">
            <a:spAutoFit/>
          </a:bodyPr>
          <a:lstStyle/>
          <a:p>
            <a:pPr marL="180975" indent="-180975"/>
            <a:r>
              <a:rPr lang="en-GB" dirty="0"/>
              <a:t>Stevenson, B., and Wolfers, J. (2008). "Economic Growth and Subjective Well-Being: Reassessing the </a:t>
            </a:r>
            <a:r>
              <a:rPr lang="en-GB" dirty="0" err="1"/>
              <a:t>Easterlin</a:t>
            </a:r>
            <a:r>
              <a:rPr lang="en-GB" dirty="0"/>
              <a:t> Paradox". </a:t>
            </a:r>
            <a:r>
              <a:rPr lang="en-GB" i="1" dirty="0"/>
              <a:t>Brookings Papers on Economic Activity, </a:t>
            </a:r>
            <a:r>
              <a:rPr lang="en-GB" b="1" i="1" dirty="0"/>
              <a:t>Spring, 1-102.</a:t>
            </a:r>
            <a:endParaRPr lang="en-GB" dirty="0"/>
          </a:p>
          <a:p>
            <a:pPr marL="180975" indent="-180975"/>
            <a:r>
              <a:rPr lang="en-GB" dirty="0"/>
              <a:t>van </a:t>
            </a:r>
            <a:r>
              <a:rPr lang="en-GB" dirty="0" err="1"/>
              <a:t>Praag</a:t>
            </a:r>
            <a:r>
              <a:rPr lang="en-GB" dirty="0"/>
              <a:t>, B.M. (1971). "The Welfare Function of Income in Belgium: An Empirical Investigation". </a:t>
            </a:r>
            <a:r>
              <a:rPr lang="en-GB" i="1" dirty="0"/>
              <a:t>European Economic Review, </a:t>
            </a:r>
            <a:r>
              <a:rPr lang="en-GB" b="1" i="1" dirty="0"/>
              <a:t>2, 337-369.</a:t>
            </a:r>
            <a:endParaRPr lang="en-GB" dirty="0"/>
          </a:p>
          <a:p>
            <a:pPr marL="180975" indent="-180975"/>
            <a:r>
              <a:rPr lang="en-GB" dirty="0"/>
              <a:t>Weiss, A., King, J., Inoue-Murayama, M., Matsuzawa, T., and Oswald, A. (2012). "Evidence for a midlife crisis in great apes consistent with the U-shape in human well-being". </a:t>
            </a:r>
            <a:r>
              <a:rPr lang="en-GB" i="1" dirty="0"/>
              <a:t>Proceedings Of The National Academy Of Sciences Of The USA, </a:t>
            </a:r>
            <a:r>
              <a:rPr lang="en-GB" b="1" i="1" dirty="0"/>
              <a:t>109, 19949-19952.</a:t>
            </a:r>
            <a:endParaRPr lang="en-GB" dirty="0"/>
          </a:p>
          <a:p>
            <a:pPr marL="180975" indent="-180975"/>
            <a:r>
              <a:rPr lang="en-GB" dirty="0" err="1"/>
              <a:t>Zizzo</a:t>
            </a:r>
            <a:r>
              <a:rPr lang="en-GB" dirty="0"/>
              <a:t>, D.J., and Oswald, A.J. (2001). "Are People Willing to Pay to Reduce Others' Incomes?". </a:t>
            </a:r>
            <a:r>
              <a:rPr lang="en-GB" i="1" dirty="0" err="1"/>
              <a:t>Annales</a:t>
            </a:r>
            <a:r>
              <a:rPr lang="en-GB" i="1" dirty="0"/>
              <a:t> </a:t>
            </a:r>
            <a:r>
              <a:rPr lang="en-GB" i="1" dirty="0" err="1"/>
              <a:t>d'Economie</a:t>
            </a:r>
            <a:r>
              <a:rPr lang="en-GB" i="1" dirty="0"/>
              <a:t> et de </a:t>
            </a:r>
            <a:r>
              <a:rPr lang="en-GB" i="1" dirty="0" err="1"/>
              <a:t>Statistique</a:t>
            </a:r>
            <a:r>
              <a:rPr lang="en-GB" i="1" dirty="0"/>
              <a:t>, </a:t>
            </a:r>
            <a:r>
              <a:rPr lang="en-GB" b="1" i="1" dirty="0"/>
              <a:t>63-64, 39-65.</a:t>
            </a:r>
            <a:endParaRPr lang="en-GB" dirty="0"/>
          </a:p>
          <a:p>
            <a:pPr marL="180975" indent="-180975"/>
            <a:endParaRPr lang="en-GB" dirty="0"/>
          </a:p>
        </p:txBody>
      </p:sp>
    </p:spTree>
    <p:extLst>
      <p:ext uri="{BB962C8B-B14F-4D97-AF65-F5344CB8AC3E}">
        <p14:creationId xmlns:p14="http://schemas.microsoft.com/office/powerpoint/2010/main" val="3890760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4294967295"/>
          </p:nvPr>
        </p:nvSpPr>
        <p:spPr>
          <a:xfrm>
            <a:off x="457200" y="476250"/>
            <a:ext cx="8362950" cy="5721350"/>
          </a:xfrm>
        </p:spPr>
        <p:txBody>
          <a:bodyPr/>
          <a:lstStyle/>
          <a:p>
            <a:pPr eaLnBrk="1" hangingPunct="1">
              <a:buFontTx/>
              <a:buNone/>
            </a:pPr>
            <a:r>
              <a:rPr lang="en-US" altLang="fr-FR" sz="2800">
                <a:latin typeface="Times New Roman" pitchFamily="18" charset="0"/>
              </a:rPr>
              <a:t>It is easy to lose the will to live when reading the attacks and counter-attacks.</a:t>
            </a:r>
          </a:p>
          <a:p>
            <a:pPr eaLnBrk="1" hangingPunct="1">
              <a:buFontTx/>
              <a:buNone/>
            </a:pPr>
            <a:endParaRPr lang="en-US" altLang="fr-FR" sz="2800">
              <a:latin typeface="Times New Roman" pitchFamily="18" charset="0"/>
            </a:endParaRPr>
          </a:p>
          <a:p>
            <a:pPr eaLnBrk="1" hangingPunct="1">
              <a:buFontTx/>
              <a:buNone/>
            </a:pPr>
            <a:r>
              <a:rPr lang="en-US" altLang="fr-FR" sz="2800">
                <a:latin typeface="Times New Roman" pitchFamily="18" charset="0"/>
              </a:rPr>
              <a:t>There are fundamental issues with the analysis of time-series happiness data.</a:t>
            </a:r>
            <a:endParaRPr lang="en-GB" altLang="fr-FR" sz="2800">
              <a:latin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sz="half" idx="4294967295"/>
          </p:nvPr>
        </p:nvSpPr>
        <p:spPr>
          <a:xfrm>
            <a:off x="457200" y="444500"/>
            <a:ext cx="8362950" cy="5721350"/>
          </a:xfrm>
        </p:spPr>
        <p:txBody>
          <a:bodyPr/>
          <a:lstStyle/>
          <a:p>
            <a:pPr eaLnBrk="1" hangingPunct="1">
              <a:buFontTx/>
              <a:buNone/>
            </a:pPr>
            <a:r>
              <a:rPr lang="en-US" altLang="fr-FR" sz="2800">
                <a:latin typeface="Times New Roman" pitchFamily="18" charset="0"/>
              </a:rPr>
              <a:t>It is easy to lose the will to live when reading the attacks and counter-attacks.</a:t>
            </a:r>
          </a:p>
          <a:p>
            <a:pPr eaLnBrk="1" hangingPunct="1">
              <a:buFontTx/>
              <a:buNone/>
            </a:pPr>
            <a:endParaRPr lang="en-US" altLang="fr-FR" sz="2800">
              <a:latin typeface="Times New Roman" pitchFamily="18" charset="0"/>
            </a:endParaRPr>
          </a:p>
          <a:p>
            <a:pPr eaLnBrk="1" hangingPunct="1">
              <a:buFontTx/>
              <a:buNone/>
            </a:pPr>
            <a:r>
              <a:rPr lang="en-US" altLang="fr-FR" sz="2800">
                <a:latin typeface="Times New Roman" pitchFamily="18" charset="0"/>
              </a:rPr>
              <a:t>There are fundamental issues with the analysis of time-series happiness data.</a:t>
            </a:r>
          </a:p>
          <a:p>
            <a:pPr eaLnBrk="1" hangingPunct="1">
              <a:buFontTx/>
              <a:buNone/>
            </a:pPr>
            <a:endParaRPr lang="en-US" altLang="fr-FR" sz="2800">
              <a:latin typeface="Times New Roman" pitchFamily="18" charset="0"/>
            </a:endParaRPr>
          </a:p>
          <a:p>
            <a:pPr eaLnBrk="1" hangingPunct="1">
              <a:buFontTx/>
              <a:buNone/>
            </a:pPr>
            <a:r>
              <a:rPr lang="en-US" altLang="fr-FR" sz="2800">
                <a:latin typeface="Times New Roman" pitchFamily="18" charset="0"/>
              </a:rPr>
              <a:t>1) </a:t>
            </a:r>
            <a:r>
              <a:rPr lang="en-US" altLang="fr-FR" sz="2800" b="1">
                <a:solidFill>
                  <a:srgbClr val="FF0000"/>
                </a:solidFill>
                <a:latin typeface="Times New Roman" pitchFamily="18" charset="0"/>
              </a:rPr>
              <a:t>It is time-series happiness data</a:t>
            </a:r>
            <a:r>
              <a:rPr lang="en-US" altLang="fr-FR" sz="2800">
                <a:latin typeface="Times New Roman" pitchFamily="18" charset="0"/>
              </a:rPr>
              <a:t>. So we are making strong statements off of differences in slopes estimated using 20, or 10, or 4 observations.</a:t>
            </a:r>
            <a:endParaRPr lang="en-GB" altLang="fr-FR" sz="2800">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4294967295"/>
          </p:nvPr>
        </p:nvSpPr>
        <p:spPr>
          <a:xfrm>
            <a:off x="457200" y="476250"/>
            <a:ext cx="8362950" cy="5721350"/>
          </a:xfrm>
        </p:spPr>
        <p:txBody>
          <a:bodyPr/>
          <a:lstStyle/>
          <a:p>
            <a:pPr eaLnBrk="1" hangingPunct="1">
              <a:buFontTx/>
              <a:buNone/>
              <a:defRPr/>
            </a:pPr>
            <a:r>
              <a:rPr lang="en-US" sz="2800" dirty="0">
                <a:latin typeface="Times New Roman" pitchFamily="18" charset="0"/>
              </a:rPr>
              <a:t>It is easy to lose the will to live when reading the attacks and counter-attacks.</a:t>
            </a:r>
          </a:p>
          <a:p>
            <a:pPr eaLnBrk="1" hangingPunct="1">
              <a:buFontTx/>
              <a:buNone/>
              <a:defRPr/>
            </a:pPr>
            <a:endParaRPr lang="en-US" sz="2800" dirty="0">
              <a:latin typeface="Times New Roman" pitchFamily="18" charset="0"/>
            </a:endParaRPr>
          </a:p>
          <a:p>
            <a:pPr eaLnBrk="1" hangingPunct="1">
              <a:buFontTx/>
              <a:buNone/>
              <a:defRPr/>
            </a:pPr>
            <a:r>
              <a:rPr lang="en-US" sz="2800" dirty="0">
                <a:latin typeface="Times New Roman" pitchFamily="18" charset="0"/>
              </a:rPr>
              <a:t>There are fundamental issues with the analysis of time-series happiness data. </a:t>
            </a:r>
          </a:p>
          <a:p>
            <a:pPr eaLnBrk="1" hangingPunct="1">
              <a:buFontTx/>
              <a:buNone/>
              <a:defRPr/>
            </a:pPr>
            <a:endParaRPr lang="en-US" sz="2800" dirty="0">
              <a:latin typeface="Times New Roman" pitchFamily="18" charset="0"/>
            </a:endParaRPr>
          </a:p>
          <a:p>
            <a:pPr marL="457200" indent="-457200" eaLnBrk="1" hangingPunct="1">
              <a:buFontTx/>
              <a:buAutoNum type="arabicParenR"/>
              <a:defRPr/>
            </a:pPr>
            <a:r>
              <a:rPr lang="en-US" sz="2800" b="1" dirty="0">
                <a:solidFill>
                  <a:srgbClr val="FF0000"/>
                </a:solidFill>
                <a:latin typeface="Times New Roman" pitchFamily="18" charset="0"/>
              </a:rPr>
              <a:t>It is time-series happiness data</a:t>
            </a:r>
            <a:r>
              <a:rPr lang="en-US" sz="2800" dirty="0">
                <a:latin typeface="Times New Roman" pitchFamily="18" charset="0"/>
              </a:rPr>
              <a:t>. So we are making strong statements off of differences in slopes estimated using 20, or 10, or 4 observations.</a:t>
            </a:r>
          </a:p>
          <a:p>
            <a:pPr marL="457200" indent="-457200" eaLnBrk="1" hangingPunct="1">
              <a:buFontTx/>
              <a:buAutoNum type="arabicParenR"/>
              <a:defRPr/>
            </a:pPr>
            <a:r>
              <a:rPr lang="en-US" sz="2800" b="1" dirty="0">
                <a:solidFill>
                  <a:srgbClr val="FF0000"/>
                </a:solidFill>
                <a:latin typeface="Times New Roman" pitchFamily="18" charset="0"/>
              </a:rPr>
              <a:t>There are never any control variables </a:t>
            </a:r>
            <a:r>
              <a:rPr lang="en-US" sz="2800" dirty="0">
                <a:latin typeface="Times New Roman" pitchFamily="18" charset="0"/>
              </a:rPr>
              <a:t>(age, sex, education, country of birth, urban/rural, </a:t>
            </a:r>
            <a:r>
              <a:rPr lang="en-US" sz="2800" dirty="0" err="1">
                <a:latin typeface="Times New Roman" pitchFamily="18" charset="0"/>
              </a:rPr>
              <a:t>labour</a:t>
            </a:r>
            <a:r>
              <a:rPr lang="en-US" sz="2800" dirty="0">
                <a:latin typeface="Times New Roman" pitchFamily="18" charset="0"/>
              </a:rPr>
              <a:t> force status, marital status, and so on): how much of this is a composition effect?</a:t>
            </a:r>
            <a:endParaRPr lang="en-GB" sz="2800" dirty="0">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sz="half" idx="4294967295"/>
          </p:nvPr>
        </p:nvSpPr>
        <p:spPr>
          <a:xfrm>
            <a:off x="457200" y="476250"/>
            <a:ext cx="8362950" cy="5721350"/>
          </a:xfrm>
        </p:spPr>
        <p:txBody>
          <a:bodyPr/>
          <a:lstStyle/>
          <a:p>
            <a:pPr marL="457200" indent="-457200" eaLnBrk="1" hangingPunct="1">
              <a:buFontTx/>
              <a:buAutoNum type="arabicParenR"/>
            </a:pPr>
            <a:r>
              <a:rPr lang="en-US" altLang="fr-FR" sz="2800" b="1">
                <a:solidFill>
                  <a:srgbClr val="FF0000"/>
                </a:solidFill>
                <a:latin typeface="Times New Roman" pitchFamily="18" charset="0"/>
              </a:rPr>
              <a:t>It is time-series happiness data</a:t>
            </a:r>
            <a:r>
              <a:rPr lang="en-US" altLang="fr-FR" sz="2800">
                <a:latin typeface="Times New Roman" pitchFamily="18" charset="0"/>
              </a:rPr>
              <a:t>. So we are making strong statements off of differences in slopes estimated using 20, or 10, or 4 observations.</a:t>
            </a:r>
          </a:p>
          <a:p>
            <a:pPr marL="457200" indent="-457200" eaLnBrk="1" hangingPunct="1">
              <a:buFontTx/>
              <a:buAutoNum type="arabicParenR"/>
            </a:pPr>
            <a:r>
              <a:rPr lang="en-US" altLang="fr-FR" sz="2800" b="1">
                <a:solidFill>
                  <a:srgbClr val="FF0000"/>
                </a:solidFill>
                <a:latin typeface="Times New Roman" pitchFamily="18" charset="0"/>
              </a:rPr>
              <a:t>There are never any control variables </a:t>
            </a:r>
            <a:r>
              <a:rPr lang="en-US" altLang="fr-FR" sz="2800">
                <a:latin typeface="Times New Roman" pitchFamily="18" charset="0"/>
              </a:rPr>
              <a:t>(age, sex, education, country of birth, urban/rural, labour force status, marital status, and so on): how much of this is a composition effect?</a:t>
            </a:r>
          </a:p>
          <a:p>
            <a:pPr marL="457200" indent="-457200" eaLnBrk="1" hangingPunct="1">
              <a:buFontTx/>
              <a:buAutoNum type="arabicParenR"/>
            </a:pPr>
            <a:r>
              <a:rPr lang="en-US" altLang="fr-FR" sz="2800" b="1">
                <a:solidFill>
                  <a:srgbClr val="FF0000"/>
                </a:solidFill>
                <a:latin typeface="Times New Roman" pitchFamily="18" charset="0"/>
              </a:rPr>
              <a:t>There are never any macro control variables </a:t>
            </a:r>
          </a:p>
          <a:p>
            <a:pPr marL="457200" indent="-457200" eaLnBrk="1" hangingPunct="1">
              <a:buFontTx/>
              <a:buNone/>
            </a:pPr>
            <a:r>
              <a:rPr lang="en-US" altLang="fr-FR" sz="2800" b="1">
                <a:solidFill>
                  <a:srgbClr val="FF0000"/>
                </a:solidFill>
                <a:latin typeface="Times New Roman" pitchFamily="18" charset="0"/>
              </a:rPr>
              <a:t>	</a:t>
            </a:r>
            <a:r>
              <a:rPr lang="en-US" altLang="fr-FR" sz="2800">
                <a:latin typeface="Times New Roman" pitchFamily="18" charset="0"/>
              </a:rPr>
              <a:t>It is easy to imagine macro “</a:t>
            </a:r>
            <a:r>
              <a:rPr lang="en-US" altLang="fr-FR" sz="2800">
                <a:solidFill>
                  <a:srgbClr val="FF0000"/>
                </a:solidFill>
                <a:latin typeface="Times New Roman" pitchFamily="18" charset="0"/>
              </a:rPr>
              <a:t>omitted variables</a:t>
            </a:r>
            <a:r>
              <a:rPr lang="en-US" altLang="fr-FR" sz="2800">
                <a:latin typeface="Times New Roman" pitchFamily="18" charset="0"/>
              </a:rPr>
              <a:t>” which may obscure the effect of income: inequality, crime, pollution etc.</a:t>
            </a:r>
          </a:p>
          <a:p>
            <a:pPr marL="457200" indent="-457200" eaLnBrk="1" hangingPunct="1">
              <a:buFontTx/>
              <a:buNone/>
            </a:pPr>
            <a:endParaRPr lang="en-GB" altLang="fr-FR" sz="2800">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sz="half" idx="4294967295"/>
          </p:nvPr>
        </p:nvSpPr>
        <p:spPr>
          <a:xfrm>
            <a:off x="179388" y="115888"/>
            <a:ext cx="8964612" cy="5976937"/>
          </a:xfrm>
        </p:spPr>
        <p:txBody>
          <a:bodyPr/>
          <a:lstStyle/>
          <a:p>
            <a:pPr eaLnBrk="1" hangingPunct="1">
              <a:buFontTx/>
              <a:buNone/>
            </a:pPr>
            <a:r>
              <a:rPr lang="en-US" altLang="fr-FR" b="1" dirty="0">
                <a:solidFill>
                  <a:srgbClr val="FF0000"/>
                </a:solidFill>
                <a:latin typeface="Times New Roman" pitchFamily="18" charset="0"/>
              </a:rPr>
              <a:t>Perhaps we should stop looking at time series</a:t>
            </a:r>
          </a:p>
          <a:p>
            <a:pPr eaLnBrk="1" hangingPunct="1">
              <a:buFontTx/>
              <a:buNone/>
            </a:pPr>
            <a:endParaRPr lang="en-US" altLang="fr-FR" dirty="0">
              <a:latin typeface="Times New Roman" pitchFamily="18" charset="0"/>
            </a:endParaRPr>
          </a:p>
          <a:p>
            <a:pPr eaLnBrk="1" hangingPunct="1">
              <a:buFontTx/>
              <a:buNone/>
            </a:pPr>
            <a:r>
              <a:rPr lang="en-US" altLang="fr-FR" dirty="0">
                <a:latin typeface="Times New Roman" pitchFamily="18" charset="0"/>
              </a:rPr>
              <a:t>We often appeal to the notion of relative utility, whereby</a:t>
            </a:r>
          </a:p>
          <a:p>
            <a:pPr eaLnBrk="1" hangingPunct="1">
              <a:buFontTx/>
              <a:buNone/>
            </a:pPr>
            <a:endParaRPr lang="en-US" altLang="fr-FR" dirty="0">
              <a:latin typeface="Times New Roman" pitchFamily="18" charset="0"/>
            </a:endParaRPr>
          </a:p>
          <a:p>
            <a:pPr eaLnBrk="1" hangingPunct="1">
              <a:buFontTx/>
              <a:buNone/>
            </a:pPr>
            <a:r>
              <a:rPr lang="en-US" altLang="fr-FR" dirty="0">
                <a:latin typeface="Times New Roman" pitchFamily="18" charset="0"/>
              </a:rPr>
              <a:t>W = W(Y, Y*, …) to explain the </a:t>
            </a:r>
            <a:r>
              <a:rPr lang="en-US" altLang="fr-FR" dirty="0" err="1">
                <a:latin typeface="Times New Roman" pitchFamily="18" charset="0"/>
              </a:rPr>
              <a:t>Easterlin</a:t>
            </a:r>
            <a:r>
              <a:rPr lang="en-US" altLang="fr-FR" dirty="0">
                <a:latin typeface="Times New Roman" pitchFamily="18" charset="0"/>
              </a:rPr>
              <a:t> Paradox.</a:t>
            </a:r>
          </a:p>
          <a:p>
            <a:pPr eaLnBrk="1" hangingPunct="1">
              <a:buFontTx/>
              <a:buNone/>
            </a:pPr>
            <a:endParaRPr lang="en-US" altLang="fr-FR" dirty="0">
              <a:latin typeface="Times New Roman" pitchFamily="18" charset="0"/>
            </a:endParaRPr>
          </a:p>
          <a:p>
            <a:pPr eaLnBrk="1" hangingPunct="1">
              <a:buFontTx/>
              <a:buNone/>
            </a:pPr>
            <a:r>
              <a:rPr lang="en-US" altLang="fr-FR" dirty="0">
                <a:latin typeface="Times New Roman" pitchFamily="18" charset="0"/>
              </a:rPr>
              <a:t>So let’s turn the question around: Do we have evidence for a role of some </a:t>
            </a:r>
            <a:r>
              <a:rPr lang="en-US" altLang="fr-FR" dirty="0">
                <a:solidFill>
                  <a:srgbClr val="FF0000"/>
                </a:solidFill>
                <a:latin typeface="Times New Roman" pitchFamily="18" charset="0"/>
              </a:rPr>
              <a:t>benchmark </a:t>
            </a:r>
            <a:r>
              <a:rPr lang="en-US" altLang="fr-FR" dirty="0">
                <a:latin typeface="Times New Roman" pitchFamily="18" charset="0"/>
              </a:rPr>
              <a:t>or </a:t>
            </a:r>
            <a:r>
              <a:rPr lang="en-US" altLang="fr-FR" dirty="0">
                <a:solidFill>
                  <a:srgbClr val="FF0000"/>
                </a:solidFill>
                <a:latin typeface="Times New Roman" pitchFamily="18" charset="0"/>
              </a:rPr>
              <a:t>comparison income </a:t>
            </a:r>
            <a:r>
              <a:rPr lang="en-US" altLang="fr-FR" dirty="0">
                <a:latin typeface="Times New Roman" pitchFamily="18" charset="0"/>
              </a:rPr>
              <a:t>in individual well-being?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4294967295"/>
          </p:nvPr>
        </p:nvSpPr>
        <p:spPr>
          <a:xfrm>
            <a:off x="323850" y="476250"/>
            <a:ext cx="8280400" cy="5761038"/>
          </a:xfrm>
        </p:spPr>
        <p:txBody>
          <a:bodyPr/>
          <a:lstStyle/>
          <a:p>
            <a:pPr eaLnBrk="1" hangingPunct="1">
              <a:lnSpc>
                <a:spcPct val="90000"/>
              </a:lnSpc>
              <a:buFontTx/>
              <a:buNone/>
            </a:pPr>
            <a:r>
              <a:rPr lang="en-GB" altLang="fr-FR" dirty="0">
                <a:latin typeface="Times New Roman" pitchFamily="18" charset="0"/>
              </a:rPr>
              <a:t>You might think that money might help us to achieve the variety of different kinds of well-being that have been put forward as important in the literature.</a:t>
            </a:r>
          </a:p>
          <a:p>
            <a:pPr eaLnBrk="1" hangingPunct="1">
              <a:lnSpc>
                <a:spcPct val="90000"/>
              </a:lnSpc>
              <a:buFontTx/>
              <a:buNone/>
            </a:pPr>
            <a:endParaRPr lang="en-GB" altLang="fr-FR" dirty="0">
              <a:latin typeface="Times New Roman" pitchFamily="18" charset="0"/>
            </a:endParaRPr>
          </a:p>
          <a:p>
            <a:pPr eaLnBrk="1" hangingPunct="1">
              <a:lnSpc>
                <a:spcPct val="90000"/>
              </a:lnSpc>
              <a:buFontTx/>
              <a:buNone/>
            </a:pPr>
            <a:r>
              <a:rPr lang="en-GB" altLang="fr-FR" dirty="0">
                <a:latin typeface="Times New Roman" pitchFamily="18" charset="0"/>
              </a:rPr>
              <a:t>Being poor certainly prevents us from doing many things that we would like to do.</a:t>
            </a:r>
          </a:p>
          <a:p>
            <a:pPr eaLnBrk="1" hangingPunct="1">
              <a:lnSpc>
                <a:spcPct val="90000"/>
              </a:lnSpc>
              <a:buFontTx/>
              <a:buNone/>
            </a:pPr>
            <a:endParaRPr lang="en-GB" altLang="fr-FR" dirty="0">
              <a:latin typeface="Times New Roman" pitchFamily="18" charset="0"/>
            </a:endParaRPr>
          </a:p>
          <a:p>
            <a:pPr eaLnBrk="1" hangingPunct="1">
              <a:lnSpc>
                <a:spcPct val="90000"/>
              </a:lnSpc>
              <a:buFontTx/>
              <a:buNone/>
            </a:pPr>
            <a:r>
              <a:rPr lang="en-US" altLang="fr-FR" dirty="0">
                <a:latin typeface="Times New Roman" pitchFamily="18" charset="0"/>
              </a:rPr>
              <a:t>What does the data say?</a:t>
            </a:r>
            <a:endParaRPr lang="en-GB" altLang="fr-FR" dirty="0">
              <a:latin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sz="half" idx="4294967295"/>
          </p:nvPr>
        </p:nvSpPr>
        <p:spPr>
          <a:xfrm>
            <a:off x="457200" y="404813"/>
            <a:ext cx="8362950" cy="5721350"/>
          </a:xfrm>
        </p:spPr>
        <p:txBody>
          <a:bodyPr/>
          <a:lstStyle/>
          <a:p>
            <a:pPr eaLnBrk="1" hangingPunct="1">
              <a:buFontTx/>
              <a:buNone/>
            </a:pPr>
            <a:r>
              <a:rPr lang="fr-FR" altLang="fr-FR" sz="2400" u="sng">
                <a:latin typeface="Times New Roman" pitchFamily="18" charset="0"/>
              </a:rPr>
              <a:t>BROAD IDEA</a:t>
            </a:r>
          </a:p>
          <a:p>
            <a:pPr eaLnBrk="1" hangingPunct="1">
              <a:buFontTx/>
              <a:buNone/>
            </a:pPr>
            <a:r>
              <a:rPr lang="en-GB" altLang="fr-FR" sz="2400">
                <a:latin typeface="Times New Roman" pitchFamily="18" charset="0"/>
              </a:rPr>
              <a:t>A common idea across the Social Sciences: well-being or utility depends on some kind of comparison process of what you have relative to a </a:t>
            </a:r>
            <a:r>
              <a:rPr lang="en-GB" altLang="fr-FR" sz="2400" b="1">
                <a:latin typeface="Times New Roman" pitchFamily="18" charset="0"/>
              </a:rPr>
              <a:t>reference level</a:t>
            </a:r>
            <a:r>
              <a:rPr lang="en-GB" altLang="fr-FR" sz="2400">
                <a:latin typeface="Times New Roman" pitchFamily="18" charset="0"/>
              </a:rPr>
              <a:t>.</a:t>
            </a:r>
          </a:p>
          <a:p>
            <a:pPr eaLnBrk="1" hangingPunct="1">
              <a:buFontTx/>
              <a:buNone/>
            </a:pPr>
            <a:endParaRPr lang="en-GB" altLang="fr-FR" sz="2400">
              <a:latin typeface="Times New Roman" pitchFamily="18" charset="0"/>
            </a:endParaRPr>
          </a:p>
          <a:p>
            <a:pPr eaLnBrk="1" hangingPunct="1">
              <a:buFontTx/>
              <a:buNone/>
            </a:pPr>
            <a:r>
              <a:rPr lang="en-GB" altLang="fr-FR" sz="2400">
                <a:latin typeface="Times New Roman" pitchFamily="18" charset="0"/>
              </a:rPr>
              <a:t>Comparisons can be over “things” or over money.</a:t>
            </a:r>
          </a:p>
          <a:p>
            <a:pPr eaLnBrk="1" hangingPunct="1">
              <a:buFontTx/>
              <a:buNone/>
            </a:pPr>
            <a:endParaRPr lang="en-GB" altLang="fr-FR" sz="2400">
              <a:latin typeface="Times New Roman" pitchFamily="18" charset="0"/>
            </a:endParaRPr>
          </a:p>
          <a:p>
            <a:pPr eaLnBrk="1" hangingPunct="1">
              <a:buFontTx/>
              <a:buNone/>
            </a:pPr>
            <a:r>
              <a:rPr lang="en-GB" altLang="fr-FR" sz="2400" b="1">
                <a:latin typeface="Times New Roman" pitchFamily="18" charset="0"/>
              </a:rPr>
              <a:t>An example</a:t>
            </a:r>
            <a:r>
              <a:rPr lang="en-GB" altLang="fr-FR" sz="2400">
                <a:latin typeface="Times New Roman" pitchFamily="18" charset="0"/>
              </a:rPr>
              <a:t>. Two people, A and B, who live next to each other, both like cars.</a:t>
            </a:r>
          </a:p>
          <a:p>
            <a:pPr eaLnBrk="1" hangingPunct="1">
              <a:buFontTx/>
              <a:buNone/>
            </a:pPr>
            <a:r>
              <a:rPr lang="en-GB" altLang="fr-FR" sz="2400">
                <a:latin typeface="Times New Roman" pitchFamily="18" charset="0"/>
              </a:rPr>
              <a:t>	W</a:t>
            </a:r>
            <a:r>
              <a:rPr lang="en-GB" altLang="fr-FR" sz="2400" baseline="-25000">
                <a:latin typeface="Times New Roman" pitchFamily="18" charset="0"/>
              </a:rPr>
              <a:t>A</a:t>
            </a:r>
            <a:r>
              <a:rPr lang="en-GB" altLang="fr-FR" sz="2400">
                <a:latin typeface="Times New Roman" pitchFamily="18" charset="0"/>
              </a:rPr>
              <a:t> = W(Car</a:t>
            </a:r>
            <a:r>
              <a:rPr lang="en-GB" altLang="fr-FR" sz="2400" baseline="-25000">
                <a:latin typeface="Times New Roman" pitchFamily="18" charset="0"/>
              </a:rPr>
              <a:t>A</a:t>
            </a:r>
            <a:r>
              <a:rPr lang="en-GB" altLang="fr-FR" sz="2400">
                <a:latin typeface="Times New Roman" pitchFamily="18" charset="0"/>
              </a:rPr>
              <a:t>,.....)</a:t>
            </a:r>
          </a:p>
          <a:p>
            <a:pPr eaLnBrk="1" hangingPunct="1">
              <a:buFontTx/>
              <a:buNone/>
            </a:pPr>
            <a:r>
              <a:rPr lang="en-GB" altLang="fr-FR" sz="2400">
                <a:latin typeface="Times New Roman" pitchFamily="18" charset="0"/>
              </a:rPr>
              <a:t>	W</a:t>
            </a:r>
            <a:r>
              <a:rPr lang="en-GB" altLang="fr-FR" sz="2400" baseline="-25000">
                <a:latin typeface="Times New Roman" pitchFamily="18" charset="0"/>
              </a:rPr>
              <a:t>B</a:t>
            </a:r>
            <a:r>
              <a:rPr lang="en-GB" altLang="fr-FR" sz="2400">
                <a:latin typeface="Times New Roman" pitchFamily="18" charset="0"/>
              </a:rPr>
              <a:t> = W(Car</a:t>
            </a:r>
            <a:r>
              <a:rPr lang="en-GB" altLang="fr-FR" sz="2400" baseline="-25000">
                <a:latin typeface="Times New Roman" pitchFamily="18" charset="0"/>
              </a:rPr>
              <a:t>B</a:t>
            </a:r>
            <a:r>
              <a:rPr lang="en-GB" altLang="fr-FR" sz="2400">
                <a:latin typeface="Times New Roman" pitchFamily="18" charset="0"/>
              </a:rPr>
              <a:t>,.....)</a:t>
            </a:r>
          </a:p>
          <a:p>
            <a:pPr eaLnBrk="1" hangingPunct="1">
              <a:buFontTx/>
              <a:buNone/>
            </a:pPr>
            <a:endParaRPr lang="en-GB" altLang="fr-FR" sz="2400">
              <a:latin typeface="Times New Roman" pitchFamily="18" charset="0"/>
            </a:endParaRPr>
          </a:p>
          <a:p>
            <a:pPr eaLnBrk="1" hangingPunct="1">
              <a:buFontTx/>
              <a:buNone/>
            </a:pPr>
            <a:r>
              <a:rPr lang="en-GB" altLang="fr-FR" sz="2400">
                <a:latin typeface="Times New Roman" pitchFamily="18" charset="0"/>
              </a:rPr>
              <a:t>Where “W” is the individual’s well-being function.</a:t>
            </a:r>
          </a:p>
          <a:p>
            <a:pPr eaLnBrk="1" hangingPunct="1">
              <a:buFontTx/>
              <a:buNone/>
            </a:pPr>
            <a:endParaRPr lang="en-GB" altLang="fr-FR" sz="2400">
              <a:latin typeface="Times New Roman" pitchFamily="18" charset="0"/>
            </a:endParaRPr>
          </a:p>
          <a:p>
            <a:pPr eaLnBrk="1" hangingPunct="1">
              <a:buFontTx/>
              <a:buNone/>
            </a:pPr>
            <a:endParaRPr lang="en-GB" altLang="fr-FR" sz="2400">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323850" y="260648"/>
            <a:ext cx="8280400" cy="5761038"/>
          </a:xfrm>
        </p:spPr>
        <p:txBody>
          <a:bodyPr/>
          <a:lstStyle/>
          <a:p>
            <a:pPr marL="609600" indent="-609600" eaLnBrk="1" hangingPunct="1">
              <a:lnSpc>
                <a:spcPct val="80000"/>
              </a:lnSpc>
              <a:buFontTx/>
              <a:buNone/>
            </a:pPr>
            <a:r>
              <a:rPr lang="en-GB" altLang="fr-FR" b="1" dirty="0">
                <a:solidFill>
                  <a:srgbClr val="FF0000"/>
                </a:solidFill>
                <a:latin typeface="Times New Roman" pitchFamily="18" charset="0"/>
              </a:rPr>
              <a:t>Key question</a:t>
            </a:r>
            <a:r>
              <a:rPr lang="en-GB" altLang="fr-FR" dirty="0">
                <a:latin typeface="Times New Roman" pitchFamily="18" charset="0"/>
              </a:rPr>
              <a:t>: What happens to A’s well-being and behaviour if B buys a new car?</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Standard economic theory: 		Nothing</a:t>
            </a:r>
          </a:p>
          <a:p>
            <a:pPr marL="609600" indent="-609600" eaLnBrk="1" hangingPunct="1">
              <a:lnSpc>
                <a:spcPct val="80000"/>
              </a:lnSpc>
              <a:buFontTx/>
              <a:buNone/>
            </a:pPr>
            <a:r>
              <a:rPr lang="en-GB" altLang="fr-FR" dirty="0">
                <a:latin typeface="Times New Roman" pitchFamily="18" charset="0"/>
              </a:rPr>
              <a:t>Comparisons/relative utility: 	Something</a:t>
            </a:r>
          </a:p>
          <a:p>
            <a:pPr marL="609600" indent="-609600" eaLnBrk="1" hangingPunct="1">
              <a:lnSpc>
                <a:spcPct val="80000"/>
              </a:lnSpc>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If A compares her car to B’s, then we could write A’s “happiness function” as </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W</a:t>
            </a:r>
            <a:r>
              <a:rPr lang="en-GB" altLang="fr-FR" baseline="-25000" dirty="0">
                <a:latin typeface="Times New Roman" pitchFamily="18" charset="0"/>
              </a:rPr>
              <a:t>A</a:t>
            </a:r>
            <a:r>
              <a:rPr lang="en-GB" altLang="fr-FR" dirty="0">
                <a:latin typeface="Times New Roman" pitchFamily="18" charset="0"/>
              </a:rPr>
              <a:t> = W(</a:t>
            </a:r>
            <a:r>
              <a:rPr lang="en-GB" altLang="fr-FR" dirty="0" err="1">
                <a:latin typeface="Times New Roman" pitchFamily="18" charset="0"/>
              </a:rPr>
              <a:t>Car</a:t>
            </a:r>
            <a:r>
              <a:rPr lang="en-GB" altLang="fr-FR" baseline="-25000" dirty="0" err="1">
                <a:latin typeface="Times New Roman" pitchFamily="18" charset="0"/>
              </a:rPr>
              <a:t>A</a:t>
            </a:r>
            <a:r>
              <a:rPr lang="en-GB" altLang="fr-FR" dirty="0">
                <a:latin typeface="Times New Roman" pitchFamily="18" charset="0"/>
              </a:rPr>
              <a:t>, </a:t>
            </a:r>
            <a:r>
              <a:rPr lang="en-GB" altLang="fr-FR" dirty="0" err="1">
                <a:latin typeface="Times New Roman" pitchFamily="18" charset="0"/>
              </a:rPr>
              <a:t>Car</a:t>
            </a:r>
            <a:r>
              <a:rPr lang="en-GB" altLang="fr-FR" baseline="-25000" dirty="0" err="1">
                <a:latin typeface="Times New Roman" pitchFamily="18" charset="0"/>
              </a:rPr>
              <a:t>A</a:t>
            </a:r>
            <a:r>
              <a:rPr lang="en-GB" altLang="fr-FR" dirty="0">
                <a:latin typeface="Times New Roman" pitchFamily="18" charset="0"/>
              </a:rPr>
              <a:t>/</a:t>
            </a:r>
            <a:r>
              <a:rPr lang="en-GB" altLang="fr-FR" dirty="0" err="1">
                <a:latin typeface="Times New Roman" pitchFamily="18" charset="0"/>
              </a:rPr>
              <a:t>Car</a:t>
            </a:r>
            <a:r>
              <a:rPr lang="en-GB" altLang="fr-FR" baseline="-25000" dirty="0" err="1">
                <a:latin typeface="Times New Roman" pitchFamily="18" charset="0"/>
              </a:rPr>
              <a:t>B</a:t>
            </a:r>
            <a:r>
              <a:rPr lang="en-GB" altLang="fr-FR" dirty="0">
                <a:latin typeface="Times New Roman" pitchFamily="18" charset="0"/>
              </a:rPr>
              <a:t>,....)</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Well-being partly depends on how good my car is relative to my neighbour’s</a:t>
            </a:r>
            <a:endParaRPr lang="nl-NL" altLang="fr-FR" dirty="0">
              <a:latin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323850" y="476250"/>
            <a:ext cx="8280400" cy="5761038"/>
          </a:xfrm>
        </p:spPr>
        <p:txBody>
          <a:bodyPr/>
          <a:lstStyle/>
          <a:p>
            <a:pPr marL="609600" indent="-609600" eaLnBrk="1" hangingPunct="1">
              <a:lnSpc>
                <a:spcPct val="80000"/>
              </a:lnSpc>
              <a:buFontTx/>
              <a:buNone/>
            </a:pPr>
            <a:r>
              <a:rPr lang="en-GB" altLang="fr-FR" dirty="0">
                <a:latin typeface="Times New Roman" pitchFamily="18" charset="0"/>
              </a:rPr>
              <a:t>This might sound like a ridiculous proposition. </a:t>
            </a:r>
          </a:p>
          <a:p>
            <a:pPr marL="609600" indent="-609600" eaLnBrk="1" hangingPunct="1">
              <a:lnSpc>
                <a:spcPct val="80000"/>
              </a:lnSpc>
              <a:buFontTx/>
              <a:buNone/>
            </a:pPr>
            <a:endParaRPr lang="en-US" altLang="fr-FR" dirty="0">
              <a:latin typeface="Times New Roman" pitchFamily="18" charset="0"/>
            </a:endParaRPr>
          </a:p>
          <a:p>
            <a:pPr marL="609600" indent="-609600" eaLnBrk="1" hangingPunct="1">
              <a:lnSpc>
                <a:spcPct val="80000"/>
              </a:lnSpc>
              <a:buFontTx/>
              <a:buNone/>
            </a:pPr>
            <a:r>
              <a:rPr lang="en-US" altLang="fr-FR" dirty="0">
                <a:latin typeface="Times New Roman" pitchFamily="18" charset="0"/>
              </a:rPr>
              <a:t>It isn’t, at least not in the Netherlands.</a:t>
            </a:r>
          </a:p>
          <a:p>
            <a:pPr marL="609600" indent="-609600" eaLnBrk="1" hangingPunct="1">
              <a:lnSpc>
                <a:spcPct val="80000"/>
              </a:lnSpc>
              <a:buFontTx/>
              <a:buNone/>
            </a:pPr>
            <a:endParaRPr lang="en-US"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Kuhn, P., </a:t>
            </a:r>
            <a:r>
              <a:rPr lang="en-GB" altLang="fr-FR" dirty="0" err="1">
                <a:latin typeface="Times New Roman" pitchFamily="18" charset="0"/>
              </a:rPr>
              <a:t>Kooreman</a:t>
            </a:r>
            <a:r>
              <a:rPr lang="en-GB" altLang="fr-FR" dirty="0">
                <a:latin typeface="Times New Roman" pitchFamily="18" charset="0"/>
              </a:rPr>
              <a:t>, P., </a:t>
            </a:r>
            <a:r>
              <a:rPr lang="en-GB" altLang="fr-FR" dirty="0" err="1">
                <a:latin typeface="Times New Roman" pitchFamily="18" charset="0"/>
              </a:rPr>
              <a:t>Soetevent</a:t>
            </a:r>
            <a:r>
              <a:rPr lang="en-GB" altLang="fr-FR" dirty="0">
                <a:latin typeface="Times New Roman" pitchFamily="18" charset="0"/>
              </a:rPr>
              <a:t>, A., and Kapteyn, A. (2011). "The Effects of Lottery Prizes on Winners and their </a:t>
            </a:r>
            <a:r>
              <a:rPr lang="en-GB" altLang="fr-FR" dirty="0" err="1">
                <a:latin typeface="Times New Roman" pitchFamily="18" charset="0"/>
              </a:rPr>
              <a:t>Neighbors</a:t>
            </a:r>
            <a:r>
              <a:rPr lang="en-GB" altLang="fr-FR" dirty="0">
                <a:latin typeface="Times New Roman" pitchFamily="18" charset="0"/>
              </a:rPr>
              <a:t>: Evidence from the Dutch Postcode Lottery". </a:t>
            </a:r>
            <a:r>
              <a:rPr lang="en-GB" altLang="fr-FR" i="1" dirty="0">
                <a:latin typeface="Times New Roman" pitchFamily="18" charset="0"/>
              </a:rPr>
              <a:t>American Economic Review</a:t>
            </a:r>
            <a:r>
              <a:rPr lang="en-GB" altLang="fr-FR" dirty="0">
                <a:latin typeface="Times New Roman" pitchFamily="18" charset="0"/>
              </a:rPr>
              <a:t>, 101, 2226-2247.</a:t>
            </a:r>
          </a:p>
          <a:p>
            <a:pPr marL="609600" indent="-609600" eaLnBrk="1" hangingPunct="1">
              <a:lnSpc>
                <a:spcPct val="80000"/>
              </a:lnSpc>
              <a:buFontTx/>
              <a:buNone/>
            </a:pPr>
            <a:endParaRPr lang="en-US"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Each week, the Dutch Postcode Lottery (PCL) randomly selects a postal code and distributes prizes to lottery participants in that code.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a:xfrm>
            <a:off x="323850" y="476250"/>
            <a:ext cx="8280400" cy="5761038"/>
          </a:xfrm>
        </p:spPr>
        <p:txBody>
          <a:bodyPr/>
          <a:lstStyle/>
          <a:p>
            <a:pPr marL="609600" indent="-609600" eaLnBrk="1" hangingPunct="1">
              <a:lnSpc>
                <a:spcPct val="80000"/>
              </a:lnSpc>
              <a:buFontTx/>
              <a:buNone/>
            </a:pPr>
            <a:r>
              <a:rPr lang="en-GB" altLang="fr-FR" dirty="0">
                <a:latin typeface="Times New Roman" pitchFamily="18" charset="0"/>
              </a:rPr>
              <a:t>There are 430 000 postcodes in</a:t>
            </a:r>
            <a:r>
              <a:rPr lang="en-US" altLang="fr-FR" dirty="0">
                <a:latin typeface="Times New Roman" pitchFamily="18" charset="0"/>
              </a:rPr>
              <a:t> the Netherlands (for 17M people). An average postcode includes around 20 households.</a:t>
            </a:r>
          </a:p>
          <a:p>
            <a:pPr marL="609600" indent="-609600" eaLnBrk="1" hangingPunct="1">
              <a:lnSpc>
                <a:spcPct val="80000"/>
              </a:lnSpc>
              <a:buFontTx/>
              <a:buNone/>
            </a:pPr>
            <a:endParaRPr lang="en-US"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Tickets cost between € 6.25 and € 6.75 over the paper’s sample period. </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A winning participant wins €12,500 per ticket. In addition, one participating household in the winning postcode receives a new BMW.</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US" altLang="fr-FR" dirty="0">
                <a:latin typeface="Times New Roman" pitchFamily="18" charset="0"/>
              </a:rPr>
              <a:t>Households in postcodes are surveyed six months after the prize was won.</a:t>
            </a:r>
            <a:endParaRPr lang="en-GB" altLang="fr-FR" dirty="0">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6"/>
          <p:cNvSpPr txBox="1">
            <a:spLocks noChangeArrowheads="1"/>
          </p:cNvSpPr>
          <p:nvPr/>
        </p:nvSpPr>
        <p:spPr bwMode="auto">
          <a:xfrm>
            <a:off x="0" y="3573463"/>
            <a:ext cx="91440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3600">
                <a:latin typeface="Times New Roman" pitchFamily="18" charset="0"/>
                <a:cs typeface="Times New Roman" pitchFamily="18" charset="0"/>
              </a:rPr>
              <a:t>PCL nonparticipants who live next door to winners have significantly higher levels of car consumption than other nonparticipants</a:t>
            </a:r>
          </a:p>
          <a:p>
            <a:pPr eaLnBrk="1" hangingPunct="1">
              <a:spcBef>
                <a:spcPct val="0"/>
              </a:spcBef>
              <a:buFontTx/>
              <a:buNone/>
            </a:pPr>
            <a:endParaRPr lang="en-GB" altLang="fr-FR" sz="2800">
              <a:latin typeface="Times New Roman" pitchFamily="18" charset="0"/>
              <a:cs typeface="Times New Roman" pitchFamily="18" charset="0"/>
            </a:endParaRPr>
          </a:p>
          <a:p>
            <a:pPr eaLnBrk="1" hangingPunct="1">
              <a:spcBef>
                <a:spcPct val="0"/>
              </a:spcBef>
              <a:buFontTx/>
              <a:buNone/>
            </a:pPr>
            <a:r>
              <a:rPr lang="en-GB" altLang="fr-FR" sz="2800">
                <a:latin typeface="Times New Roman" pitchFamily="18" charset="0"/>
                <a:cs typeface="Times New Roman" pitchFamily="18" charset="0"/>
              </a:rPr>
              <a:t>(sig. levels are all relative to column 2, the non-participants in non-winning PCs)</a:t>
            </a:r>
          </a:p>
        </p:txBody>
      </p:sp>
      <p:pic>
        <p:nvPicPr>
          <p:cNvPr id="286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981075"/>
            <a:ext cx="90201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3" y="1989138"/>
            <a:ext cx="87534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4294967295"/>
          </p:nvPr>
        </p:nvSpPr>
        <p:spPr>
          <a:xfrm>
            <a:off x="251520" y="188640"/>
            <a:ext cx="8712968" cy="5761038"/>
          </a:xfrm>
        </p:spPr>
        <p:txBody>
          <a:bodyPr/>
          <a:lstStyle/>
          <a:p>
            <a:pPr marL="609600" indent="-609600" eaLnBrk="1" hangingPunct="1">
              <a:lnSpc>
                <a:spcPct val="80000"/>
              </a:lnSpc>
              <a:buFontTx/>
              <a:buNone/>
            </a:pPr>
            <a:r>
              <a:rPr lang="en-GB" altLang="fr-FR" b="1" dirty="0">
                <a:latin typeface="Times New Roman" pitchFamily="18" charset="0"/>
              </a:rPr>
              <a:t>Applied to Income, instead of Cars</a:t>
            </a:r>
            <a:r>
              <a:rPr lang="en-GB" altLang="fr-FR" dirty="0">
                <a:latin typeface="Times New Roman" pitchFamily="18" charset="0"/>
              </a:rPr>
              <a:t>: </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Income and Subjective Well-Being (SWB)</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Standard model:		W = W(Y, ....)</a:t>
            </a:r>
          </a:p>
          <a:p>
            <a:pPr marL="609600" indent="-609600" eaLnBrk="1" hangingPunct="1">
              <a:lnSpc>
                <a:spcPct val="80000"/>
              </a:lnSpc>
              <a:buFontTx/>
              <a:buNone/>
            </a:pPr>
            <a:r>
              <a:rPr lang="en-GB" altLang="fr-FR" dirty="0">
                <a:latin typeface="Times New Roman" pitchFamily="18" charset="0"/>
              </a:rPr>
              <a:t>Comparisons:		W = W(Y, Y*, ....)</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This is analogous to the car example. The variable Y* is “comparison income”: the income to which we compare/income of the reference group.</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Does well-being, W, fall as reference-group income, Y*, rises?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4294967295"/>
          </p:nvPr>
        </p:nvSpPr>
        <p:spPr>
          <a:xfrm>
            <a:off x="323850" y="476250"/>
            <a:ext cx="8280400" cy="5761038"/>
          </a:xfrm>
        </p:spPr>
        <p:txBody>
          <a:bodyPr/>
          <a:lstStyle/>
          <a:p>
            <a:pPr marL="609600" indent="-609600" eaLnBrk="1" hangingPunct="1">
              <a:buFontTx/>
              <a:buNone/>
            </a:pPr>
            <a:r>
              <a:rPr lang="en-GB" altLang="fr-FR" sz="2800">
                <a:latin typeface="Times New Roman" pitchFamily="18" charset="0"/>
              </a:rPr>
              <a:t>I mostly consider evidence here resulting from direct measurement of “</a:t>
            </a:r>
            <a:r>
              <a:rPr lang="en-GB" altLang="fr-FR" sz="2800" i="1">
                <a:latin typeface="Times New Roman" pitchFamily="18" charset="0"/>
              </a:rPr>
              <a:t>W</a:t>
            </a:r>
            <a:r>
              <a:rPr lang="en-GB" altLang="fr-FR" sz="2800">
                <a:latin typeface="Times New Roman" pitchFamily="18" charset="0"/>
              </a:rPr>
              <a:t>”, via job satisfaction, life satisfaction, mental stress etc. </a:t>
            </a:r>
          </a:p>
          <a:p>
            <a:pPr marL="609600" indent="-609600" eaLnBrk="1" hangingPunct="1">
              <a:buFontTx/>
              <a:buNone/>
            </a:pPr>
            <a:endParaRPr lang="en-GB" altLang="fr-FR" sz="2800">
              <a:latin typeface="Times New Roman" pitchFamily="18" charset="0"/>
            </a:endParaRPr>
          </a:p>
          <a:p>
            <a:pPr marL="609600" indent="-609600" eaLnBrk="1" hangingPunct="1">
              <a:buFontTx/>
              <a:buNone/>
            </a:pPr>
            <a:r>
              <a:rPr lang="en-GB" altLang="fr-FR" sz="2800">
                <a:latin typeface="Times New Roman" pitchFamily="18" charset="0"/>
              </a:rPr>
              <a:t>Validated by physiological/neurological studies, third-party raters, and (most importantly) future behaviours such as divorce, unemployment duration, quitting one’s job, and morbidity and mortality.</a:t>
            </a:r>
          </a:p>
          <a:p>
            <a:pPr marL="609600" indent="-609600" eaLnBrk="1" hangingPunct="1">
              <a:buFontTx/>
              <a:buNone/>
            </a:pPr>
            <a:endParaRPr lang="en-GB" altLang="fr-FR" sz="2800">
              <a:latin typeface="Times New Roman" pitchFamily="18" charset="0"/>
            </a:endParaRPr>
          </a:p>
          <a:p>
            <a:pPr marL="609600" indent="-609600" eaLnBrk="1" hangingPunct="1">
              <a:buFontTx/>
              <a:buNone/>
            </a:pPr>
            <a:r>
              <a:rPr lang="en-GB" altLang="fr-FR" sz="2800">
                <a:latin typeface="Times New Roman" pitchFamily="18" charset="0"/>
              </a:rPr>
              <a:t>There is nothing to stop us looking at behaviours too: I think of the analysis of behaviour and proxy measures of utility as complements, not substitutes.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4294967295"/>
          </p:nvPr>
        </p:nvSpPr>
        <p:spPr>
          <a:xfrm>
            <a:off x="323850" y="476250"/>
            <a:ext cx="8280400" cy="5761038"/>
          </a:xfrm>
        </p:spPr>
        <p:txBody>
          <a:bodyPr/>
          <a:lstStyle/>
          <a:p>
            <a:pPr marL="609600" indent="-609600" eaLnBrk="1" hangingPunct="1">
              <a:lnSpc>
                <a:spcPct val="90000"/>
              </a:lnSpc>
              <a:buFontTx/>
              <a:buNone/>
            </a:pPr>
            <a:r>
              <a:rPr lang="en-GB" altLang="fr-FR">
                <a:latin typeface="Times New Roman" pitchFamily="18" charset="0"/>
              </a:rPr>
              <a:t>To whom do we compare?</a:t>
            </a:r>
          </a:p>
          <a:p>
            <a:pPr marL="609600" indent="-609600" eaLnBrk="1" hangingPunct="1">
              <a:lnSpc>
                <a:spcPct val="90000"/>
              </a:lnSpc>
              <a:buFontTx/>
              <a:buNone/>
            </a:pPr>
            <a:endParaRPr lang="en-GB" altLang="fr-FR">
              <a:latin typeface="Times New Roman" pitchFamily="18" charset="0"/>
            </a:endParaRPr>
          </a:p>
          <a:p>
            <a:pPr marL="609600" indent="-609600" eaLnBrk="1" hangingPunct="1">
              <a:lnSpc>
                <a:spcPct val="90000"/>
              </a:lnSpc>
              <a:buFont typeface="Wingdings" pitchFamily="2" charset="2"/>
              <a:buChar char="Ø"/>
            </a:pPr>
            <a:r>
              <a:rPr lang="en-GB" altLang="fr-FR">
                <a:latin typeface="Times New Roman" pitchFamily="18" charset="0"/>
              </a:rPr>
              <a:t>Peer group/people like me</a:t>
            </a:r>
          </a:p>
          <a:p>
            <a:pPr marL="609600" indent="-609600" eaLnBrk="1" hangingPunct="1">
              <a:lnSpc>
                <a:spcPct val="90000"/>
              </a:lnSpc>
              <a:buFont typeface="Wingdings" pitchFamily="2" charset="2"/>
              <a:buChar char="Ø"/>
            </a:pPr>
            <a:r>
              <a:rPr lang="en-GB" altLang="fr-FR">
                <a:latin typeface="Times New Roman" pitchFamily="18" charset="0"/>
              </a:rPr>
              <a:t>Others in the same household</a:t>
            </a:r>
          </a:p>
          <a:p>
            <a:pPr marL="609600" indent="-609600" eaLnBrk="1" hangingPunct="1">
              <a:lnSpc>
                <a:spcPct val="90000"/>
              </a:lnSpc>
              <a:buFont typeface="Wingdings" pitchFamily="2" charset="2"/>
              <a:buChar char="Ø"/>
            </a:pPr>
            <a:r>
              <a:rPr lang="en-GB" altLang="fr-FR">
                <a:latin typeface="Times New Roman" pitchFamily="18" charset="0"/>
              </a:rPr>
              <a:t>Spouse/partner</a:t>
            </a:r>
          </a:p>
          <a:p>
            <a:pPr marL="609600" indent="-609600" eaLnBrk="1" hangingPunct="1">
              <a:lnSpc>
                <a:spcPct val="90000"/>
              </a:lnSpc>
              <a:buFont typeface="Wingdings" pitchFamily="2" charset="2"/>
              <a:buChar char="Ø"/>
            </a:pPr>
            <a:r>
              <a:rPr lang="en-GB" altLang="fr-FR">
                <a:latin typeface="Times New Roman" pitchFamily="18" charset="0"/>
              </a:rPr>
              <a:t>Myself in the past</a:t>
            </a:r>
          </a:p>
          <a:p>
            <a:pPr marL="609600" indent="-609600" eaLnBrk="1" hangingPunct="1">
              <a:lnSpc>
                <a:spcPct val="90000"/>
              </a:lnSpc>
              <a:buFont typeface="Wingdings" pitchFamily="2" charset="2"/>
              <a:buChar char="Ø"/>
            </a:pPr>
            <a:r>
              <a:rPr lang="en-GB" altLang="fr-FR">
                <a:latin typeface="Times New Roman" pitchFamily="18" charset="0"/>
              </a:rPr>
              <a:t>Friends</a:t>
            </a:r>
          </a:p>
          <a:p>
            <a:pPr marL="609600" indent="-609600" eaLnBrk="1" hangingPunct="1">
              <a:lnSpc>
                <a:spcPct val="90000"/>
              </a:lnSpc>
              <a:buFont typeface="Wingdings" pitchFamily="2" charset="2"/>
              <a:buChar char="Ø"/>
            </a:pPr>
            <a:r>
              <a:rPr lang="en-GB" altLang="fr-FR">
                <a:latin typeface="Times New Roman" pitchFamily="18" charset="0"/>
              </a:rPr>
              <a:t>Neighbours</a:t>
            </a:r>
          </a:p>
          <a:p>
            <a:pPr marL="609600" indent="-609600" eaLnBrk="1" hangingPunct="1">
              <a:lnSpc>
                <a:spcPct val="90000"/>
              </a:lnSpc>
              <a:buFont typeface="Wingdings" pitchFamily="2" charset="2"/>
              <a:buChar char="Ø"/>
            </a:pPr>
            <a:r>
              <a:rPr lang="en-GB" altLang="fr-FR">
                <a:latin typeface="Times New Roman" pitchFamily="18" charset="0"/>
              </a:rPr>
              <a:t>Work colleagues</a:t>
            </a:r>
          </a:p>
          <a:p>
            <a:pPr marL="609600" indent="-609600" eaLnBrk="1" hangingPunct="1">
              <a:lnSpc>
                <a:spcPct val="90000"/>
              </a:lnSpc>
              <a:buFont typeface="Wingdings" pitchFamily="2" charset="2"/>
              <a:buChar char="Ø"/>
            </a:pPr>
            <a:r>
              <a:rPr lang="en-GB" altLang="fr-FR">
                <a:latin typeface="Times New Roman" pitchFamily="18" charset="0"/>
              </a:rPr>
              <a:t>“Expectations”</a:t>
            </a:r>
          </a:p>
          <a:p>
            <a:pPr marL="609600" indent="-609600" eaLnBrk="1" hangingPunct="1">
              <a:lnSpc>
                <a:spcPct val="90000"/>
              </a:lnSpc>
              <a:buFontTx/>
              <a:buNone/>
            </a:pPr>
            <a:endParaRPr lang="en-GB" altLang="fr-FR">
              <a:latin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4294967295"/>
          </p:nvPr>
        </p:nvSpPr>
        <p:spPr>
          <a:xfrm>
            <a:off x="0" y="44648"/>
            <a:ext cx="9144000" cy="6192664"/>
          </a:xfrm>
        </p:spPr>
        <p:txBody>
          <a:bodyPr/>
          <a:lstStyle/>
          <a:p>
            <a:pPr marL="0" indent="0" eaLnBrk="1" hangingPunct="1">
              <a:buFontTx/>
              <a:buNone/>
            </a:pPr>
            <a:r>
              <a:rPr lang="en-GB" altLang="fr-FR" sz="4000" dirty="0">
                <a:latin typeface="Times New Roman" pitchFamily="18" charset="0"/>
              </a:rPr>
              <a:t>We typically know nothing about these comparisons. Wave 3 of the European Social Survey (22 countries) helps here.</a:t>
            </a:r>
          </a:p>
          <a:p>
            <a:pPr marL="609600" indent="-609600" eaLnBrk="1" hangingPunct="1">
              <a:buFontTx/>
              <a:buNone/>
            </a:pPr>
            <a:endParaRPr lang="en-GB" altLang="fr-FR" dirty="0">
              <a:latin typeface="Times New Roman" pitchFamily="18" charset="0"/>
            </a:endParaRPr>
          </a:p>
          <a:p>
            <a:pPr marL="609600" indent="-609600" eaLnBrk="1" hangingPunct="1">
              <a:buFontTx/>
              <a:buNone/>
            </a:pPr>
            <a:r>
              <a:rPr lang="en-GB" altLang="fr-FR" sz="4000" dirty="0">
                <a:solidFill>
                  <a:srgbClr val="FF0000"/>
                </a:solidFill>
                <a:latin typeface="Times New Roman" pitchFamily="18" charset="0"/>
              </a:rPr>
              <a:t>How much do people compare?</a:t>
            </a:r>
          </a:p>
          <a:p>
            <a:pPr marL="609600" indent="-609600" eaLnBrk="1" hangingPunct="1">
              <a:buFontTx/>
              <a:buNone/>
            </a:pPr>
            <a:endParaRPr lang="en-GB" altLang="fr-FR" dirty="0">
              <a:latin typeface="Times New Roman" pitchFamily="18" charset="0"/>
            </a:endParaRPr>
          </a:p>
          <a:p>
            <a:pPr marL="609600" indent="-609600" eaLnBrk="1" hangingPunct="1">
              <a:buFontTx/>
              <a:buNone/>
            </a:pPr>
            <a:endParaRPr lang="en-GB" altLang="fr-FR" dirty="0">
              <a:latin typeface="Times New Roman" pitchFamily="18" charset="0"/>
            </a:endParaRPr>
          </a:p>
        </p:txBody>
      </p:sp>
      <p:pic>
        <p:nvPicPr>
          <p:cNvPr id="3277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24" y="3717032"/>
            <a:ext cx="9144000"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323850" y="476250"/>
            <a:ext cx="8280400" cy="5761038"/>
          </a:xfrm>
        </p:spPr>
        <p:txBody>
          <a:bodyPr/>
          <a:lstStyle/>
          <a:p>
            <a:pPr marL="609600" indent="-609600" eaLnBrk="1" hangingPunct="1">
              <a:buFontTx/>
              <a:buNone/>
            </a:pPr>
            <a:endParaRPr lang="en-GB" altLang="fr-FR">
              <a:latin typeface="Times New Roman" pitchFamily="18" charset="0"/>
            </a:endParaRPr>
          </a:p>
          <a:p>
            <a:pPr marL="609600" indent="-609600" eaLnBrk="1" hangingPunct="1">
              <a:buFontTx/>
              <a:buNone/>
            </a:pPr>
            <a:endParaRPr lang="en-GB" altLang="fr-FR">
              <a:latin typeface="Times New Roman" pitchFamily="18" charset="0"/>
            </a:endParaRPr>
          </a:p>
          <a:p>
            <a:pPr marL="609600" indent="-609600" eaLnBrk="1" hangingPunct="1">
              <a:buFontTx/>
              <a:buNone/>
            </a:pPr>
            <a:endParaRPr lang="en-GB" altLang="fr-FR">
              <a:latin typeface="Times New Roman" pitchFamily="18" charset="0"/>
            </a:endParaRPr>
          </a:p>
          <a:p>
            <a:pPr marL="609600" indent="-609600" eaLnBrk="1" hangingPunct="1">
              <a:buFontTx/>
              <a:buNone/>
            </a:pPr>
            <a:endParaRPr lang="en-GB" altLang="fr-FR">
              <a:latin typeface="Times New Roman" pitchFamily="18" charset="0"/>
            </a:endParaRPr>
          </a:p>
        </p:txBody>
      </p:sp>
      <p:pic>
        <p:nvPicPr>
          <p:cNvPr id="3379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56184"/>
            <a:ext cx="9128571" cy="45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107504" y="140439"/>
            <a:ext cx="8928992" cy="1200329"/>
          </a:xfrm>
          <a:prstGeom prst="rect">
            <a:avLst/>
          </a:prstGeom>
          <a:noFill/>
        </p:spPr>
        <p:txBody>
          <a:bodyPr wrap="square" rtlCol="0">
            <a:spAutoFit/>
          </a:bodyPr>
          <a:lstStyle/>
          <a:p>
            <a:r>
              <a:rPr lang="en-GB" sz="3600" dirty="0">
                <a:latin typeface="Times New Roman" panose="02020603050405020304" pitchFamily="18" charset="0"/>
                <a:cs typeface="Times New Roman" panose="02020603050405020304" pitchFamily="18" charset="0"/>
              </a:rPr>
              <a:t>The importance of comparisons differs widely across countries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4294967295"/>
          </p:nvPr>
        </p:nvSpPr>
        <p:spPr>
          <a:xfrm>
            <a:off x="323850" y="547688"/>
            <a:ext cx="8280400" cy="5761037"/>
          </a:xfrm>
        </p:spPr>
        <p:txBody>
          <a:bodyPr/>
          <a:lstStyle/>
          <a:p>
            <a:pPr marL="533400" indent="-533400" eaLnBrk="1" hangingPunct="1">
              <a:lnSpc>
                <a:spcPct val="90000"/>
              </a:lnSpc>
              <a:buFontTx/>
              <a:buNone/>
            </a:pPr>
            <a:r>
              <a:rPr lang="en-GB" altLang="fr-FR" sz="2800">
                <a:latin typeface="Times New Roman" pitchFamily="18" charset="0"/>
              </a:rPr>
              <a:t>One of the first, and most original, researchers in this area is Dick Easterlin (University of Southern California).</a:t>
            </a:r>
          </a:p>
          <a:p>
            <a:pPr marL="533400" indent="-533400" eaLnBrk="1" hangingPunct="1">
              <a:lnSpc>
                <a:spcPct val="90000"/>
              </a:lnSpc>
              <a:buFontTx/>
              <a:buNone/>
            </a:pPr>
            <a:endParaRPr lang="en-GB" altLang="fr-FR" sz="2800">
              <a:latin typeface="Times New Roman" pitchFamily="18" charset="0"/>
            </a:endParaRPr>
          </a:p>
          <a:p>
            <a:pPr marL="533400" indent="-533400" eaLnBrk="1" hangingPunct="1">
              <a:lnSpc>
                <a:spcPct val="90000"/>
              </a:lnSpc>
              <a:buFontTx/>
              <a:buNone/>
            </a:pPr>
            <a:r>
              <a:rPr lang="en-GB" altLang="fr-FR" sz="2800">
                <a:latin typeface="Times New Roman" pitchFamily="18" charset="0"/>
              </a:rPr>
              <a:t>He asked two questions:</a:t>
            </a:r>
          </a:p>
          <a:p>
            <a:pPr marL="533400" indent="-533400" eaLnBrk="1" hangingPunct="1">
              <a:lnSpc>
                <a:spcPct val="90000"/>
              </a:lnSpc>
              <a:buFontTx/>
              <a:buNone/>
            </a:pPr>
            <a:endParaRPr lang="en-GB" altLang="fr-FR" sz="2800">
              <a:latin typeface="Times New Roman" pitchFamily="18" charset="0"/>
            </a:endParaRPr>
          </a:p>
          <a:p>
            <a:pPr marL="533400" indent="-533400" eaLnBrk="1" hangingPunct="1">
              <a:lnSpc>
                <a:spcPct val="90000"/>
              </a:lnSpc>
              <a:buFontTx/>
              <a:buAutoNum type="arabicParenR"/>
            </a:pPr>
            <a:r>
              <a:rPr lang="en-GB" altLang="fr-FR" sz="2800" b="1">
                <a:solidFill>
                  <a:srgbClr val="FF0000"/>
                </a:solidFill>
                <a:latin typeface="Times New Roman" pitchFamily="18" charset="0"/>
              </a:rPr>
              <a:t>Are richer individuals/countries happier than poorer individuals/countries?</a:t>
            </a:r>
          </a:p>
          <a:p>
            <a:pPr marL="533400" indent="-533400" eaLnBrk="1" hangingPunct="1">
              <a:lnSpc>
                <a:spcPct val="90000"/>
              </a:lnSpc>
              <a:buFontTx/>
              <a:buAutoNum type="arabicParenR"/>
            </a:pPr>
            <a:r>
              <a:rPr lang="en-GB" altLang="fr-FR" sz="2800" b="1">
                <a:solidFill>
                  <a:srgbClr val="FF0000"/>
                </a:solidFill>
                <a:latin typeface="Times New Roman" pitchFamily="18" charset="0"/>
              </a:rPr>
              <a:t>As countries get richer, does everyone become happier?</a:t>
            </a:r>
          </a:p>
          <a:p>
            <a:pPr marL="533400" indent="-533400" eaLnBrk="1" hangingPunct="1">
              <a:lnSpc>
                <a:spcPct val="90000"/>
              </a:lnSpc>
              <a:buFontTx/>
              <a:buNone/>
            </a:pPr>
            <a:endParaRPr lang="en-GB" altLang="fr-FR" sz="2800" b="1">
              <a:solidFill>
                <a:srgbClr val="FF0000"/>
              </a:solidFill>
              <a:latin typeface="Times New Roman" pitchFamily="18" charset="0"/>
            </a:endParaRPr>
          </a:p>
          <a:p>
            <a:pPr marL="533400" indent="-533400" eaLnBrk="1" hangingPunct="1">
              <a:lnSpc>
                <a:spcPct val="90000"/>
              </a:lnSpc>
              <a:buFontTx/>
              <a:buNone/>
            </a:pPr>
            <a:r>
              <a:rPr lang="en-GB" altLang="fr-FR" sz="2800">
                <a:latin typeface="Times New Roman" pitchFamily="18" charset="0"/>
              </a:rPr>
              <a:t>We might expect the answer to these two questions to be the same.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323850" y="476250"/>
            <a:ext cx="8280400" cy="5761038"/>
          </a:xfrm>
        </p:spPr>
        <p:txBody>
          <a:bodyPr/>
          <a:lstStyle/>
          <a:p>
            <a:pPr marL="609600" indent="-609600" eaLnBrk="1" hangingPunct="1">
              <a:buFontTx/>
              <a:buNone/>
            </a:pPr>
            <a:endParaRPr lang="en-GB" altLang="fr-FR" dirty="0">
              <a:latin typeface="Times New Roman" pitchFamily="18" charset="0"/>
            </a:endParaRPr>
          </a:p>
          <a:p>
            <a:pPr marL="609600" indent="-609600" eaLnBrk="1" hangingPunct="1">
              <a:buFontTx/>
              <a:buNone/>
            </a:pPr>
            <a:endParaRPr lang="en-GB" altLang="fr-FR" dirty="0">
              <a:latin typeface="Times New Roman" pitchFamily="18" charset="0"/>
            </a:endParaRPr>
          </a:p>
          <a:p>
            <a:pPr marL="609600" indent="-609600" eaLnBrk="1" hangingPunct="1">
              <a:buFontTx/>
              <a:buNone/>
            </a:pPr>
            <a:endParaRPr lang="en-GB" altLang="fr-FR" dirty="0">
              <a:latin typeface="Times New Roman" pitchFamily="18" charset="0"/>
            </a:endParaRPr>
          </a:p>
          <a:p>
            <a:pPr marL="609600" indent="-609600" eaLnBrk="1" hangingPunct="1">
              <a:buFontTx/>
              <a:buNone/>
            </a:pPr>
            <a:endParaRPr lang="en-GB" altLang="fr-FR" dirty="0">
              <a:latin typeface="Times New Roman" pitchFamily="18" charset="0"/>
            </a:endParaRPr>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06835"/>
            <a:ext cx="8023833" cy="556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p:cNvSpPr txBox="1">
            <a:spLocks noChangeArrowheads="1"/>
          </p:cNvSpPr>
          <p:nvPr/>
        </p:nvSpPr>
        <p:spPr bwMode="auto">
          <a:xfrm>
            <a:off x="179512" y="44624"/>
            <a:ext cx="89295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dirty="0">
                <a:latin typeface="Times New Roman" panose="02020603050405020304" pitchFamily="18" charset="0"/>
                <a:cs typeface="Times New Roman" panose="02020603050405020304" pitchFamily="18" charset="0"/>
              </a:rPr>
              <a:t>Income and comparison intensity are </a:t>
            </a:r>
            <a:r>
              <a:rPr lang="en-US" altLang="fr-FR" u="sng" dirty="0">
                <a:latin typeface="Times New Roman" panose="02020603050405020304" pitchFamily="18" charset="0"/>
                <a:cs typeface="Times New Roman" panose="02020603050405020304" pitchFamily="18" charset="0"/>
              </a:rPr>
              <a:t>negatively</a:t>
            </a:r>
            <a:r>
              <a:rPr lang="en-US" altLang="fr-FR" dirty="0">
                <a:latin typeface="Times New Roman" panose="02020603050405020304" pitchFamily="18" charset="0"/>
                <a:cs typeface="Times New Roman" panose="02020603050405020304" pitchFamily="18" charset="0"/>
              </a:rPr>
              <a:t> correlated, both within and between countries</a:t>
            </a:r>
            <a:endParaRPr lang="en-GB" alt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4294967295"/>
          </p:nvPr>
        </p:nvSpPr>
        <p:spPr>
          <a:xfrm>
            <a:off x="107504" y="260648"/>
            <a:ext cx="8928992" cy="6192688"/>
          </a:xfrm>
        </p:spPr>
        <p:txBody>
          <a:bodyPr/>
          <a:lstStyle/>
          <a:p>
            <a:pPr marL="609600" indent="-609600" eaLnBrk="1" hangingPunct="1">
              <a:buFontTx/>
              <a:buNone/>
            </a:pPr>
            <a:r>
              <a:rPr lang="en-GB" altLang="fr-FR" sz="4000" dirty="0">
                <a:latin typeface="Times New Roman" pitchFamily="18" charset="0"/>
              </a:rPr>
              <a:t>We also know </a:t>
            </a:r>
            <a:r>
              <a:rPr lang="en-GB" altLang="fr-FR" sz="4000" dirty="0">
                <a:solidFill>
                  <a:srgbClr val="FF0000"/>
                </a:solidFill>
                <a:latin typeface="Times New Roman" pitchFamily="18" charset="0"/>
              </a:rPr>
              <a:t>to whom </a:t>
            </a:r>
            <a:r>
              <a:rPr lang="en-GB" altLang="fr-FR" sz="4000" dirty="0">
                <a:latin typeface="Times New Roman" pitchFamily="18" charset="0"/>
              </a:rPr>
              <a:t>they compare</a:t>
            </a:r>
          </a:p>
          <a:p>
            <a:pPr marL="609600" indent="-609600" eaLnBrk="1" hangingPunct="1">
              <a:buFontTx/>
              <a:buNone/>
            </a:pPr>
            <a:endParaRPr lang="en-GB" altLang="fr-FR" sz="4000" dirty="0">
              <a:latin typeface="Times New Roman" pitchFamily="18" charset="0"/>
            </a:endParaRPr>
          </a:p>
          <a:p>
            <a:pPr marL="609600" indent="-609600" eaLnBrk="1" hangingPunct="1">
              <a:buFontTx/>
              <a:buNone/>
            </a:pPr>
            <a:endParaRPr lang="en-GB" altLang="fr-FR" sz="4000" dirty="0">
              <a:latin typeface="Times New Roman" pitchFamily="18" charset="0"/>
            </a:endParaRPr>
          </a:p>
        </p:txBody>
      </p:sp>
      <p:pic>
        <p:nvPicPr>
          <p:cNvPr id="4" name="Picture 4">
            <a:extLst>
              <a:ext uri="{FF2B5EF4-FFF2-40B4-BE49-F238E27FC236}">
                <a16:creationId xmlns:a16="http://schemas.microsoft.com/office/drawing/2014/main" id="{EC6AD31B-5193-4B8B-B6A8-9E8C908ABB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276872"/>
            <a:ext cx="13214250" cy="380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614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3540" y="836712"/>
            <a:ext cx="8496932" cy="3818165"/>
          </a:xfrm>
          <a:prstGeom prst="rect">
            <a:avLst/>
          </a:prstGeom>
        </p:spPr>
      </p:pic>
      <p:pic>
        <p:nvPicPr>
          <p:cNvPr id="5" name="Image 4"/>
          <p:cNvPicPr>
            <a:picLocks noChangeAspect="1"/>
          </p:cNvPicPr>
          <p:nvPr/>
        </p:nvPicPr>
        <p:blipFill>
          <a:blip r:embed="rId3"/>
          <a:stretch>
            <a:fillRect/>
          </a:stretch>
        </p:blipFill>
        <p:spPr>
          <a:xfrm>
            <a:off x="-36512" y="5157192"/>
            <a:ext cx="9185809" cy="1584176"/>
          </a:xfrm>
          <a:prstGeom prst="rect">
            <a:avLst/>
          </a:prstGeom>
        </p:spPr>
      </p:pic>
      <p:sp>
        <p:nvSpPr>
          <p:cNvPr id="6" name="ZoneTexte 5"/>
          <p:cNvSpPr txBox="1"/>
          <p:nvPr/>
        </p:nvSpPr>
        <p:spPr>
          <a:xfrm>
            <a:off x="-35496" y="116632"/>
            <a:ext cx="9144000" cy="646331"/>
          </a:xfrm>
          <a:prstGeom prst="rect">
            <a:avLst/>
          </a:prstGeom>
          <a:noFill/>
        </p:spPr>
        <p:txBody>
          <a:bodyPr wrap="square" rtlCol="0">
            <a:spAutoFit/>
          </a:bodyPr>
          <a:lstStyle/>
          <a:p>
            <a:pPr algn="ctr"/>
            <a:r>
              <a:rPr lang="en-GB" sz="3600" dirty="0">
                <a:latin typeface="Times New Roman" panose="02020603050405020304" pitchFamily="18" charset="0"/>
                <a:cs typeface="Times New Roman" panose="02020603050405020304" pitchFamily="18" charset="0"/>
              </a:rPr>
              <a:t>Who compares to whom in </a:t>
            </a:r>
            <a:r>
              <a:rPr lang="en-GB" sz="3600" dirty="0">
                <a:solidFill>
                  <a:srgbClr val="FF0000"/>
                </a:solidFill>
                <a:latin typeface="Times New Roman" panose="02020603050405020304" pitchFamily="18" charset="0"/>
                <a:cs typeface="Times New Roman" panose="02020603050405020304" pitchFamily="18" charset="0"/>
              </a:rPr>
              <a:t>China:</a:t>
            </a:r>
          </a:p>
        </p:txBody>
      </p:sp>
      <p:sp>
        <p:nvSpPr>
          <p:cNvPr id="7" name="ZoneTexte 5">
            <a:extLst>
              <a:ext uri="{FF2B5EF4-FFF2-40B4-BE49-F238E27FC236}">
                <a16:creationId xmlns:a16="http://schemas.microsoft.com/office/drawing/2014/main" id="{44B98BCC-F5B5-48F9-8DDC-5716001C8DD0}"/>
              </a:ext>
            </a:extLst>
          </p:cNvPr>
          <p:cNvSpPr txBox="1"/>
          <p:nvPr/>
        </p:nvSpPr>
        <p:spPr>
          <a:xfrm>
            <a:off x="152400" y="4509120"/>
            <a:ext cx="9144000" cy="646331"/>
          </a:xfrm>
          <a:prstGeom prst="rect">
            <a:avLst/>
          </a:prstGeom>
          <a:noFill/>
        </p:spPr>
        <p:txBody>
          <a:bodyPr wrap="square" rtlCol="0">
            <a:spAutoFit/>
          </a:bodyPr>
          <a:lstStyle/>
          <a:p>
            <a:pPr algn="ctr"/>
            <a:r>
              <a:rPr lang="en-GB" sz="3600" dirty="0">
                <a:latin typeface="Times New Roman" panose="02020603050405020304" pitchFamily="18" charset="0"/>
                <a:cs typeface="Times New Roman" panose="02020603050405020304" pitchFamily="18" charset="0"/>
              </a:rPr>
              <a:t>and </a:t>
            </a:r>
            <a:r>
              <a:rPr lang="en-GB" sz="3600" dirty="0">
                <a:solidFill>
                  <a:srgbClr val="FF0000"/>
                </a:solidFill>
                <a:latin typeface="Times New Roman" panose="02020603050405020304" pitchFamily="18" charset="0"/>
                <a:cs typeface="Times New Roman" panose="02020603050405020304" pitchFamily="18" charset="0"/>
              </a:rPr>
              <a:t>Japan:</a:t>
            </a:r>
          </a:p>
        </p:txBody>
      </p:sp>
    </p:spTree>
    <p:extLst>
      <p:ext uri="{BB962C8B-B14F-4D97-AF65-F5344CB8AC3E}">
        <p14:creationId xmlns:p14="http://schemas.microsoft.com/office/powerpoint/2010/main" val="1779288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4294967295"/>
          </p:nvPr>
        </p:nvSpPr>
        <p:spPr>
          <a:xfrm>
            <a:off x="179512" y="188640"/>
            <a:ext cx="8712968" cy="6048648"/>
          </a:xfrm>
        </p:spPr>
        <p:txBody>
          <a:bodyPr/>
          <a:lstStyle/>
          <a:p>
            <a:pPr marL="609600" indent="-609600" eaLnBrk="1" hangingPunct="1">
              <a:lnSpc>
                <a:spcPct val="80000"/>
              </a:lnSpc>
              <a:buFontTx/>
              <a:buNone/>
            </a:pPr>
            <a:r>
              <a:rPr lang="en-GB" altLang="fr-FR" sz="2800" dirty="0">
                <a:latin typeface="Times New Roman" pitchFamily="18" charset="0"/>
              </a:rPr>
              <a:t>In general, we do not know and </a:t>
            </a:r>
            <a:r>
              <a:rPr lang="en-GB" altLang="fr-FR" sz="2800" dirty="0">
                <a:solidFill>
                  <a:srgbClr val="FF0000"/>
                </a:solidFill>
                <a:latin typeface="Times New Roman" pitchFamily="18" charset="0"/>
              </a:rPr>
              <a:t>impose a reference group</a:t>
            </a:r>
            <a:r>
              <a:rPr lang="en-GB" altLang="fr-FR" sz="2800" dirty="0">
                <a:latin typeface="Times New Roman" pitchFamily="18" charset="0"/>
              </a:rPr>
              <a:t>, such as people like me, neighbours or family. </a:t>
            </a:r>
          </a:p>
          <a:p>
            <a:pPr marL="609600" indent="-609600" eaLnBrk="1" hangingPunct="1">
              <a:lnSpc>
                <a:spcPct val="80000"/>
              </a:lnSpc>
              <a:buFontTx/>
              <a:buNone/>
            </a:pPr>
            <a:r>
              <a:rPr lang="en-GB" altLang="fr-FR" sz="2800" dirty="0">
                <a:latin typeface="Times New Roman" pitchFamily="18" charset="0"/>
              </a:rPr>
              <a:t>In British Household Panel Study (BHPS) data: </a:t>
            </a:r>
          </a:p>
          <a:p>
            <a:pPr marL="609600" indent="-609600" eaLnBrk="1" hangingPunct="1">
              <a:lnSpc>
                <a:spcPct val="80000"/>
              </a:lnSpc>
              <a:buFontTx/>
              <a:buNone/>
            </a:pPr>
            <a:endParaRPr lang="en-GB" altLang="fr-FR" sz="2800" dirty="0">
              <a:latin typeface="Times New Roman" pitchFamily="18" charset="0"/>
            </a:endParaRPr>
          </a:p>
          <a:p>
            <a:pPr eaLnBrk="1" hangingPunct="1">
              <a:lnSpc>
                <a:spcPct val="80000"/>
              </a:lnSpc>
            </a:pPr>
            <a:r>
              <a:rPr lang="en-GB" altLang="fr-FR" sz="2800" dirty="0">
                <a:latin typeface="Times New Roman" pitchFamily="18" charset="0"/>
              </a:rPr>
              <a:t>Job satisfaction often rises with own income</a:t>
            </a:r>
          </a:p>
          <a:p>
            <a:pPr eaLnBrk="1" hangingPunct="1">
              <a:lnSpc>
                <a:spcPct val="80000"/>
              </a:lnSpc>
            </a:pPr>
            <a:r>
              <a:rPr lang="en-GB" altLang="fr-FR" sz="2800" dirty="0">
                <a:latin typeface="Times New Roman" pitchFamily="18" charset="0"/>
              </a:rPr>
              <a:t>But job satisfaction falls as others’ income rises. </a:t>
            </a:r>
          </a:p>
          <a:p>
            <a:pPr marL="609600" indent="-609600" eaLnBrk="1" hangingPunct="1">
              <a:lnSpc>
                <a:spcPct val="80000"/>
              </a:lnSpc>
              <a:buFontTx/>
              <a:buNone/>
            </a:pPr>
            <a:endParaRPr lang="en-GB" altLang="fr-FR" sz="2800" dirty="0">
              <a:latin typeface="Times New Roman" pitchFamily="18" charset="0"/>
            </a:endParaRPr>
          </a:p>
          <a:p>
            <a:pPr marL="609600" indent="-609600" eaLnBrk="1" hangingPunct="1">
              <a:lnSpc>
                <a:spcPct val="80000"/>
              </a:lnSpc>
              <a:buFontTx/>
              <a:buNone/>
            </a:pPr>
            <a:r>
              <a:rPr lang="en-GB" altLang="fr-FR" sz="2800" dirty="0">
                <a:latin typeface="Times New Roman" pitchFamily="18" charset="0"/>
              </a:rPr>
              <a:t>This holds for the income:</a:t>
            </a:r>
          </a:p>
          <a:p>
            <a:pPr marL="609600" indent="-609600" eaLnBrk="1" hangingPunct="1">
              <a:lnSpc>
                <a:spcPct val="80000"/>
              </a:lnSpc>
              <a:buFontTx/>
              <a:buNone/>
            </a:pPr>
            <a:endParaRPr lang="en-GB" altLang="fr-FR" sz="2800" dirty="0">
              <a:latin typeface="Times New Roman" pitchFamily="18" charset="0"/>
            </a:endParaRPr>
          </a:p>
          <a:p>
            <a:pPr marL="609600" indent="-609600" eaLnBrk="1" hangingPunct="1">
              <a:lnSpc>
                <a:spcPct val="80000"/>
              </a:lnSpc>
              <a:buFont typeface="Wingdings" pitchFamily="2" charset="2"/>
              <a:buChar char="Ø"/>
            </a:pPr>
            <a:r>
              <a:rPr lang="en-GB" altLang="fr-FR" sz="2800" dirty="0">
                <a:latin typeface="Times New Roman" pitchFamily="18" charset="0"/>
              </a:rPr>
              <a:t>Of “people like you” (same characteristics, same type of job).</a:t>
            </a:r>
          </a:p>
          <a:p>
            <a:pPr marL="609600" indent="-609600" eaLnBrk="1" hangingPunct="1">
              <a:lnSpc>
                <a:spcPct val="80000"/>
              </a:lnSpc>
              <a:buFont typeface="Wingdings" pitchFamily="2" charset="2"/>
              <a:buChar char="Ø"/>
            </a:pPr>
            <a:r>
              <a:rPr lang="en-GB" altLang="fr-FR" sz="2800" dirty="0">
                <a:latin typeface="Times New Roman" pitchFamily="18" charset="0"/>
              </a:rPr>
              <a:t>Of your partner.</a:t>
            </a:r>
          </a:p>
          <a:p>
            <a:pPr marL="609600" indent="-609600" eaLnBrk="1" hangingPunct="1">
              <a:lnSpc>
                <a:spcPct val="80000"/>
              </a:lnSpc>
              <a:buFont typeface="Wingdings" pitchFamily="2" charset="2"/>
              <a:buChar char="Ø"/>
            </a:pPr>
            <a:r>
              <a:rPr lang="en-GB" altLang="fr-FR" sz="2800" dirty="0">
                <a:latin typeface="Times New Roman" pitchFamily="18" charset="0"/>
              </a:rPr>
              <a:t>Of other adults in the same household.</a:t>
            </a:r>
          </a:p>
          <a:p>
            <a:pPr marL="609600" indent="-609600" eaLnBrk="1" hangingPunct="1">
              <a:lnSpc>
                <a:spcPct val="80000"/>
              </a:lnSpc>
              <a:buFont typeface="Wingdings" pitchFamily="2" charset="2"/>
              <a:buChar char="Ø"/>
            </a:pPr>
            <a:r>
              <a:rPr lang="en-GB" altLang="fr-FR" sz="2800" dirty="0">
                <a:latin typeface="Times New Roman" pitchFamily="18" charset="0"/>
              </a:rPr>
              <a:t>that you yourself earned in the same job one year ago.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9"/>
          <p:cNvSpPr>
            <a:spLocks noGrp="1" noChangeArrowheads="1"/>
          </p:cNvSpPr>
          <p:nvPr>
            <p:ph type="title" idx="4294967295"/>
          </p:nvPr>
        </p:nvSpPr>
        <p:spPr/>
        <p:txBody>
          <a:bodyPr/>
          <a:lstStyle/>
          <a:p>
            <a:pPr eaLnBrk="1" hangingPunct="1"/>
            <a:r>
              <a:rPr lang="en-GB" altLang="fr-FR" sz="4000" dirty="0">
                <a:latin typeface="Times New Roman" panose="02020603050405020304" pitchFamily="18" charset="0"/>
                <a:cs typeface="Times New Roman" panose="02020603050405020304" pitchFamily="18" charset="0"/>
              </a:rPr>
              <a:t>Clark and Oswald (1996). BHPS Data on 5000 Employees</a:t>
            </a:r>
            <a:endParaRPr lang="fr-FR" altLang="fr-FR" sz="4000" dirty="0">
              <a:latin typeface="Times New Roman" panose="02020603050405020304" pitchFamily="18" charset="0"/>
              <a:cs typeface="Times New Roman" panose="02020603050405020304" pitchFamily="18" charset="0"/>
            </a:endParaRPr>
          </a:p>
        </p:txBody>
      </p:sp>
      <p:sp>
        <p:nvSpPr>
          <p:cNvPr id="36867" name="Rectangle 10"/>
          <p:cNvSpPr>
            <a:spLocks noGrp="1" noChangeArrowheads="1"/>
          </p:cNvSpPr>
          <p:nvPr>
            <p:ph type="body" idx="4294967295"/>
          </p:nvPr>
        </p:nvSpPr>
        <p:spPr>
          <a:xfrm>
            <a:off x="457200" y="1600200"/>
            <a:ext cx="8435280" cy="4525963"/>
          </a:xfrm>
        </p:spPr>
        <p:txBody>
          <a:bodyPr/>
          <a:lstStyle/>
          <a:p>
            <a:pPr eaLnBrk="1" hangingPunct="1">
              <a:buFontTx/>
              <a:buNone/>
            </a:pPr>
            <a:endParaRPr lang="en-GB" altLang="fr-FR" sz="2000" dirty="0">
              <a:latin typeface="Times New Roman" panose="02020603050405020304" pitchFamily="18" charset="0"/>
              <a:cs typeface="Times New Roman" panose="02020603050405020304" pitchFamily="18" charset="0"/>
            </a:endParaRPr>
          </a:p>
          <a:p>
            <a:pPr eaLnBrk="1" hangingPunct="1">
              <a:buFontTx/>
              <a:buNone/>
            </a:pPr>
            <a:r>
              <a:rPr lang="en-GB" altLang="fr-FR" sz="2000" dirty="0">
                <a:latin typeface="Times New Roman" panose="02020603050405020304" pitchFamily="18" charset="0"/>
                <a:cs typeface="Times New Roman" panose="02020603050405020304" pitchFamily="18" charset="0"/>
              </a:rPr>
              <a:t>Log income (y)			-0.02		0.11		-0.001</a:t>
            </a:r>
          </a:p>
          <a:p>
            <a:pPr eaLnBrk="1" hangingPunct="1">
              <a:buFontTx/>
              <a:buNone/>
            </a:pPr>
            <a:r>
              <a:rPr lang="en-GB" altLang="fr-FR" sz="2000" dirty="0">
                <a:latin typeface="Times New Roman" panose="02020603050405020304" pitchFamily="18" charset="0"/>
                <a:cs typeface="Times New Roman" panose="02020603050405020304" pitchFamily="18" charset="0"/>
              </a:rPr>
              <a:t>					(0.039)		(0.050)		(0.04)</a:t>
            </a:r>
          </a:p>
          <a:p>
            <a:pPr eaLnBrk="1" hangingPunct="1">
              <a:buFontTx/>
              <a:buNone/>
            </a:pPr>
            <a:r>
              <a:rPr lang="en-GB" altLang="fr-FR" sz="2000" dirty="0">
                <a:latin typeface="Times New Roman" panose="02020603050405020304" pitchFamily="18" charset="0"/>
                <a:cs typeface="Times New Roman" panose="02020603050405020304" pitchFamily="18" charset="0"/>
              </a:rPr>
              <a:t>Log comparison income (y*)	 ---		-0.20		  ---</a:t>
            </a:r>
          </a:p>
          <a:p>
            <a:pPr eaLnBrk="1" hangingPunct="1">
              <a:buFontTx/>
              <a:buNone/>
            </a:pPr>
            <a:r>
              <a:rPr lang="en-GB" altLang="fr-FR" sz="2000" dirty="0">
                <a:latin typeface="Times New Roman" panose="02020603050405020304" pitchFamily="18" charset="0"/>
                <a:cs typeface="Times New Roman" panose="02020603050405020304" pitchFamily="18" charset="0"/>
              </a:rPr>
              <a:t>							(0.062)</a:t>
            </a:r>
          </a:p>
          <a:p>
            <a:pPr eaLnBrk="1" hangingPunct="1">
              <a:buFontTx/>
              <a:buNone/>
            </a:pPr>
            <a:r>
              <a:rPr lang="en-GB" altLang="fr-FR" sz="2000" dirty="0">
                <a:latin typeface="Times New Roman" panose="02020603050405020304" pitchFamily="18" charset="0"/>
                <a:cs typeface="Times New Roman" panose="02020603050405020304" pitchFamily="18" charset="0"/>
              </a:rPr>
              <a:t>Log NES comparison income (y**)  ---		  ---		-0.26</a:t>
            </a:r>
          </a:p>
          <a:p>
            <a:pPr eaLnBrk="1" hangingPunct="1">
              <a:buFontTx/>
              <a:buNone/>
            </a:pPr>
            <a:r>
              <a:rPr lang="en-GB" altLang="fr-FR" sz="2000" dirty="0">
                <a:latin typeface="Times New Roman" panose="02020603050405020304" pitchFamily="18" charset="0"/>
                <a:cs typeface="Times New Roman" panose="02020603050405020304" pitchFamily="18" charset="0"/>
              </a:rPr>
              <a:t>									(0.073)</a:t>
            </a:r>
          </a:p>
          <a:p>
            <a:pPr eaLnBrk="1" hangingPunct="1">
              <a:buFontTx/>
              <a:buNone/>
            </a:pPr>
            <a:endParaRPr lang="en-GB" altLang="fr-FR" sz="2000" dirty="0">
              <a:latin typeface="Times New Roman" panose="02020603050405020304" pitchFamily="18" charset="0"/>
              <a:cs typeface="Times New Roman" panose="02020603050405020304" pitchFamily="18" charset="0"/>
            </a:endParaRPr>
          </a:p>
          <a:p>
            <a:pPr eaLnBrk="1" hangingPunct="1">
              <a:buFontTx/>
              <a:buNone/>
            </a:pPr>
            <a:r>
              <a:rPr lang="en-GB" altLang="fr-FR" sz="2000" dirty="0">
                <a:latin typeface="Times New Roman" panose="02020603050405020304" pitchFamily="18" charset="0"/>
                <a:cs typeface="Times New Roman" panose="02020603050405020304" pitchFamily="18" charset="0"/>
              </a:rPr>
              <a:t>“Comparison Income” predicted from a Mincer Earnings equation (note: requires exclusion restrictions to avoid multicollinearity);</a:t>
            </a:r>
          </a:p>
          <a:p>
            <a:pPr eaLnBrk="1" hangingPunct="1">
              <a:buFontTx/>
              <a:buNone/>
            </a:pPr>
            <a:r>
              <a:rPr lang="en-GB" altLang="fr-FR" sz="2000" dirty="0">
                <a:latin typeface="Times New Roman" panose="02020603050405020304" pitchFamily="18" charset="0"/>
                <a:cs typeface="Times New Roman" panose="02020603050405020304" pitchFamily="18" charset="0"/>
              </a:rPr>
              <a:t>“NES comparison income” matched in from another data set by hours of work, and thus avoids identification problems (but assumes reference group defined by hours of work).</a:t>
            </a:r>
            <a:endParaRPr lang="fr-FR" altLang="fr-FR" sz="2000" dirty="0">
              <a:latin typeface="Times New Roman" panose="02020603050405020304" pitchFamily="18" charset="0"/>
              <a:cs typeface="Times New Roman" panose="02020603050405020304" pitchFamily="18" charset="0"/>
            </a:endParaRPr>
          </a:p>
        </p:txBody>
      </p:sp>
      <p:sp>
        <p:nvSpPr>
          <p:cNvPr id="4" name="Oval 4"/>
          <p:cNvSpPr>
            <a:spLocks noChangeArrowheads="1"/>
          </p:cNvSpPr>
          <p:nvPr/>
        </p:nvSpPr>
        <p:spPr bwMode="auto">
          <a:xfrm>
            <a:off x="5795963" y="2709416"/>
            <a:ext cx="1079500" cy="863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fr-FR" sz="1800">
              <a:latin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5842" name="Rectangle 2"/>
              <p:cNvSpPr>
                <a:spLocks noGrp="1" noChangeArrowheads="1"/>
              </p:cNvSpPr>
              <p:nvPr>
                <p:ph type="body" idx="4294967295"/>
              </p:nvPr>
            </p:nvSpPr>
            <p:spPr>
              <a:xfrm>
                <a:off x="323850" y="116632"/>
                <a:ext cx="8280400" cy="5761038"/>
              </a:xfrm>
            </p:spPr>
            <p:txBody>
              <a:bodyPr/>
              <a:lstStyle/>
              <a:p>
                <a:pPr marL="0" indent="0">
                  <a:buNone/>
                </a:pPr>
                <a:r>
                  <a:rPr lang="en-US" sz="2800" dirty="0">
                    <a:latin typeface="Times New Roman" panose="02020603050405020304" pitchFamily="18" charset="0"/>
                    <a:cs typeface="Times New Roman" panose="02020603050405020304" pitchFamily="18" charset="0"/>
                  </a:rPr>
                  <a:t>How do we calculate Y* though: </a:t>
                </a:r>
                <a:r>
                  <a:rPr lang="en-US" sz="2800" dirty="0">
                    <a:solidFill>
                      <a:srgbClr val="FF0000"/>
                    </a:solidFill>
                    <a:latin typeface="Times New Roman" panose="02020603050405020304" pitchFamily="18" charset="0"/>
                    <a:cs typeface="Times New Roman" panose="02020603050405020304" pitchFamily="18" charset="0"/>
                  </a:rPr>
                  <a:t>to which income do I compare?</a:t>
                </a:r>
                <a:endParaRPr lang="fr-FR" sz="28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The income of “people like me”.</a:t>
                </a:r>
                <a:endParaRPr lang="fr-FR"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There are two ways of calculating this. </a:t>
                </a:r>
                <a:endParaRPr lang="fr-FR"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a:p>
                <a:pPr marL="0" lvl="0" indent="0">
                  <a:buNone/>
                </a:pPr>
                <a:r>
                  <a:rPr lang="en-US" sz="2800" b="1" dirty="0">
                    <a:solidFill>
                      <a:srgbClr val="FF0000"/>
                    </a:solidFill>
                    <a:latin typeface="Times New Roman" panose="02020603050405020304" pitchFamily="18" charset="0"/>
                    <a:cs typeface="Times New Roman" panose="02020603050405020304" pitchFamily="18" charset="0"/>
                  </a:rPr>
                  <a:t>1) Predicted Values from a regression</a:t>
                </a:r>
                <a:endParaRPr lang="fr-FR" sz="28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Estimate a wage equation of the type</a:t>
                </a:r>
              </a:p>
              <a:p>
                <a:pPr marL="0" indent="0">
                  <a:buNone/>
                </a:pPr>
                <a:endParaRPr lang="fr-FR" sz="2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𝑌</m:t>
                      </m:r>
                      <m:r>
                        <a:rPr lang="en-US" sz="2800" i="1">
                          <a:latin typeface="Cambria Math" panose="02040503050406030204" pitchFamily="18" charset="0"/>
                        </a:rPr>
                        <m:t>= </m:t>
                      </m:r>
                      <m:bar>
                        <m:barPr>
                          <m:ctrlPr>
                            <a:rPr lang="fr-FR" sz="2800" i="1">
                              <a:latin typeface="Cambria Math" panose="02040503050406030204" pitchFamily="18" charset="0"/>
                            </a:rPr>
                          </m:ctrlPr>
                        </m:barPr>
                        <m:e>
                          <m:r>
                            <a:rPr lang="en-US" sz="2800" i="1">
                              <a:latin typeface="Cambria Math" panose="02040503050406030204" pitchFamily="18" charset="0"/>
                            </a:rPr>
                            <m:t>𝜃</m:t>
                          </m:r>
                        </m:e>
                      </m:bar>
                      <m:r>
                        <a:rPr lang="en-US" sz="2800" i="1">
                          <a:latin typeface="Cambria Math" panose="02040503050406030204" pitchFamily="18" charset="0"/>
                        </a:rPr>
                        <m:t>′</m:t>
                      </m:r>
                      <m:bar>
                        <m:barPr>
                          <m:ctrlPr>
                            <a:rPr lang="fr-FR" sz="2800" i="1">
                              <a:latin typeface="Cambria Math" panose="02040503050406030204" pitchFamily="18" charset="0"/>
                            </a:rPr>
                          </m:ctrlPr>
                        </m:barPr>
                        <m:e>
                          <m:r>
                            <a:rPr lang="en-US" sz="2800" i="1">
                              <a:latin typeface="Cambria Math" panose="02040503050406030204" pitchFamily="18" charset="0"/>
                            </a:rPr>
                            <m:t>𝑋</m:t>
                          </m:r>
                        </m:e>
                      </m:bar>
                      <m:r>
                        <a:rPr lang="en-US" sz="2800" i="1">
                          <a:latin typeface="Cambria Math" panose="02040503050406030204" pitchFamily="18" charset="0"/>
                        </a:rPr>
                        <m:t> + </m:t>
                      </m:r>
                      <m:r>
                        <a:rPr lang="en-US" sz="2800" i="1">
                          <a:latin typeface="Cambria Math" panose="02040503050406030204" pitchFamily="18" charset="0"/>
                        </a:rPr>
                        <m:t>𝜀</m:t>
                      </m:r>
                    </m:oMath>
                  </m:oMathPara>
                </a14:m>
                <a:endParaRPr lang="fr-FR"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Produces a predicted wage of </a:t>
                </a:r>
                <a:endParaRPr lang="fr-FR" sz="2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acc>
                        <m:accPr>
                          <m:chr m:val="̂"/>
                          <m:ctrlPr>
                            <a:rPr lang="fr-FR" sz="2800" i="1">
                              <a:latin typeface="Cambria Math" panose="02040503050406030204" pitchFamily="18" charset="0"/>
                            </a:rPr>
                          </m:ctrlPr>
                        </m:accPr>
                        <m:e>
                          <m:r>
                            <a:rPr lang="en-US" sz="2800" i="1">
                              <a:latin typeface="Cambria Math" panose="02040503050406030204" pitchFamily="18" charset="0"/>
                            </a:rPr>
                            <m:t>𝑌</m:t>
                          </m:r>
                        </m:e>
                      </m:acc>
                      <m:r>
                        <a:rPr lang="en-US" sz="2800" i="1">
                          <a:latin typeface="Cambria Math" panose="02040503050406030204" pitchFamily="18" charset="0"/>
                        </a:rPr>
                        <m:t> = </m:t>
                      </m:r>
                      <m:acc>
                        <m:accPr>
                          <m:chr m:val="̂"/>
                          <m:ctrlPr>
                            <a:rPr lang="fr-FR" sz="2800" i="1">
                              <a:latin typeface="Cambria Math" panose="02040503050406030204" pitchFamily="18" charset="0"/>
                            </a:rPr>
                          </m:ctrlPr>
                        </m:accPr>
                        <m:e>
                          <m:bar>
                            <m:barPr>
                              <m:ctrlPr>
                                <a:rPr lang="fr-FR" sz="2800" i="1">
                                  <a:latin typeface="Cambria Math" panose="02040503050406030204" pitchFamily="18" charset="0"/>
                                </a:rPr>
                              </m:ctrlPr>
                            </m:barPr>
                            <m:e>
                              <m:r>
                                <a:rPr lang="en-US" sz="2800" i="1">
                                  <a:latin typeface="Cambria Math" panose="02040503050406030204" pitchFamily="18" charset="0"/>
                                </a:rPr>
                                <m:t>𝜃</m:t>
                              </m:r>
                            </m:e>
                          </m:bar>
                        </m:e>
                      </m:acc>
                      <m:r>
                        <a:rPr lang="en-US" sz="2800" i="1">
                          <a:latin typeface="Cambria Math" panose="02040503050406030204" pitchFamily="18" charset="0"/>
                        </a:rPr>
                        <m:t>′</m:t>
                      </m:r>
                      <m:bar>
                        <m:barPr>
                          <m:ctrlPr>
                            <a:rPr lang="fr-FR" sz="2800" i="1">
                              <a:latin typeface="Cambria Math" panose="02040503050406030204" pitchFamily="18" charset="0"/>
                            </a:rPr>
                          </m:ctrlPr>
                        </m:barPr>
                        <m:e>
                          <m:r>
                            <a:rPr lang="en-US" sz="2800" i="1">
                              <a:latin typeface="Cambria Math" panose="02040503050406030204" pitchFamily="18" charset="0"/>
                            </a:rPr>
                            <m:t>𝑋</m:t>
                          </m:r>
                        </m:e>
                      </m:bar>
                      <m:r>
                        <a:rPr lang="en-US" sz="2800" i="1">
                          <a:latin typeface="Cambria Math" panose="02040503050406030204" pitchFamily="18" charset="0"/>
                        </a:rPr>
                        <m:t> </m:t>
                      </m:r>
                    </m:oMath>
                  </m:oMathPara>
                </a14:m>
                <a:endParaRPr lang="fr-FR" sz="2800" dirty="0">
                  <a:latin typeface="Times New Roman" panose="02020603050405020304" pitchFamily="18" charset="0"/>
                  <a:cs typeface="Times New Roman" panose="02020603050405020304" pitchFamily="18" charset="0"/>
                </a:endParaRPr>
              </a:p>
              <a:p>
                <a:pPr marL="0" indent="0" eaLnBrk="1" hangingPunct="1">
                  <a:lnSpc>
                    <a:spcPct val="80000"/>
                  </a:lnSpc>
                  <a:buNone/>
                </a:pPr>
                <a:endParaRPr lang="en-GB" altLang="fr-FR" sz="2800" dirty="0">
                  <a:latin typeface="Times New Roman" pitchFamily="18" charset="0"/>
                  <a:cs typeface="Times New Roman" panose="02020603050405020304" pitchFamily="18" charset="0"/>
                </a:endParaRPr>
              </a:p>
            </p:txBody>
          </p:sp>
        </mc:Choice>
        <mc:Fallback xmlns="">
          <p:sp>
            <p:nvSpPr>
              <p:cNvPr id="35842" name="Rectangle 2"/>
              <p:cNvSpPr>
                <a:spLocks noGrp="1" noRot="1" noChangeAspect="1" noMove="1" noResize="1" noEditPoints="1" noAdjustHandles="1" noChangeArrowheads="1" noChangeShapeType="1" noTextEdit="1"/>
              </p:cNvSpPr>
              <p:nvPr>
                <p:ph type="body" idx="4294967295"/>
              </p:nvPr>
            </p:nvSpPr>
            <p:spPr>
              <a:xfrm>
                <a:off x="323850" y="116632"/>
                <a:ext cx="8280400" cy="5761038"/>
              </a:xfrm>
              <a:blipFill>
                <a:blip r:embed="rId3"/>
                <a:stretch>
                  <a:fillRect l="-1473" t="-1058" b="-11217"/>
                </a:stretch>
              </a:blipFill>
            </p:spPr>
            <p:txBody>
              <a:bodyPr/>
              <a:lstStyle/>
              <a:p>
                <a:r>
                  <a:rPr lang="en-US">
                    <a:noFill/>
                  </a:rPr>
                  <a:t> </a:t>
                </a:r>
              </a:p>
            </p:txBody>
          </p:sp>
        </mc:Fallback>
      </mc:AlternateContent>
    </p:spTree>
    <p:extLst>
      <p:ext uri="{BB962C8B-B14F-4D97-AF65-F5344CB8AC3E}">
        <p14:creationId xmlns:p14="http://schemas.microsoft.com/office/powerpoint/2010/main" val="2313161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5842" name="Rectangle 2"/>
              <p:cNvSpPr>
                <a:spLocks noGrp="1" noChangeArrowheads="1"/>
              </p:cNvSpPr>
              <p:nvPr>
                <p:ph type="body" idx="4294967295"/>
              </p:nvPr>
            </p:nvSpPr>
            <p:spPr>
              <a:xfrm>
                <a:off x="323850" y="332656"/>
                <a:ext cx="8280400" cy="5761038"/>
              </a:xfrm>
            </p:spPr>
            <p:txBody>
              <a:bodyPr/>
              <a:lstStyle/>
              <a:p>
                <a:pPr marL="0" indent="0">
                  <a:buNone/>
                </a:pPr>
                <a:r>
                  <a:rPr lang="en-US" sz="2800" dirty="0">
                    <a:latin typeface="Times New Roman" panose="02020603050405020304" pitchFamily="18" charset="0"/>
                    <a:cs typeface="Times New Roman" panose="02020603050405020304" pitchFamily="18" charset="0"/>
                  </a:rPr>
                  <a:t>Great!</a:t>
                </a:r>
                <a:endParaRPr lang="fr-FR"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Now we can substitute this into the satisfaction equation, that depends on both own income, Y, and others’ income, Y*.</a:t>
                </a:r>
                <a:endParaRPr lang="fr-FR"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𝑆</m:t>
                      </m:r>
                      <m:r>
                        <a:rPr lang="en-US" sz="2800" i="1">
                          <a:latin typeface="Cambria Math" panose="02040503050406030204" pitchFamily="18" charset="0"/>
                        </a:rPr>
                        <m:t>= </m:t>
                      </m:r>
                      <m:r>
                        <a:rPr lang="en-US" sz="2800" i="1">
                          <a:latin typeface="Cambria Math" panose="02040503050406030204" pitchFamily="18" charset="0"/>
                        </a:rPr>
                        <m:t>𝛼</m:t>
                      </m:r>
                      <m:r>
                        <a:rPr lang="en-US" sz="2800" i="1">
                          <a:latin typeface="Cambria Math" panose="02040503050406030204" pitchFamily="18" charset="0"/>
                        </a:rPr>
                        <m:t>𝑌</m:t>
                      </m:r>
                      <m:r>
                        <a:rPr lang="en-US" sz="2800" i="1">
                          <a:latin typeface="Cambria Math" panose="02040503050406030204" pitchFamily="18" charset="0"/>
                        </a:rPr>
                        <m:t>+ </m:t>
                      </m:r>
                      <m:r>
                        <a:rPr lang="en-US" sz="2800" i="1">
                          <a:latin typeface="Cambria Math" panose="02040503050406030204" pitchFamily="18" charset="0"/>
                        </a:rPr>
                        <m:t>𝛽</m:t>
                      </m:r>
                      <m:sSup>
                        <m:sSupPr>
                          <m:ctrlPr>
                            <a:rPr lang="fr-FR" sz="2800" i="1">
                              <a:latin typeface="Cambria Math" panose="02040503050406030204" pitchFamily="18" charset="0"/>
                            </a:rPr>
                          </m:ctrlPr>
                        </m:sSupPr>
                        <m:e>
                          <m:r>
                            <a:rPr lang="en-US" sz="2800" i="1">
                              <a:latin typeface="Cambria Math" panose="02040503050406030204" pitchFamily="18" charset="0"/>
                            </a:rPr>
                            <m:t>𝑌</m:t>
                          </m:r>
                        </m:e>
                        <m:sup>
                          <m:r>
                            <a:rPr lang="en-US" sz="2800" i="1">
                              <a:latin typeface="Cambria Math" panose="02040503050406030204" pitchFamily="18" charset="0"/>
                            </a:rPr>
                            <m:t>∗</m:t>
                          </m:r>
                        </m:sup>
                      </m:sSup>
                      <m:r>
                        <a:rPr lang="en-US" sz="2800" i="1">
                          <a:latin typeface="Cambria Math" panose="02040503050406030204" pitchFamily="18" charset="0"/>
                        </a:rPr>
                        <m:t>+</m:t>
                      </m:r>
                      <m:bar>
                        <m:barPr>
                          <m:ctrlPr>
                            <a:rPr lang="fr-FR" sz="2800" i="1">
                              <a:latin typeface="Cambria Math" panose="02040503050406030204" pitchFamily="18" charset="0"/>
                            </a:rPr>
                          </m:ctrlPr>
                        </m:barPr>
                        <m:e>
                          <m:r>
                            <a:rPr lang="en-US" sz="2800" i="1">
                              <a:latin typeface="Cambria Math" panose="02040503050406030204" pitchFamily="18" charset="0"/>
                            </a:rPr>
                            <m:t>𝛾</m:t>
                          </m:r>
                          <m:r>
                            <a:rPr lang="en-US" sz="2800" i="1">
                              <a:latin typeface="Cambria Math" panose="02040503050406030204" pitchFamily="18" charset="0"/>
                            </a:rPr>
                            <m:t>′</m:t>
                          </m:r>
                          <m:r>
                            <a:rPr lang="en-US" sz="2800" i="1">
                              <a:latin typeface="Cambria Math" panose="02040503050406030204" pitchFamily="18" charset="0"/>
                            </a:rPr>
                            <m:t>𝑋</m:t>
                          </m:r>
                        </m:e>
                      </m:bar>
                      <m:r>
                        <a:rPr lang="en-US" sz="2800" i="1">
                          <a:latin typeface="Cambria Math" panose="02040503050406030204" pitchFamily="18" charset="0"/>
                        </a:rPr>
                        <m:t> + </m:t>
                      </m:r>
                      <m:r>
                        <a:rPr lang="en-US" sz="2800" i="1">
                          <a:latin typeface="Cambria Math" panose="02040503050406030204" pitchFamily="18" charset="0"/>
                        </a:rPr>
                        <m:t>𝜀</m:t>
                      </m:r>
                    </m:oMath>
                  </m:oMathPara>
                </a14:m>
                <a:endParaRPr lang="fr-FR"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which gives us</a:t>
                </a:r>
              </a:p>
              <a:p>
                <a:pPr marL="0" indent="0">
                  <a:buNone/>
                </a:pPr>
                <a:endParaRPr lang="fr-FR" sz="2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𝑆</m:t>
                      </m:r>
                      <m:r>
                        <a:rPr lang="en-US" sz="2800" i="1">
                          <a:latin typeface="Cambria Math" panose="02040503050406030204" pitchFamily="18" charset="0"/>
                        </a:rPr>
                        <m:t>= </m:t>
                      </m:r>
                      <m:r>
                        <a:rPr lang="en-US" sz="2800" i="1">
                          <a:latin typeface="Cambria Math" panose="02040503050406030204" pitchFamily="18" charset="0"/>
                        </a:rPr>
                        <m:t>𝛼</m:t>
                      </m:r>
                      <m:r>
                        <a:rPr lang="en-US" sz="2800" i="1">
                          <a:latin typeface="Cambria Math" panose="02040503050406030204" pitchFamily="18" charset="0"/>
                        </a:rPr>
                        <m:t>𝑌</m:t>
                      </m:r>
                      <m:r>
                        <a:rPr lang="en-US" sz="2800" i="1">
                          <a:latin typeface="Cambria Math" panose="02040503050406030204" pitchFamily="18" charset="0"/>
                        </a:rPr>
                        <m:t>+ </m:t>
                      </m:r>
                      <m:r>
                        <a:rPr lang="en-US" sz="2800" i="1">
                          <a:latin typeface="Cambria Math" panose="02040503050406030204" pitchFamily="18" charset="0"/>
                        </a:rPr>
                        <m:t>𝛽</m:t>
                      </m:r>
                      <m:acc>
                        <m:accPr>
                          <m:chr m:val="̂"/>
                          <m:ctrlPr>
                            <a:rPr lang="fr-FR" sz="2800" i="1">
                              <a:latin typeface="Cambria Math" panose="02040503050406030204" pitchFamily="18" charset="0"/>
                            </a:rPr>
                          </m:ctrlPr>
                        </m:accPr>
                        <m:e>
                          <m:bar>
                            <m:barPr>
                              <m:ctrlPr>
                                <a:rPr lang="fr-FR" sz="2800" i="1">
                                  <a:latin typeface="Cambria Math" panose="02040503050406030204" pitchFamily="18" charset="0"/>
                                </a:rPr>
                              </m:ctrlPr>
                            </m:barPr>
                            <m:e>
                              <m:r>
                                <a:rPr lang="en-US" sz="2800" i="1">
                                  <a:latin typeface="Cambria Math" panose="02040503050406030204" pitchFamily="18" charset="0"/>
                                </a:rPr>
                                <m:t>𝜃</m:t>
                              </m:r>
                            </m:e>
                          </m:bar>
                        </m:e>
                      </m:acc>
                      <m:r>
                        <a:rPr lang="en-US" sz="2800" i="1">
                          <a:latin typeface="Cambria Math" panose="02040503050406030204" pitchFamily="18" charset="0"/>
                        </a:rPr>
                        <m:t>′</m:t>
                      </m:r>
                      <m:bar>
                        <m:barPr>
                          <m:ctrlPr>
                            <a:rPr lang="fr-FR" sz="2800" i="1">
                              <a:latin typeface="Cambria Math" panose="02040503050406030204" pitchFamily="18" charset="0"/>
                            </a:rPr>
                          </m:ctrlPr>
                        </m:barPr>
                        <m:e>
                          <m:r>
                            <a:rPr lang="en-US" sz="2800" i="1">
                              <a:latin typeface="Cambria Math" panose="02040503050406030204" pitchFamily="18" charset="0"/>
                            </a:rPr>
                            <m:t>𝑋</m:t>
                          </m:r>
                        </m:e>
                      </m:bar>
                      <m:r>
                        <a:rPr lang="en-US" sz="2800" i="1">
                          <a:latin typeface="Cambria Math" panose="02040503050406030204" pitchFamily="18" charset="0"/>
                        </a:rPr>
                        <m:t> +</m:t>
                      </m:r>
                      <m:bar>
                        <m:barPr>
                          <m:ctrlPr>
                            <a:rPr lang="fr-FR" sz="2800" i="1">
                              <a:latin typeface="Cambria Math" panose="02040503050406030204" pitchFamily="18" charset="0"/>
                            </a:rPr>
                          </m:ctrlPr>
                        </m:barPr>
                        <m:e>
                          <m:r>
                            <a:rPr lang="en-US" sz="2800" i="1">
                              <a:latin typeface="Cambria Math" panose="02040503050406030204" pitchFamily="18" charset="0"/>
                            </a:rPr>
                            <m:t>𝛾</m:t>
                          </m:r>
                          <m:r>
                            <a:rPr lang="en-US" sz="2800" i="1">
                              <a:latin typeface="Cambria Math" panose="02040503050406030204" pitchFamily="18" charset="0"/>
                            </a:rPr>
                            <m:t>′</m:t>
                          </m:r>
                          <m:r>
                            <a:rPr lang="en-US" sz="2800" i="1">
                              <a:latin typeface="Cambria Math" panose="02040503050406030204" pitchFamily="18" charset="0"/>
                            </a:rPr>
                            <m:t>𝑋</m:t>
                          </m:r>
                        </m:e>
                      </m:bar>
                      <m:r>
                        <a:rPr lang="en-US" sz="2800" i="1">
                          <a:latin typeface="Cambria Math" panose="02040503050406030204" pitchFamily="18" charset="0"/>
                        </a:rPr>
                        <m:t> + </m:t>
                      </m:r>
                      <m:r>
                        <a:rPr lang="en-US" sz="2800" i="1">
                          <a:latin typeface="Cambria Math" panose="02040503050406030204" pitchFamily="18" charset="0"/>
                        </a:rPr>
                        <m:t>𝜀</m:t>
                      </m:r>
                    </m:oMath>
                  </m:oMathPara>
                </a14:m>
                <a:endParaRPr lang="en-GB" altLang="fr-FR" sz="2800" dirty="0">
                  <a:latin typeface="Times New Roman" pitchFamily="18" charset="0"/>
                  <a:cs typeface="Times New Roman" panose="02020603050405020304" pitchFamily="18" charset="0"/>
                </a:endParaRPr>
              </a:p>
            </p:txBody>
          </p:sp>
        </mc:Choice>
        <mc:Fallback xmlns="">
          <p:sp>
            <p:nvSpPr>
              <p:cNvPr id="35842" name="Rectangle 2"/>
              <p:cNvSpPr>
                <a:spLocks noGrp="1" noRot="1" noChangeAspect="1" noMove="1" noResize="1" noEditPoints="1" noAdjustHandles="1" noChangeArrowheads="1" noChangeShapeType="1" noTextEdit="1"/>
              </p:cNvSpPr>
              <p:nvPr>
                <p:ph type="body" idx="4294967295"/>
              </p:nvPr>
            </p:nvSpPr>
            <p:spPr>
              <a:xfrm>
                <a:off x="323850" y="332656"/>
                <a:ext cx="8280400" cy="5761038"/>
              </a:xfrm>
              <a:blipFill rotWithShape="1">
                <a:blip r:embed="rId3"/>
                <a:stretch>
                  <a:fillRect l="-1473" t="-1058" r="-2651"/>
                </a:stretch>
              </a:blipFill>
            </p:spPr>
            <p:txBody>
              <a:bodyPr/>
              <a:lstStyle/>
              <a:p>
                <a:r>
                  <a:rPr lang="fr-FR">
                    <a:noFill/>
                  </a:rPr>
                  <a:t> </a:t>
                </a:r>
              </a:p>
            </p:txBody>
          </p:sp>
        </mc:Fallback>
      </mc:AlternateContent>
    </p:spTree>
    <p:extLst>
      <p:ext uri="{BB962C8B-B14F-4D97-AF65-F5344CB8AC3E}">
        <p14:creationId xmlns:p14="http://schemas.microsoft.com/office/powerpoint/2010/main" val="1390735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5842" name="Rectangle 2"/>
              <p:cNvSpPr>
                <a:spLocks noGrp="1" noChangeArrowheads="1"/>
              </p:cNvSpPr>
              <p:nvPr>
                <p:ph type="body" idx="4294967295"/>
              </p:nvPr>
            </p:nvSpPr>
            <p:spPr>
              <a:xfrm>
                <a:off x="323850" y="332656"/>
                <a:ext cx="8280400" cy="5761038"/>
              </a:xfrm>
            </p:spPr>
            <p:txBody>
              <a:bodyPr/>
              <a:lstStyle/>
              <a:p>
                <a:pPr marL="0" indent="0">
                  <a:lnSpc>
                    <a:spcPct val="107000"/>
                  </a:lnSpc>
                  <a:spcAft>
                    <a:spcPts val="800"/>
                  </a:spcAft>
                  <a:buNone/>
                </a:pPr>
                <a:r>
                  <a:rPr lang="en-US" sz="2800" dirty="0">
                    <a:effectLst/>
                    <a:latin typeface="Times New Roman"/>
                    <a:ea typeface="Arial Unicode MS"/>
                    <a:cs typeface="Times New Roman"/>
                  </a:rPr>
                  <a:t>Rearranging:</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US" sz="2800" i="1">
                          <a:effectLst/>
                          <a:latin typeface="Cambria Math"/>
                          <a:ea typeface="Arial Unicode MS"/>
                          <a:cs typeface="Times New Roman"/>
                        </a:rPr>
                        <m:t>𝑆</m:t>
                      </m:r>
                      <m:r>
                        <a:rPr lang="en-US" sz="2800" i="1">
                          <a:effectLst/>
                          <a:latin typeface="Cambria Math"/>
                          <a:ea typeface="Arial Unicode MS"/>
                          <a:cs typeface="Times New Roman"/>
                        </a:rPr>
                        <m:t>= </m:t>
                      </m:r>
                      <m:r>
                        <a:rPr lang="en-US" sz="2800" i="1">
                          <a:effectLst/>
                          <a:latin typeface="Cambria Math"/>
                          <a:ea typeface="Arial Unicode MS"/>
                          <a:cs typeface="Times New Roman"/>
                        </a:rPr>
                        <m:t>𝛼</m:t>
                      </m:r>
                      <m:r>
                        <a:rPr lang="en-US" sz="2800" i="1">
                          <a:effectLst/>
                          <a:latin typeface="Cambria Math"/>
                          <a:ea typeface="Arial Unicode MS"/>
                          <a:cs typeface="Times New Roman"/>
                        </a:rPr>
                        <m:t>𝑌</m:t>
                      </m:r>
                      <m:r>
                        <a:rPr lang="en-US" sz="2800" i="1">
                          <a:effectLst/>
                          <a:latin typeface="Cambria Math"/>
                          <a:ea typeface="Arial Unicode MS"/>
                          <a:cs typeface="Times New Roman"/>
                        </a:rPr>
                        <m:t>+(</m:t>
                      </m:r>
                      <m:r>
                        <a:rPr lang="en-US" sz="2800" i="1">
                          <a:effectLst/>
                          <a:latin typeface="Cambria Math"/>
                          <a:ea typeface="Arial Unicode MS"/>
                          <a:cs typeface="Times New Roman"/>
                        </a:rPr>
                        <m:t>𝛽</m:t>
                      </m:r>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𝜃</m:t>
                              </m:r>
                            </m:e>
                          </m:bar>
                        </m:e>
                      </m:acc>
                      <m:r>
                        <a:rPr lang="en-US" sz="2800" i="1">
                          <a:effectLst/>
                          <a:latin typeface="Cambria Math"/>
                          <a:ea typeface="Arial Unicode MS"/>
                          <a:cs typeface="Times New Roman"/>
                        </a:rPr>
                        <m:t>′ +</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𝛾</m:t>
                          </m:r>
                          <m:r>
                            <a:rPr lang="en-US" sz="2800" i="1">
                              <a:effectLst/>
                              <a:latin typeface="Cambria Math"/>
                              <a:ea typeface="Arial Unicode MS"/>
                              <a:cs typeface="Times New Roman"/>
                            </a:rPr>
                            <m:t>′)</m:t>
                          </m:r>
                          <m:r>
                            <a:rPr lang="en-US" sz="2800" i="1">
                              <a:effectLst/>
                              <a:latin typeface="Cambria Math"/>
                              <a:ea typeface="Arial Unicode MS"/>
                              <a:cs typeface="Times New Roman"/>
                            </a:rPr>
                            <m:t>𝑋</m:t>
                          </m:r>
                        </m:e>
                      </m:bar>
                      <m:r>
                        <a:rPr lang="en-US" sz="2800" i="1">
                          <a:effectLst/>
                          <a:latin typeface="Cambria Math"/>
                          <a:ea typeface="Arial Unicode MS"/>
                          <a:cs typeface="Times New Roman"/>
                        </a:rPr>
                        <m:t> + </m:t>
                      </m:r>
                      <m:r>
                        <a:rPr lang="en-US" sz="2800" i="1">
                          <a:effectLst/>
                          <a:latin typeface="Cambria Math"/>
                          <a:ea typeface="Gulim"/>
                          <a:cs typeface="Times New Roman"/>
                        </a:rPr>
                        <m:t>𝜀</m:t>
                      </m:r>
                    </m:oMath>
                  </m:oMathPara>
                </a14:m>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The strength of comparisons to others, β, is not identified here. We know </a:t>
                </a:r>
                <a14:m>
                  <m:oMath xmlns:m="http://schemas.openxmlformats.org/officeDocument/2006/math">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𝜃</m:t>
                            </m:r>
                          </m:e>
                        </m:bar>
                      </m:e>
                    </m:acc>
                  </m:oMath>
                </a14:m>
                <a:r>
                  <a:rPr lang="en-US" sz="2800" dirty="0">
                    <a:effectLst/>
                    <a:latin typeface="Times New Roman"/>
                    <a:ea typeface="Arial Unicode MS"/>
                    <a:cs typeface="Times New Roman"/>
                  </a:rPr>
                  <a:t>, but we do not know γ. </a:t>
                </a:r>
                <a:r>
                  <a:rPr lang="en-US" sz="2800" dirty="0">
                    <a:solidFill>
                      <a:srgbClr val="FF0000"/>
                    </a:solidFill>
                    <a:effectLst/>
                    <a:latin typeface="Times New Roman"/>
                    <a:ea typeface="Arial Unicode MS"/>
                    <a:cs typeface="Times New Roman"/>
                  </a:rPr>
                  <a:t>Any combination of β and γ fits the data as well as any other with the same sum.</a:t>
                </a:r>
                <a:endParaRPr lang="fr-FR" sz="2800" dirty="0">
                  <a:solidFill>
                    <a:srgbClr val="FF0000"/>
                  </a:solidFill>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Indisputable proof: Stata won’t run this equation.</a:t>
                </a:r>
                <a:endParaRPr lang="fr-FR" sz="2800" dirty="0">
                  <a:effectLst/>
                  <a:latin typeface="Times New Roman"/>
                  <a:ea typeface="Calibri"/>
                  <a:cs typeface="Times New Roman"/>
                </a:endParaRPr>
              </a:p>
            </p:txBody>
          </p:sp>
        </mc:Choice>
        <mc:Fallback xmlns="">
          <p:sp>
            <p:nvSpPr>
              <p:cNvPr id="35842" name="Rectangle 2"/>
              <p:cNvSpPr>
                <a:spLocks noGrp="1" noRot="1" noChangeAspect="1" noMove="1" noResize="1" noEditPoints="1" noAdjustHandles="1" noChangeArrowheads="1" noChangeShapeType="1" noTextEdit="1"/>
              </p:cNvSpPr>
              <p:nvPr>
                <p:ph type="body" idx="4294967295"/>
              </p:nvPr>
            </p:nvSpPr>
            <p:spPr>
              <a:xfrm>
                <a:off x="323850" y="332656"/>
                <a:ext cx="8280400" cy="5761038"/>
              </a:xfrm>
              <a:blipFill>
                <a:blip r:embed="rId3"/>
                <a:stretch>
                  <a:fillRect l="-1473" t="-1164" r="-884" b="-4444"/>
                </a:stretch>
              </a:blipFill>
            </p:spPr>
            <p:txBody>
              <a:bodyPr/>
              <a:lstStyle/>
              <a:p>
                <a:r>
                  <a:rPr lang="en-US">
                    <a:noFill/>
                  </a:rPr>
                  <a:t> </a:t>
                </a:r>
              </a:p>
            </p:txBody>
          </p:sp>
        </mc:Fallback>
      </mc:AlternateContent>
    </p:spTree>
    <p:extLst>
      <p:ext uri="{BB962C8B-B14F-4D97-AF65-F5344CB8AC3E}">
        <p14:creationId xmlns:p14="http://schemas.microsoft.com/office/powerpoint/2010/main" val="1639679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5842" name="Rectangle 2"/>
              <p:cNvSpPr>
                <a:spLocks noGrp="1" noChangeArrowheads="1"/>
              </p:cNvSpPr>
              <p:nvPr>
                <p:ph type="body" idx="4294967295"/>
              </p:nvPr>
            </p:nvSpPr>
            <p:spPr>
              <a:xfrm>
                <a:off x="323850" y="332656"/>
                <a:ext cx="8280400" cy="5761038"/>
              </a:xfrm>
            </p:spPr>
            <p:txBody>
              <a:bodyPr/>
              <a:lstStyle/>
              <a:p>
                <a:pPr marL="0" indent="0">
                  <a:lnSpc>
                    <a:spcPct val="107000"/>
                  </a:lnSpc>
                  <a:spcAft>
                    <a:spcPts val="800"/>
                  </a:spcAft>
                  <a:buNone/>
                </a:pPr>
                <a:r>
                  <a:rPr lang="en-US" sz="2800" dirty="0">
                    <a:effectLst/>
                    <a:latin typeface="Times New Roman"/>
                    <a:ea typeface="Arial Unicode MS"/>
                    <a:cs typeface="Times New Roman"/>
                  </a:rPr>
                  <a:t>To make progress we need an exclusion restriction: a variable </a:t>
                </a:r>
                <a:r>
                  <a:rPr lang="en-US" sz="2800" i="1" dirty="0">
                    <a:effectLst/>
                    <a:latin typeface="Times New Roman"/>
                    <a:ea typeface="Arial Unicode MS"/>
                    <a:cs typeface="Times New Roman"/>
                  </a:rPr>
                  <a:t>Z</a:t>
                </a:r>
                <a:r>
                  <a:rPr lang="en-US" sz="2800" dirty="0">
                    <a:effectLst/>
                    <a:latin typeface="Times New Roman"/>
                    <a:ea typeface="Arial Unicode MS"/>
                    <a:cs typeface="Times New Roman"/>
                  </a:rPr>
                  <a:t> that affect income but does not affect S. </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US" sz="2800" i="1">
                          <a:effectLst/>
                          <a:latin typeface="Cambria Math"/>
                          <a:ea typeface="Arial Unicode MS"/>
                          <a:cs typeface="Times New Roman"/>
                        </a:rPr>
                        <m:t>𝑌</m:t>
                      </m:r>
                      <m:r>
                        <a:rPr lang="en-US" sz="2800" i="1">
                          <a:effectLst/>
                          <a:latin typeface="Cambria Math"/>
                          <a:ea typeface="Arial Unicode MS"/>
                          <a:cs typeface="Times New Roman"/>
                        </a:rPr>
                        <m:t>= </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𝜃</m:t>
                          </m:r>
                        </m:e>
                      </m:bar>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𝑋</m:t>
                          </m:r>
                        </m:e>
                      </m:bar>
                      <m:r>
                        <a:rPr lang="en-US" sz="2800" i="1">
                          <a:effectLst/>
                          <a:latin typeface="Cambria Math"/>
                          <a:ea typeface="Arial Unicode MS"/>
                          <a:cs typeface="Times New Roman"/>
                        </a:rPr>
                        <m:t> +</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𝜏</m:t>
                          </m:r>
                        </m:e>
                      </m:bar>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𝑍</m:t>
                          </m:r>
                        </m:e>
                      </m:bar>
                      <m:r>
                        <a:rPr lang="en-US" sz="2800" i="1">
                          <a:effectLst/>
                          <a:latin typeface="Cambria Math"/>
                          <a:ea typeface="Arial Unicode MS"/>
                          <a:cs typeface="Times New Roman"/>
                        </a:rPr>
                        <m:t> + </m:t>
                      </m:r>
                      <m:r>
                        <a:rPr lang="en-US" sz="2800" i="1">
                          <a:effectLst/>
                          <a:latin typeface="Cambria Math"/>
                          <a:ea typeface="Gulim"/>
                          <a:cs typeface="Times New Roman"/>
                        </a:rPr>
                        <m:t>𝜀</m:t>
                      </m:r>
                    </m:oMath>
                  </m:oMathPara>
                </a14:m>
                <a:endParaRPr lang="fr-FR" sz="2800" dirty="0">
                  <a:effectLst/>
                  <a:latin typeface="Times New Roman"/>
                  <a:ea typeface="Calibri"/>
                  <a:cs typeface="Times New Roman"/>
                </a:endParaRPr>
              </a:p>
              <a:p>
                <a:pPr marL="0" indent="0">
                  <a:lnSpc>
                    <a:spcPct val="107000"/>
                  </a:lnSpc>
                  <a:spcAft>
                    <a:spcPts val="800"/>
                  </a:spcAft>
                  <a:buNone/>
                </a:pPr>
                <a:endParaRPr lang="en-US" sz="2800" dirty="0">
                  <a:effectLst/>
                  <a:latin typeface="Times New Roman"/>
                  <a:ea typeface="Arial Unicode MS"/>
                  <a:cs typeface="Times New Roman"/>
                </a:endParaRPr>
              </a:p>
              <a:p>
                <a:pPr marL="0" indent="0">
                  <a:lnSpc>
                    <a:spcPct val="107000"/>
                  </a:lnSpc>
                  <a:spcAft>
                    <a:spcPts val="800"/>
                  </a:spcAft>
                  <a:buNone/>
                </a:pPr>
                <a:r>
                  <a:rPr lang="en-US" sz="2800" dirty="0">
                    <a:effectLst/>
                    <a:latin typeface="Times New Roman"/>
                    <a:ea typeface="Arial Unicode MS"/>
                    <a:cs typeface="Times New Roman"/>
                  </a:rPr>
                  <a:t>Produces a predicted wage of </a:t>
                </a:r>
              </a:p>
              <a:p>
                <a:pPr marL="0" indent="0">
                  <a:lnSpc>
                    <a:spcPct val="107000"/>
                  </a:lnSpc>
                  <a:spcAft>
                    <a:spcPts val="800"/>
                  </a:spcAft>
                  <a:buNone/>
                </a:pPr>
                <a:endParaRPr lang="fr-FR" sz="2800" dirty="0">
                  <a:effectLst/>
                  <a:latin typeface="Times New Roman"/>
                  <a:ea typeface="Calibri"/>
                  <a:cs typeface="Times New Roman"/>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acc>
                        <m:accPr>
                          <m:chr m:val="̂"/>
                          <m:ctrlPr>
                            <a:rPr lang="fr-FR" sz="2800" i="1">
                              <a:effectLst/>
                              <a:latin typeface="Cambria Math" panose="02040503050406030204" pitchFamily="18" charset="0"/>
                              <a:ea typeface="Arial Unicode MS"/>
                              <a:cs typeface="Times New Roman"/>
                            </a:rPr>
                          </m:ctrlPr>
                        </m:accPr>
                        <m:e>
                          <m:r>
                            <a:rPr lang="en-US" sz="2800" i="1">
                              <a:effectLst/>
                              <a:latin typeface="Cambria Math"/>
                              <a:ea typeface="Arial Unicode MS"/>
                              <a:cs typeface="Times New Roman"/>
                            </a:rPr>
                            <m:t>𝑌</m:t>
                          </m:r>
                        </m:e>
                      </m:acc>
                      <m:r>
                        <a:rPr lang="en-US" sz="2800" i="1">
                          <a:effectLst/>
                          <a:latin typeface="Cambria Math"/>
                          <a:ea typeface="Arial Unicode MS"/>
                          <a:cs typeface="Times New Roman"/>
                        </a:rPr>
                        <m:t> = </m:t>
                      </m:r>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𝜃</m:t>
                              </m:r>
                            </m:e>
                          </m:bar>
                        </m:e>
                      </m:acc>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𝑋</m:t>
                          </m:r>
                        </m:e>
                      </m:bar>
                      <m:r>
                        <a:rPr lang="en-US" sz="2800" i="1">
                          <a:effectLst/>
                          <a:latin typeface="Cambria Math"/>
                          <a:ea typeface="Arial Unicode MS"/>
                          <a:cs typeface="Times New Roman"/>
                        </a:rPr>
                        <m:t> +</m:t>
                      </m:r>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𝜏</m:t>
                              </m:r>
                            </m:e>
                          </m:bar>
                        </m:e>
                      </m:acc>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𝑍</m:t>
                          </m:r>
                        </m:e>
                      </m:bar>
                      <m:r>
                        <a:rPr lang="en-US" sz="2800" i="1">
                          <a:effectLst/>
                          <a:latin typeface="Cambria Math"/>
                          <a:ea typeface="Arial Unicode MS"/>
                          <a:cs typeface="Times New Roman"/>
                        </a:rPr>
                        <m:t> </m:t>
                      </m:r>
                    </m:oMath>
                  </m:oMathPara>
                </a14:m>
                <a:endParaRPr lang="fr-FR" sz="2800" dirty="0">
                  <a:effectLst/>
                  <a:latin typeface="Times New Roman"/>
                  <a:ea typeface="Calibri"/>
                  <a:cs typeface="Times New Roman"/>
                </a:endParaRPr>
              </a:p>
            </p:txBody>
          </p:sp>
        </mc:Choice>
        <mc:Fallback xmlns="">
          <p:sp>
            <p:nvSpPr>
              <p:cNvPr id="35842" name="Rectangle 2"/>
              <p:cNvSpPr>
                <a:spLocks noGrp="1" noRot="1" noChangeAspect="1" noMove="1" noResize="1" noEditPoints="1" noAdjustHandles="1" noChangeArrowheads="1" noChangeShapeType="1" noTextEdit="1"/>
              </p:cNvSpPr>
              <p:nvPr>
                <p:ph type="body" idx="4294967295"/>
              </p:nvPr>
            </p:nvSpPr>
            <p:spPr>
              <a:xfrm>
                <a:off x="323850" y="332656"/>
                <a:ext cx="8280400" cy="5761038"/>
              </a:xfrm>
              <a:blipFill>
                <a:blip r:embed="rId3"/>
                <a:stretch>
                  <a:fillRect l="-1473" t="-1164"/>
                </a:stretch>
              </a:blipFill>
            </p:spPr>
            <p:txBody>
              <a:bodyPr/>
              <a:lstStyle/>
              <a:p>
                <a:r>
                  <a:rPr lang="en-GB">
                    <a:noFill/>
                  </a:rPr>
                  <a:t> </a:t>
                </a:r>
              </a:p>
            </p:txBody>
          </p:sp>
        </mc:Fallback>
      </mc:AlternateContent>
    </p:spTree>
    <p:extLst>
      <p:ext uri="{BB962C8B-B14F-4D97-AF65-F5344CB8AC3E}">
        <p14:creationId xmlns:p14="http://schemas.microsoft.com/office/powerpoint/2010/main" val="1639679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5842" name="Rectangle 2"/>
              <p:cNvSpPr>
                <a:spLocks noGrp="1" noChangeArrowheads="1"/>
              </p:cNvSpPr>
              <p:nvPr>
                <p:ph type="body" idx="4294967295"/>
              </p:nvPr>
            </p:nvSpPr>
            <p:spPr>
              <a:xfrm>
                <a:off x="323850" y="116632"/>
                <a:ext cx="8280400" cy="5761038"/>
              </a:xfrm>
            </p:spPr>
            <p:txBody>
              <a:bodyPr/>
              <a:lstStyle/>
              <a:p>
                <a:pPr marL="0" indent="0">
                  <a:lnSpc>
                    <a:spcPct val="107000"/>
                  </a:lnSpc>
                  <a:spcAft>
                    <a:spcPts val="800"/>
                  </a:spcAft>
                  <a:buNone/>
                </a:pPr>
                <a:r>
                  <a:rPr lang="en-US" sz="2800" dirty="0">
                    <a:effectLst/>
                    <a:latin typeface="Times New Roman"/>
                    <a:ea typeface="Arial Unicode MS"/>
                    <a:cs typeface="Times New Roman"/>
                  </a:rPr>
                  <a:t>Substituting in this new value of predicted income (for “people like me”) then produces a satisfaction equation of </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US" sz="2800" i="1">
                          <a:effectLst/>
                          <a:latin typeface="Cambria Math"/>
                          <a:ea typeface="Arial Unicode MS"/>
                          <a:cs typeface="Times New Roman"/>
                        </a:rPr>
                        <m:t>𝑆</m:t>
                      </m:r>
                      <m:r>
                        <a:rPr lang="en-US" sz="2800" i="1">
                          <a:effectLst/>
                          <a:latin typeface="Cambria Math"/>
                          <a:ea typeface="Arial Unicode MS"/>
                          <a:cs typeface="Times New Roman"/>
                        </a:rPr>
                        <m:t>= </m:t>
                      </m:r>
                      <m:r>
                        <a:rPr lang="en-US" sz="2800" i="1">
                          <a:effectLst/>
                          <a:latin typeface="Cambria Math"/>
                          <a:ea typeface="Arial Unicode MS"/>
                          <a:cs typeface="Times New Roman"/>
                        </a:rPr>
                        <m:t>𝛼</m:t>
                      </m:r>
                      <m:r>
                        <a:rPr lang="en-US" sz="2800" i="1">
                          <a:effectLst/>
                          <a:latin typeface="Cambria Math"/>
                          <a:ea typeface="Arial Unicode MS"/>
                          <a:cs typeface="Times New Roman"/>
                        </a:rPr>
                        <m:t>𝑌</m:t>
                      </m:r>
                      <m:r>
                        <a:rPr lang="en-US" sz="2800" i="1">
                          <a:effectLst/>
                          <a:latin typeface="Cambria Math"/>
                          <a:ea typeface="Arial Unicode MS"/>
                          <a:cs typeface="Times New Roman"/>
                        </a:rPr>
                        <m:t>+ </m:t>
                      </m:r>
                      <m:r>
                        <a:rPr lang="en-US" sz="2800" i="1">
                          <a:effectLst/>
                          <a:latin typeface="Cambria Math"/>
                          <a:ea typeface="Arial Unicode MS"/>
                          <a:cs typeface="Times New Roman"/>
                        </a:rPr>
                        <m:t>𝛽</m:t>
                      </m:r>
                      <m:r>
                        <a:rPr lang="en-US" sz="2800" i="1">
                          <a:effectLst/>
                          <a:latin typeface="Cambria Math"/>
                          <a:ea typeface="Arial Unicode MS"/>
                          <a:cs typeface="Times New Roman"/>
                        </a:rPr>
                        <m:t>(</m:t>
                      </m:r>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𝜃</m:t>
                              </m:r>
                            </m:e>
                          </m:bar>
                        </m:e>
                      </m:acc>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𝑋</m:t>
                          </m:r>
                        </m:e>
                      </m:bar>
                      <m:r>
                        <a:rPr lang="en-US" sz="2800" i="1">
                          <a:effectLst/>
                          <a:latin typeface="Cambria Math"/>
                          <a:ea typeface="Arial Unicode MS"/>
                          <a:cs typeface="Times New Roman"/>
                        </a:rPr>
                        <m:t>+ </m:t>
                      </m:r>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𝜏</m:t>
                              </m:r>
                            </m:e>
                          </m:bar>
                        </m:e>
                      </m:acc>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𝑍</m:t>
                          </m:r>
                        </m:e>
                      </m:bar>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𝛾</m:t>
                          </m:r>
                          <m:r>
                            <a:rPr lang="en-US" sz="2800" i="1">
                              <a:effectLst/>
                              <a:latin typeface="Cambria Math"/>
                              <a:ea typeface="Arial Unicode MS"/>
                              <a:cs typeface="Times New Roman"/>
                            </a:rPr>
                            <m:t>′</m:t>
                          </m:r>
                          <m:r>
                            <a:rPr lang="en-US" sz="2800" i="1">
                              <a:effectLst/>
                              <a:latin typeface="Cambria Math"/>
                              <a:ea typeface="Arial Unicode MS"/>
                              <a:cs typeface="Times New Roman"/>
                            </a:rPr>
                            <m:t>𝑋</m:t>
                          </m:r>
                        </m:e>
                      </m:bar>
                      <m:r>
                        <a:rPr lang="en-US" sz="2800" i="1">
                          <a:effectLst/>
                          <a:latin typeface="Cambria Math"/>
                          <a:ea typeface="Arial Unicode MS"/>
                          <a:cs typeface="Times New Roman"/>
                        </a:rPr>
                        <m:t> + </m:t>
                      </m:r>
                      <m:r>
                        <a:rPr lang="en-US" sz="2800" i="1">
                          <a:effectLst/>
                          <a:latin typeface="Cambria Math"/>
                          <a:ea typeface="Gulim"/>
                          <a:cs typeface="Times New Roman"/>
                        </a:rPr>
                        <m:t>𝜀</m:t>
                      </m:r>
                    </m:oMath>
                  </m:oMathPara>
                </a14:m>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or</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US" sz="2800" i="1">
                          <a:effectLst/>
                          <a:latin typeface="Cambria Math"/>
                          <a:ea typeface="Arial Unicode MS"/>
                          <a:cs typeface="Times New Roman"/>
                        </a:rPr>
                        <m:t>𝑆</m:t>
                      </m:r>
                      <m:r>
                        <a:rPr lang="en-US" sz="2800" i="1">
                          <a:effectLst/>
                          <a:latin typeface="Cambria Math"/>
                          <a:ea typeface="Arial Unicode MS"/>
                          <a:cs typeface="Times New Roman"/>
                        </a:rPr>
                        <m:t>= </m:t>
                      </m:r>
                      <m:r>
                        <a:rPr lang="en-US" sz="2800" i="1">
                          <a:effectLst/>
                          <a:latin typeface="Cambria Math"/>
                          <a:ea typeface="Arial Unicode MS"/>
                          <a:cs typeface="Times New Roman"/>
                        </a:rPr>
                        <m:t>𝛼</m:t>
                      </m:r>
                      <m:r>
                        <a:rPr lang="en-US" sz="2800" i="1">
                          <a:effectLst/>
                          <a:latin typeface="Cambria Math"/>
                          <a:ea typeface="Arial Unicode MS"/>
                          <a:cs typeface="Times New Roman"/>
                        </a:rPr>
                        <m:t>𝑌</m:t>
                      </m:r>
                      <m:r>
                        <a:rPr lang="en-US" sz="2800" i="1">
                          <a:effectLst/>
                          <a:latin typeface="Cambria Math"/>
                          <a:ea typeface="Arial Unicode MS"/>
                          <a:cs typeface="Times New Roman"/>
                        </a:rPr>
                        <m:t>+(</m:t>
                      </m:r>
                      <m:r>
                        <a:rPr lang="en-US" sz="2800" i="1">
                          <a:effectLst/>
                          <a:latin typeface="Cambria Math"/>
                          <a:ea typeface="Arial Unicode MS"/>
                          <a:cs typeface="Times New Roman"/>
                        </a:rPr>
                        <m:t>𝛽</m:t>
                      </m:r>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𝜃</m:t>
                              </m:r>
                            </m:e>
                          </m:bar>
                        </m:e>
                      </m:acc>
                      <m:r>
                        <a:rPr lang="en-US" sz="2800" i="1">
                          <a:effectLst/>
                          <a:latin typeface="Cambria Math"/>
                          <a:ea typeface="Arial Unicode MS"/>
                          <a:cs typeface="Times New Roman"/>
                        </a:rPr>
                        <m:t>′ +</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𝛾</m:t>
                          </m:r>
                          <m:r>
                            <a:rPr lang="en-US" sz="2800" i="1">
                              <a:effectLst/>
                              <a:latin typeface="Cambria Math"/>
                              <a:ea typeface="Arial Unicode MS"/>
                              <a:cs typeface="Times New Roman"/>
                            </a:rPr>
                            <m:t>′)</m:t>
                          </m:r>
                          <m:r>
                            <a:rPr lang="en-US" sz="2800" i="1">
                              <a:effectLst/>
                              <a:latin typeface="Cambria Math"/>
                              <a:ea typeface="Arial Unicode MS"/>
                              <a:cs typeface="Times New Roman"/>
                            </a:rPr>
                            <m:t>𝑋</m:t>
                          </m:r>
                        </m:e>
                      </m:bar>
                      <m:r>
                        <a:rPr lang="en-US" sz="2800" i="1">
                          <a:effectLst/>
                          <a:latin typeface="Cambria Math"/>
                          <a:ea typeface="Arial Unicode MS"/>
                          <a:cs typeface="Times New Roman"/>
                        </a:rPr>
                        <m:t>+</m:t>
                      </m:r>
                      <m:r>
                        <a:rPr lang="en-US" sz="2800" i="1">
                          <a:effectLst/>
                          <a:latin typeface="Cambria Math"/>
                          <a:ea typeface="Arial Unicode MS"/>
                          <a:cs typeface="Times New Roman"/>
                        </a:rPr>
                        <m:t>𝛽</m:t>
                      </m:r>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𝜏</m:t>
                              </m:r>
                            </m:e>
                          </m:bar>
                        </m:e>
                      </m:acc>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𝑍</m:t>
                          </m:r>
                        </m:e>
                      </m:bar>
                      <m:r>
                        <a:rPr lang="en-US" sz="2800" i="1">
                          <a:effectLst/>
                          <a:latin typeface="Cambria Math"/>
                          <a:ea typeface="Arial Unicode MS"/>
                          <a:cs typeface="Times New Roman"/>
                        </a:rPr>
                        <m:t>+ </m:t>
                      </m:r>
                      <m:r>
                        <a:rPr lang="en-US" sz="2800" i="1">
                          <a:effectLst/>
                          <a:latin typeface="Cambria Math"/>
                          <a:ea typeface="Gulim"/>
                          <a:cs typeface="Times New Roman"/>
                        </a:rPr>
                        <m:t>𝜀</m:t>
                      </m:r>
                    </m:oMath>
                  </m:oMathPara>
                </a14:m>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This equation is identified. We know </a:t>
                </a:r>
                <a14:m>
                  <m:oMath xmlns:m="http://schemas.openxmlformats.org/officeDocument/2006/math">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𝜏</m:t>
                            </m:r>
                          </m:e>
                        </m:bar>
                      </m:e>
                    </m:acc>
                  </m:oMath>
                </a14:m>
                <a:r>
                  <a:rPr lang="en-US" sz="2800" dirty="0">
                    <a:effectLst/>
                    <a:latin typeface="Times New Roman"/>
                    <a:ea typeface="Arial Unicode MS"/>
                    <a:cs typeface="Times New Roman"/>
                  </a:rPr>
                  <a:t>, therefore we know β. And we know </a:t>
                </a:r>
                <a14:m>
                  <m:oMath xmlns:m="http://schemas.openxmlformats.org/officeDocument/2006/math">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𝜃</m:t>
                            </m:r>
                          </m:e>
                        </m:bar>
                      </m:e>
                    </m:acc>
                  </m:oMath>
                </a14:m>
                <a:r>
                  <a:rPr lang="en-US" sz="2800" dirty="0">
                    <a:effectLst/>
                    <a:latin typeface="Times New Roman"/>
                    <a:ea typeface="Arial Unicode MS"/>
                    <a:cs typeface="Times New Roman"/>
                  </a:rPr>
                  <a:t>, therefore we know γ.</a:t>
                </a:r>
                <a:endParaRPr lang="fr-FR" sz="2800" dirty="0">
                  <a:effectLst/>
                  <a:latin typeface="Times New Roman"/>
                  <a:ea typeface="Calibri"/>
                  <a:cs typeface="Times New Roman"/>
                </a:endParaRPr>
              </a:p>
            </p:txBody>
          </p:sp>
        </mc:Choice>
        <mc:Fallback xmlns="">
          <p:sp>
            <p:nvSpPr>
              <p:cNvPr id="35842" name="Rectangle 2"/>
              <p:cNvSpPr>
                <a:spLocks noGrp="1" noRot="1" noChangeAspect="1" noMove="1" noResize="1" noEditPoints="1" noAdjustHandles="1" noChangeArrowheads="1" noChangeShapeType="1" noTextEdit="1"/>
              </p:cNvSpPr>
              <p:nvPr>
                <p:ph type="body" idx="4294967295"/>
              </p:nvPr>
            </p:nvSpPr>
            <p:spPr>
              <a:xfrm>
                <a:off x="323850" y="116632"/>
                <a:ext cx="8280400" cy="5761038"/>
              </a:xfrm>
              <a:blipFill rotWithShape="1">
                <a:blip r:embed="rId3"/>
                <a:stretch>
                  <a:fillRect l="-1473" t="-1058" b="-16508"/>
                </a:stretch>
              </a:blipFill>
            </p:spPr>
            <p:txBody>
              <a:bodyPr/>
              <a:lstStyle/>
              <a:p>
                <a:r>
                  <a:rPr lang="fr-FR">
                    <a:noFill/>
                  </a:rPr>
                  <a:t> </a:t>
                </a:r>
              </a:p>
            </p:txBody>
          </p:sp>
        </mc:Fallback>
      </mc:AlternateContent>
    </p:spTree>
    <p:extLst>
      <p:ext uri="{BB962C8B-B14F-4D97-AF65-F5344CB8AC3E}">
        <p14:creationId xmlns:p14="http://schemas.microsoft.com/office/powerpoint/2010/main" val="164778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323850" y="476250"/>
            <a:ext cx="8280400" cy="5761038"/>
          </a:xfrm>
        </p:spPr>
        <p:txBody>
          <a:bodyPr/>
          <a:lstStyle/>
          <a:p>
            <a:pPr marL="533400" indent="-533400" eaLnBrk="1" hangingPunct="1">
              <a:buFontTx/>
              <a:buNone/>
            </a:pPr>
            <a:r>
              <a:rPr lang="en-GB" altLang="fr-FR" dirty="0">
                <a:latin typeface="Times New Roman" pitchFamily="18" charset="0"/>
              </a:rPr>
              <a:t>I here present some of the results from:</a:t>
            </a:r>
          </a:p>
          <a:p>
            <a:pPr marL="533400" indent="-533400" eaLnBrk="1" hangingPunct="1">
              <a:buFontTx/>
              <a:buNone/>
            </a:pPr>
            <a:endParaRPr lang="en-GB" altLang="fr-FR" dirty="0">
              <a:latin typeface="Times New Roman" pitchFamily="18" charset="0"/>
            </a:endParaRPr>
          </a:p>
          <a:p>
            <a:pPr marL="533400" indent="-533400" eaLnBrk="1" hangingPunct="1">
              <a:buFontTx/>
              <a:buNone/>
            </a:pPr>
            <a:r>
              <a:rPr lang="en-GB" altLang="fr-FR" dirty="0" err="1">
                <a:latin typeface="Times New Roman" pitchFamily="18" charset="0"/>
              </a:rPr>
              <a:t>Easterlin</a:t>
            </a:r>
            <a:r>
              <a:rPr lang="en-GB" altLang="fr-FR" dirty="0">
                <a:latin typeface="Times New Roman" pitchFamily="18" charset="0"/>
              </a:rPr>
              <a:t>, R. A. (2005). “Diminishing Marginal Utility of Income? Caveat Emptor”. </a:t>
            </a:r>
            <a:r>
              <a:rPr lang="en-GB" altLang="fr-FR" i="1" dirty="0">
                <a:latin typeface="Times New Roman" pitchFamily="18" charset="0"/>
              </a:rPr>
              <a:t>Social Indicators Research</a:t>
            </a:r>
            <a:r>
              <a:rPr lang="en-GB" altLang="fr-FR" dirty="0">
                <a:latin typeface="Times New Roman" pitchFamily="18" charset="0"/>
              </a:rPr>
              <a:t>. pp. 243-255.</a:t>
            </a:r>
          </a:p>
          <a:p>
            <a:pPr marL="533400" indent="-533400" eaLnBrk="1" hangingPunct="1">
              <a:buFontTx/>
              <a:buNone/>
            </a:pPr>
            <a:endParaRPr lang="en-GB" altLang="fr-FR" dirty="0">
              <a:latin typeface="Times New Roman" pitchFamily="18" charset="0"/>
            </a:endParaRPr>
          </a:p>
          <a:p>
            <a:pPr marL="533400" indent="-533400" eaLnBrk="1" hangingPunct="1">
              <a:buFontTx/>
              <a:buNone/>
            </a:pPr>
            <a:r>
              <a:rPr lang="en-GB" altLang="fr-FR" dirty="0">
                <a:latin typeface="Times New Roman" pitchFamily="18" charset="0"/>
              </a:rPr>
              <a:t>This specifically deals with the case of Japan.</a:t>
            </a:r>
          </a:p>
          <a:p>
            <a:pPr marL="533400" indent="-533400" eaLnBrk="1" hangingPunct="1">
              <a:buFontTx/>
              <a:buNone/>
            </a:pPr>
            <a:r>
              <a:rPr lang="en-GB" altLang="fr-FR" dirty="0">
                <a:latin typeface="Times New Roman" pitchFamily="18" charset="0"/>
              </a:rPr>
              <a:t>Japan was a relatively poor country in the 1950s/early 1960s, but then experienced unprecedented growth.</a:t>
            </a:r>
          </a:p>
          <a:p>
            <a:pPr marL="533400" indent="-533400" eaLnBrk="1" hangingPunct="1">
              <a:buFontTx/>
              <a:buNone/>
            </a:pPr>
            <a:endParaRPr lang="en-GB" altLang="fr-FR" dirty="0">
              <a:latin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4294967295"/>
          </p:nvPr>
        </p:nvSpPr>
        <p:spPr>
          <a:xfrm>
            <a:off x="323850" y="188242"/>
            <a:ext cx="8280400" cy="5761038"/>
          </a:xfrm>
        </p:spPr>
        <p:txBody>
          <a:bodyPr/>
          <a:lstStyle/>
          <a:p>
            <a:pPr marL="0" indent="0">
              <a:lnSpc>
                <a:spcPct val="107000"/>
              </a:lnSpc>
              <a:spcAft>
                <a:spcPts val="800"/>
              </a:spcAft>
              <a:buNone/>
            </a:pPr>
            <a:r>
              <a:rPr lang="en-US" sz="2800" dirty="0">
                <a:effectLst/>
                <a:latin typeface="Times New Roman"/>
                <a:ea typeface="Arial Unicode MS"/>
                <a:cs typeface="Times New Roman"/>
              </a:rPr>
              <a:t>The only challenge that remains: try to find a sensible </a:t>
            </a:r>
            <a:r>
              <a:rPr lang="en-US" sz="2800" i="1" dirty="0">
                <a:effectLst/>
                <a:latin typeface="Times New Roman"/>
                <a:ea typeface="Arial Unicode MS"/>
                <a:cs typeface="Times New Roman"/>
              </a:rPr>
              <a:t>Z</a:t>
            </a:r>
            <a:r>
              <a:rPr lang="en-US" sz="2800" dirty="0">
                <a:effectLst/>
                <a:latin typeface="Times New Roman"/>
                <a:ea typeface="Arial Unicode MS"/>
                <a:cs typeface="Times New Roman"/>
              </a:rPr>
              <a:t> that </a:t>
            </a:r>
            <a:r>
              <a:rPr lang="en-US" sz="2800" b="1" dirty="0">
                <a:effectLst/>
                <a:latin typeface="Times New Roman"/>
                <a:ea typeface="Arial Unicode MS"/>
                <a:cs typeface="Times New Roman"/>
              </a:rPr>
              <a:t>only</a:t>
            </a:r>
            <a:r>
              <a:rPr lang="en-US" sz="2800" dirty="0">
                <a:effectLst/>
                <a:latin typeface="Times New Roman"/>
                <a:ea typeface="Arial Unicode MS"/>
                <a:cs typeface="Times New Roman"/>
              </a:rPr>
              <a:t> affects subjective well-being via its effect on earnings.</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Good luck with that. So we can instead turn to:</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lvl="0" indent="0">
              <a:lnSpc>
                <a:spcPct val="107000"/>
              </a:lnSpc>
              <a:spcAft>
                <a:spcPts val="800"/>
              </a:spcAft>
              <a:buNone/>
            </a:pPr>
            <a:r>
              <a:rPr lang="en-US" sz="2800" b="1" dirty="0">
                <a:solidFill>
                  <a:srgbClr val="FF0000"/>
                </a:solidFill>
                <a:effectLst/>
                <a:latin typeface="Times New Roman"/>
                <a:ea typeface="Arial Unicode MS"/>
                <a:cs typeface="Times New Roman"/>
              </a:rPr>
              <a:t>Cell Means</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An alternative is not to calculate a parametric predicted value of Y*, but rather a non-parametric cell-mean.</a:t>
            </a:r>
            <a:endParaRPr lang="fr-FR" sz="2800" dirty="0">
              <a:effectLst/>
              <a:latin typeface="Times New Roman"/>
              <a:ea typeface="Calibri"/>
              <a:cs typeface="Times New Roman"/>
            </a:endParaRPr>
          </a:p>
        </p:txBody>
      </p:sp>
    </p:spTree>
    <p:extLst>
      <p:ext uri="{BB962C8B-B14F-4D97-AF65-F5344CB8AC3E}">
        <p14:creationId xmlns:p14="http://schemas.microsoft.com/office/powerpoint/2010/main" val="7528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5842" name="Rectangle 2"/>
              <p:cNvSpPr>
                <a:spLocks noGrp="1" noChangeArrowheads="1"/>
              </p:cNvSpPr>
              <p:nvPr>
                <p:ph type="body" idx="4294967295"/>
              </p:nvPr>
            </p:nvSpPr>
            <p:spPr>
              <a:xfrm>
                <a:off x="323850" y="116632"/>
                <a:ext cx="8820150" cy="5761038"/>
              </a:xfrm>
            </p:spPr>
            <p:txBody>
              <a:bodyPr/>
              <a:lstStyle/>
              <a:p>
                <a:pPr marL="0" indent="0">
                  <a:lnSpc>
                    <a:spcPct val="107000"/>
                  </a:lnSpc>
                  <a:spcAft>
                    <a:spcPts val="800"/>
                  </a:spcAft>
                  <a:buNone/>
                </a:pPr>
                <a:r>
                  <a:rPr lang="en-US" sz="2800" dirty="0">
                    <a:effectLst/>
                    <a:latin typeface="Times New Roman"/>
                    <a:ea typeface="Arial Unicode MS"/>
                    <a:cs typeface="Times New Roman"/>
                  </a:rPr>
                  <a:t>By age and sex say:</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r>
                  <a:rPr lang="en-US" sz="2800" u="sng" dirty="0">
                    <a:effectLst/>
                    <a:latin typeface="Times New Roman"/>
                    <a:ea typeface="Arial Unicode MS"/>
                    <a:cs typeface="Times New Roman"/>
                  </a:rPr>
                  <a:t>Men</a:t>
                </a:r>
                <a:r>
                  <a:rPr lang="en-US" sz="2800" dirty="0">
                    <a:effectLst/>
                    <a:latin typeface="Times New Roman"/>
                    <a:ea typeface="Arial Unicode MS"/>
                    <a:cs typeface="Times New Roman"/>
                  </a:rPr>
                  <a:t>		</a:t>
                </a:r>
                <a:r>
                  <a:rPr lang="en-US" sz="2800" u="sng" dirty="0">
                    <a:effectLst/>
                    <a:latin typeface="Times New Roman"/>
                    <a:ea typeface="Arial Unicode MS"/>
                    <a:cs typeface="Times New Roman"/>
                  </a:rPr>
                  <a:t>Women</a:t>
                </a:r>
                <a:endParaRPr lang="fr-FR" sz="2800" dirty="0">
                  <a:effectLst/>
                  <a:latin typeface="Times New Roman"/>
                  <a:ea typeface="Calibri"/>
                  <a:cs typeface="Times New Roman"/>
                </a:endParaRPr>
              </a:p>
              <a:p>
                <a:pPr marL="0" indent="0">
                  <a:lnSpc>
                    <a:spcPct val="107000"/>
                  </a:lnSpc>
                  <a:spcAft>
                    <a:spcPts val="800"/>
                  </a:spcAft>
                  <a:buNone/>
                </a:pPr>
                <a:r>
                  <a:rPr lang="en-GB" sz="2800" dirty="0">
                    <a:effectLst/>
                    <a:latin typeface="Times New Roman"/>
                    <a:ea typeface="Arial Unicode MS"/>
                    <a:cs typeface="Times New Roman"/>
                  </a:rPr>
                  <a:t>Age 16-29		Y</a:t>
                </a:r>
                <a:r>
                  <a:rPr lang="en-GB" sz="2800" baseline="-25000" dirty="0">
                    <a:effectLst/>
                    <a:latin typeface="Times New Roman"/>
                    <a:ea typeface="Arial Unicode MS"/>
                    <a:cs typeface="Times New Roman"/>
                  </a:rPr>
                  <a:t>11</a:t>
                </a:r>
                <a:r>
                  <a:rPr lang="en-GB" sz="2800" dirty="0">
                    <a:effectLst/>
                    <a:latin typeface="Times New Roman"/>
                    <a:ea typeface="Arial Unicode MS"/>
                    <a:cs typeface="Times New Roman"/>
                  </a:rPr>
                  <a:t>*		Y</a:t>
                </a:r>
                <a:r>
                  <a:rPr lang="en-GB" sz="2800" baseline="-25000" dirty="0">
                    <a:effectLst/>
                    <a:latin typeface="Times New Roman"/>
                    <a:ea typeface="Arial Unicode MS"/>
                    <a:cs typeface="Times New Roman"/>
                  </a:rPr>
                  <a:t>12</a:t>
                </a:r>
                <a:r>
                  <a:rPr lang="en-GB"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r>
                  <a:rPr lang="fr-FR" sz="2800" dirty="0">
                    <a:effectLst/>
                    <a:latin typeface="Times New Roman"/>
                    <a:ea typeface="Arial Unicode MS"/>
                    <a:cs typeface="Times New Roman"/>
                  </a:rPr>
                  <a:t>Age 30-49		Y</a:t>
                </a:r>
                <a:r>
                  <a:rPr lang="fr-FR" sz="2800" baseline="-25000" dirty="0">
                    <a:effectLst/>
                    <a:latin typeface="Times New Roman"/>
                    <a:ea typeface="Arial Unicode MS"/>
                    <a:cs typeface="Times New Roman"/>
                  </a:rPr>
                  <a:t>21</a:t>
                </a:r>
                <a:r>
                  <a:rPr lang="fr-FR" sz="2800" dirty="0">
                    <a:effectLst/>
                    <a:latin typeface="Times New Roman"/>
                    <a:ea typeface="Arial Unicode MS"/>
                    <a:cs typeface="Times New Roman"/>
                  </a:rPr>
                  <a:t>*		Y</a:t>
                </a:r>
                <a:r>
                  <a:rPr lang="fr-FR" sz="2800" baseline="-25000" dirty="0">
                    <a:effectLst/>
                    <a:latin typeface="Times New Roman"/>
                    <a:ea typeface="Arial Unicode MS"/>
                    <a:cs typeface="Times New Roman"/>
                  </a:rPr>
                  <a:t>22</a:t>
                </a:r>
                <a:r>
                  <a:rPr lang="fr-FR"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r>
                  <a:rPr lang="fr-FR" sz="2800" dirty="0">
                    <a:effectLst/>
                    <a:latin typeface="Times New Roman"/>
                    <a:ea typeface="Arial Unicode MS"/>
                    <a:cs typeface="Times New Roman"/>
                  </a:rPr>
                  <a:t>Age 50-65		Y</a:t>
                </a:r>
                <a:r>
                  <a:rPr lang="fr-FR" sz="2800" baseline="-25000" dirty="0">
                    <a:effectLst/>
                    <a:latin typeface="Times New Roman"/>
                    <a:ea typeface="Arial Unicode MS"/>
                    <a:cs typeface="Times New Roman"/>
                  </a:rPr>
                  <a:t>31</a:t>
                </a:r>
                <a:r>
                  <a:rPr lang="fr-FR" sz="2800" dirty="0">
                    <a:effectLst/>
                    <a:latin typeface="Times New Roman"/>
                    <a:ea typeface="Arial Unicode MS"/>
                    <a:cs typeface="Times New Roman"/>
                  </a:rPr>
                  <a:t>*		Y</a:t>
                </a:r>
                <a:r>
                  <a:rPr lang="fr-FR" sz="2800" baseline="-25000" dirty="0">
                    <a:effectLst/>
                    <a:latin typeface="Times New Roman"/>
                    <a:ea typeface="Arial Unicode MS"/>
                    <a:cs typeface="Times New Roman"/>
                  </a:rPr>
                  <a:t>32</a:t>
                </a:r>
                <a:r>
                  <a:rPr lang="fr-FR" sz="2800" dirty="0">
                    <a:effectLst/>
                    <a:latin typeface="Times New Roman"/>
                    <a:ea typeface="Arial Unicode MS"/>
                    <a:cs typeface="Times New Roman"/>
                  </a:rPr>
                  <a:t>*	</a:t>
                </a:r>
              </a:p>
              <a:p>
                <a:pPr marL="0" indent="0">
                  <a:lnSpc>
                    <a:spcPct val="107000"/>
                  </a:lnSpc>
                  <a:spcAft>
                    <a:spcPts val="800"/>
                  </a:spcAft>
                  <a:buNone/>
                </a:pPr>
                <a:endParaRPr lang="en-GB" sz="2800" dirty="0">
                  <a:latin typeface="Times New Roman"/>
                  <a:ea typeface="Arial Unicode MS"/>
                  <a:cs typeface="Times New Roman"/>
                </a:endParaRPr>
              </a:p>
              <a:p>
                <a:pPr marL="0" indent="0">
                  <a:lnSpc>
                    <a:spcPct val="107000"/>
                  </a:lnSpc>
                  <a:spcAft>
                    <a:spcPts val="800"/>
                  </a:spcAft>
                  <a:buNone/>
                </a:pPr>
                <a:r>
                  <a:rPr lang="en-US" sz="2800" dirty="0">
                    <a:effectLst/>
                    <a:latin typeface="Times New Roman"/>
                    <a:ea typeface="Arial Unicode MS"/>
                    <a:cs typeface="Times New Roman"/>
                  </a:rPr>
                  <a:t>These are non-parametric (they can take on any values, and are not linear, </a:t>
                </a:r>
                <a:r>
                  <a:rPr lang="en-US" sz="2800" dirty="0">
                    <a:latin typeface="Times New Roman"/>
                    <a:ea typeface="Arial Unicode MS"/>
                    <a:cs typeface="Times New Roman"/>
                  </a:rPr>
                  <a:t>quadratic or any </a:t>
                </a:r>
                <a:r>
                  <a:rPr lang="en-US" sz="2800" dirty="0" err="1">
                    <a:latin typeface="Times New Roman"/>
                    <a:ea typeface="Arial Unicode MS"/>
                    <a:cs typeface="Times New Roman"/>
                  </a:rPr>
                  <a:t>parametrice</a:t>
                </a:r>
                <a:r>
                  <a:rPr lang="en-US" sz="2800" dirty="0">
                    <a:latin typeface="Times New Roman"/>
                    <a:ea typeface="Arial Unicode MS"/>
                    <a:cs typeface="Times New Roman"/>
                  </a:rPr>
                  <a:t> </a:t>
                </a:r>
                <a:r>
                  <a:rPr lang="en-US" sz="2800" dirty="0">
                    <a:effectLst/>
                    <a:latin typeface="Times New Roman"/>
                    <a:ea typeface="Arial Unicode MS"/>
                    <a:cs typeface="Times New Roman"/>
                  </a:rPr>
                  <a:t>functions of age and sex) and so we can plug them directly into </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14:m>
                  <m:oMath xmlns:m="http://schemas.openxmlformats.org/officeDocument/2006/math">
                    <m:r>
                      <a:rPr lang="en-US" sz="2800" i="1">
                        <a:effectLst/>
                        <a:latin typeface="Cambria Math"/>
                        <a:ea typeface="Arial Unicode MS"/>
                        <a:cs typeface="Times New Roman"/>
                      </a:rPr>
                      <m:t>𝑆</m:t>
                    </m:r>
                    <m:r>
                      <a:rPr lang="en-US" sz="2800" i="1">
                        <a:effectLst/>
                        <a:latin typeface="Cambria Math"/>
                        <a:ea typeface="Arial Unicode MS"/>
                        <a:cs typeface="Times New Roman"/>
                      </a:rPr>
                      <m:t>= </m:t>
                    </m:r>
                    <m:r>
                      <a:rPr lang="en-US" sz="2800" i="1">
                        <a:effectLst/>
                        <a:latin typeface="Cambria Math"/>
                        <a:ea typeface="Arial Unicode MS"/>
                        <a:cs typeface="Times New Roman"/>
                      </a:rPr>
                      <m:t>𝛼</m:t>
                    </m:r>
                    <m:r>
                      <a:rPr lang="en-US" sz="2800" i="1">
                        <a:effectLst/>
                        <a:latin typeface="Cambria Math"/>
                        <a:ea typeface="Arial Unicode MS"/>
                        <a:cs typeface="Times New Roman"/>
                      </a:rPr>
                      <m:t>𝑌</m:t>
                    </m:r>
                    <m:r>
                      <a:rPr lang="en-US" sz="2800" i="1">
                        <a:effectLst/>
                        <a:latin typeface="Cambria Math"/>
                        <a:ea typeface="Arial Unicode MS"/>
                        <a:cs typeface="Times New Roman"/>
                      </a:rPr>
                      <m:t>+ </m:t>
                    </m:r>
                    <m:r>
                      <a:rPr lang="en-US" sz="2800" i="1">
                        <a:effectLst/>
                        <a:latin typeface="Cambria Math"/>
                        <a:ea typeface="Arial Unicode MS"/>
                        <a:cs typeface="Times New Roman"/>
                      </a:rPr>
                      <m:t>𝛽</m:t>
                    </m:r>
                    <m:sSup>
                      <m:sSupPr>
                        <m:ctrlPr>
                          <a:rPr lang="fr-FR" sz="2800" i="1">
                            <a:effectLst/>
                            <a:latin typeface="Cambria Math" panose="02040503050406030204" pitchFamily="18" charset="0"/>
                            <a:ea typeface="Arial Unicode MS"/>
                            <a:cs typeface="Times New Roman"/>
                          </a:rPr>
                        </m:ctrlPr>
                      </m:sSupPr>
                      <m:e>
                        <m:r>
                          <a:rPr lang="en-US" sz="2800" i="1">
                            <a:effectLst/>
                            <a:latin typeface="Cambria Math"/>
                            <a:ea typeface="Arial Unicode MS"/>
                            <a:cs typeface="Times New Roman"/>
                          </a:rPr>
                          <m:t>𝑌</m:t>
                        </m:r>
                      </m:e>
                      <m:sup>
                        <m:r>
                          <a:rPr lang="en-US" sz="2800" i="1">
                            <a:effectLst/>
                            <a:latin typeface="Cambria Math"/>
                            <a:ea typeface="Arial Unicode MS"/>
                            <a:cs typeface="Times New Roman"/>
                          </a:rPr>
                          <m:t>∗</m:t>
                        </m:r>
                      </m:sup>
                    </m:sSup>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𝛾</m:t>
                        </m:r>
                        <m:r>
                          <a:rPr lang="en-US" sz="2800" i="1">
                            <a:effectLst/>
                            <a:latin typeface="Cambria Math"/>
                            <a:ea typeface="Arial Unicode MS"/>
                            <a:cs typeface="Times New Roman"/>
                          </a:rPr>
                          <m:t>′</m:t>
                        </m:r>
                        <m:r>
                          <a:rPr lang="en-US" sz="2800" i="1">
                            <a:effectLst/>
                            <a:latin typeface="Cambria Math"/>
                            <a:ea typeface="Arial Unicode MS"/>
                            <a:cs typeface="Times New Roman"/>
                          </a:rPr>
                          <m:t>𝑋</m:t>
                        </m:r>
                      </m:e>
                    </m:bar>
                    <m:r>
                      <a:rPr lang="en-US" sz="2800" i="1">
                        <a:effectLst/>
                        <a:latin typeface="Cambria Math"/>
                        <a:ea typeface="Arial Unicode MS"/>
                        <a:cs typeface="Times New Roman"/>
                      </a:rPr>
                      <m:t> + </m:t>
                    </m:r>
                    <m:r>
                      <a:rPr lang="en-US" sz="2800" i="1">
                        <a:effectLst/>
                        <a:latin typeface="Cambria Math"/>
                        <a:ea typeface="Gulim"/>
                        <a:cs typeface="Times New Roman"/>
                      </a:rPr>
                      <m:t>𝜀</m:t>
                    </m:r>
                  </m:oMath>
                </a14:m>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Problem solved! But…</a:t>
                </a:r>
                <a:endParaRPr lang="fr-FR" sz="2800" dirty="0">
                  <a:effectLst/>
                  <a:latin typeface="Times New Roman"/>
                  <a:ea typeface="Calibri"/>
                  <a:cs typeface="Times New Roman"/>
                </a:endParaRPr>
              </a:p>
              <a:p>
                <a:pPr marL="0" indent="0">
                  <a:lnSpc>
                    <a:spcPct val="107000"/>
                  </a:lnSpc>
                  <a:spcAft>
                    <a:spcPts val="800"/>
                  </a:spcAft>
                  <a:buNone/>
                </a:pPr>
                <a:endParaRPr lang="fr-FR" sz="2800" dirty="0">
                  <a:effectLst/>
                  <a:latin typeface="Times New Roman"/>
                  <a:ea typeface="Calibri"/>
                  <a:cs typeface="Times New Roman"/>
                </a:endParaRPr>
              </a:p>
            </p:txBody>
          </p:sp>
        </mc:Choice>
        <mc:Fallback xmlns="">
          <p:sp>
            <p:nvSpPr>
              <p:cNvPr id="35842" name="Rectangle 2"/>
              <p:cNvSpPr>
                <a:spLocks noGrp="1" noRot="1" noChangeAspect="1" noMove="1" noResize="1" noEditPoints="1" noAdjustHandles="1" noChangeArrowheads="1" noChangeShapeType="1" noTextEdit="1"/>
              </p:cNvSpPr>
              <p:nvPr>
                <p:ph type="body" idx="4294967295"/>
              </p:nvPr>
            </p:nvSpPr>
            <p:spPr>
              <a:xfrm>
                <a:off x="323850" y="116632"/>
                <a:ext cx="8820150" cy="5761038"/>
              </a:xfrm>
              <a:blipFill>
                <a:blip r:embed="rId3"/>
                <a:stretch>
                  <a:fillRect l="-1382" t="-1058" r="-898" b="-19153"/>
                </a:stretch>
              </a:blipFill>
            </p:spPr>
            <p:txBody>
              <a:bodyPr/>
              <a:lstStyle/>
              <a:p>
                <a:r>
                  <a:rPr lang="en-GB">
                    <a:noFill/>
                  </a:rPr>
                  <a:t> </a:t>
                </a:r>
              </a:p>
            </p:txBody>
          </p:sp>
        </mc:Fallback>
      </mc:AlternateContent>
    </p:spTree>
    <p:extLst>
      <p:ext uri="{BB962C8B-B14F-4D97-AF65-F5344CB8AC3E}">
        <p14:creationId xmlns:p14="http://schemas.microsoft.com/office/powerpoint/2010/main" val="109802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4294967295"/>
          </p:nvPr>
        </p:nvSpPr>
        <p:spPr>
          <a:xfrm>
            <a:off x="107504" y="188242"/>
            <a:ext cx="8856984" cy="5761038"/>
          </a:xfrm>
        </p:spPr>
        <p:txBody>
          <a:bodyPr/>
          <a:lstStyle/>
          <a:p>
            <a:pPr marL="514350" indent="-514350">
              <a:lnSpc>
                <a:spcPct val="107000"/>
              </a:lnSpc>
              <a:spcAft>
                <a:spcPts val="800"/>
              </a:spcAft>
              <a:buAutoNum type="alphaLcParenR"/>
            </a:pPr>
            <a:r>
              <a:rPr lang="en-US" sz="2800" dirty="0">
                <a:effectLst/>
                <a:latin typeface="Times New Roman"/>
                <a:ea typeface="Arial Unicode MS"/>
                <a:cs typeface="Times New Roman"/>
              </a:rPr>
              <a:t>We lose a huge numbers of </a:t>
            </a:r>
            <a:r>
              <a:rPr lang="en-US" sz="2800" dirty="0">
                <a:solidFill>
                  <a:srgbClr val="FF0000"/>
                </a:solidFill>
                <a:effectLst/>
                <a:latin typeface="Times New Roman"/>
                <a:ea typeface="Arial Unicode MS"/>
                <a:cs typeface="Times New Roman"/>
              </a:rPr>
              <a:t>degrees of freedom </a:t>
            </a:r>
            <a:r>
              <a:rPr lang="en-US" sz="2800" dirty="0">
                <a:effectLst/>
                <a:latin typeface="Times New Roman"/>
                <a:ea typeface="Arial Unicode MS"/>
                <a:cs typeface="Times New Roman"/>
              </a:rPr>
              <a:t>with cell means. When we predict from a regression we have many thousands of different values of Y* from the different combinations of the variables in the X vector in the income regression.</a:t>
            </a:r>
            <a:endParaRPr lang="fr-FR" sz="2800" dirty="0">
              <a:latin typeface="Times New Roman"/>
              <a:ea typeface="Arial Unicode MS"/>
              <a:cs typeface="Times New Roman"/>
            </a:endParaRPr>
          </a:p>
          <a:p>
            <a:pPr marL="514350" indent="-514350">
              <a:lnSpc>
                <a:spcPct val="107000"/>
              </a:lnSpc>
              <a:spcAft>
                <a:spcPts val="800"/>
              </a:spcAft>
              <a:buAutoNum type="alphaLcParenR"/>
            </a:pPr>
            <a:r>
              <a:rPr lang="en-US" sz="2800" dirty="0">
                <a:effectLst/>
                <a:latin typeface="Times New Roman"/>
                <a:ea typeface="Arial Unicode MS"/>
                <a:cs typeface="Times New Roman"/>
              </a:rPr>
              <a:t>Above, we instead have only </a:t>
            </a:r>
            <a:r>
              <a:rPr lang="en-US" sz="2800" dirty="0">
                <a:solidFill>
                  <a:srgbClr val="FF0000"/>
                </a:solidFill>
                <a:effectLst/>
                <a:latin typeface="Times New Roman"/>
                <a:ea typeface="Arial Unicode MS"/>
                <a:cs typeface="Times New Roman"/>
              </a:rPr>
              <a:t>six</a:t>
            </a:r>
            <a:r>
              <a:rPr lang="en-US" sz="2800" dirty="0">
                <a:effectLst/>
                <a:latin typeface="Times New Roman"/>
                <a:ea typeface="Arial Unicode MS"/>
                <a:cs typeface="Times New Roman"/>
              </a:rPr>
              <a:t> different values of Y*.</a:t>
            </a:r>
            <a:endParaRPr lang="fr-FR" sz="2800" dirty="0">
              <a:latin typeface="Times New Roman"/>
              <a:ea typeface="Arial Unicode MS"/>
              <a:cs typeface="Times New Roman"/>
            </a:endParaRPr>
          </a:p>
          <a:p>
            <a:pPr marL="514350" indent="-514350">
              <a:lnSpc>
                <a:spcPct val="107000"/>
              </a:lnSpc>
              <a:spcAft>
                <a:spcPts val="800"/>
              </a:spcAft>
              <a:buAutoNum type="alphaLcParenR"/>
            </a:pPr>
            <a:r>
              <a:rPr lang="en-US" sz="2800" dirty="0">
                <a:effectLst/>
                <a:latin typeface="Times New Roman"/>
                <a:ea typeface="Arial Unicode MS"/>
                <a:cs typeface="Times New Roman"/>
              </a:rPr>
              <a:t>We can improve this figure by adding </a:t>
            </a:r>
            <a:r>
              <a:rPr lang="en-US" sz="2800" dirty="0">
                <a:solidFill>
                  <a:srgbClr val="FF0000"/>
                </a:solidFill>
                <a:effectLst/>
                <a:latin typeface="Times New Roman"/>
                <a:ea typeface="Arial Unicode MS"/>
                <a:cs typeface="Times New Roman"/>
              </a:rPr>
              <a:t>more dimensions </a:t>
            </a:r>
            <a:r>
              <a:rPr lang="en-US" sz="2800" dirty="0">
                <a:effectLst/>
                <a:latin typeface="Times New Roman"/>
                <a:ea typeface="Arial Unicode MS"/>
                <a:cs typeface="Times New Roman"/>
              </a:rPr>
              <a:t>to the calculation of the mean income values of Y*: age (3), sex (2), region (18), occupation (10) and industry (10). But this quickly brings us up to almost 11 000 different cells. Even in a large dataset like the SOEP or the BHPS, </a:t>
            </a:r>
            <a:r>
              <a:rPr lang="en-US" sz="2800" dirty="0">
                <a:solidFill>
                  <a:srgbClr val="FF0000"/>
                </a:solidFill>
                <a:effectLst/>
                <a:latin typeface="Times New Roman"/>
                <a:ea typeface="Arial Unicode MS"/>
                <a:cs typeface="Times New Roman"/>
              </a:rPr>
              <a:t>most of these cells will be empty</a:t>
            </a:r>
            <a:r>
              <a:rPr lang="en-US" sz="2800" dirty="0">
                <a:effectLst/>
                <a:latin typeface="Times New Roman"/>
                <a:ea typeface="Arial Unicode MS"/>
                <a:cs typeface="Times New Roman"/>
              </a:rPr>
              <a:t>.</a:t>
            </a:r>
            <a:endParaRPr lang="fr-FR" sz="2800" dirty="0">
              <a:latin typeface="Times New Roman"/>
              <a:ea typeface="Arial Unicode MS"/>
              <a:cs typeface="Times New Roman"/>
            </a:endParaRPr>
          </a:p>
        </p:txBody>
      </p:sp>
    </p:spTree>
    <p:extLst>
      <p:ext uri="{BB962C8B-B14F-4D97-AF65-F5344CB8AC3E}">
        <p14:creationId xmlns:p14="http://schemas.microsoft.com/office/powerpoint/2010/main" val="681899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en-GB" altLang="fr-FR" sz="4000"/>
              <a:t>Clark (1996). BHPS Data on 5000 Employees</a:t>
            </a:r>
            <a:endParaRPr lang="fr-FR" altLang="fr-FR" sz="4000"/>
          </a:p>
        </p:txBody>
      </p:sp>
      <p:sp>
        <p:nvSpPr>
          <p:cNvPr id="37891" name="Rectangle 3"/>
          <p:cNvSpPr>
            <a:spLocks noGrp="1" noChangeArrowheads="1"/>
          </p:cNvSpPr>
          <p:nvPr>
            <p:ph type="body" idx="4294967295"/>
          </p:nvPr>
        </p:nvSpPr>
        <p:spPr/>
        <p:txBody>
          <a:bodyPr/>
          <a:lstStyle/>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r>
              <a:rPr lang="en-GB" altLang="fr-FR" sz="1600"/>
              <a:t>Estimated only on couples where both partners are in work. Includes other standard control variables.</a:t>
            </a:r>
            <a:endParaRPr lang="fr-FR" altLang="fr-FR" sz="1600"/>
          </a:p>
        </p:txBody>
      </p:sp>
      <p:pic>
        <p:nvPicPr>
          <p:cNvPr id="3789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509713"/>
            <a:ext cx="8353425"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5076056" y="3717528"/>
            <a:ext cx="1079500" cy="863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fr-FR" sz="1800">
              <a:latin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GB" altLang="fr-FR" sz="4000"/>
              <a:t>Comparisons to the past: Clark (1999). BHPS Data</a:t>
            </a:r>
            <a:endParaRPr lang="fr-FR" altLang="fr-FR" sz="4000"/>
          </a:p>
        </p:txBody>
      </p:sp>
      <p:sp>
        <p:nvSpPr>
          <p:cNvPr id="72707" name="Rectangle 3"/>
          <p:cNvSpPr>
            <a:spLocks noGrp="1" noChangeArrowheads="1"/>
          </p:cNvSpPr>
          <p:nvPr>
            <p:ph type="body" idx="1"/>
          </p:nvPr>
        </p:nvSpPr>
        <p:spPr/>
        <p:txBody>
          <a:bodyPr/>
          <a:lstStyle/>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r>
              <a:rPr lang="en-GB" altLang="fr-FR" sz="1600"/>
              <a:t>Two waves only. Estimated on individuals who did not change job or get promoted between the two waves.</a:t>
            </a:r>
            <a:endParaRPr lang="fr-FR" altLang="fr-FR" sz="1600"/>
          </a:p>
        </p:txBody>
      </p:sp>
      <p:pic>
        <p:nvPicPr>
          <p:cNvPr id="7270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484313"/>
            <a:ext cx="799306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Oval 4"/>
          <p:cNvSpPr>
            <a:spLocks noChangeArrowheads="1"/>
          </p:cNvSpPr>
          <p:nvPr/>
        </p:nvSpPr>
        <p:spPr bwMode="auto">
          <a:xfrm>
            <a:off x="4211638" y="2492375"/>
            <a:ext cx="1079500" cy="8651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fr-FR" sz="1800">
              <a:latin typeface="Times New Roman" panose="02020603050405020304" pitchFamily="18" charset="0"/>
            </a:endParaRPr>
          </a:p>
        </p:txBody>
      </p:sp>
    </p:spTree>
    <p:extLst>
      <p:ext uri="{BB962C8B-B14F-4D97-AF65-F5344CB8AC3E}">
        <p14:creationId xmlns:p14="http://schemas.microsoft.com/office/powerpoint/2010/main" val="3079900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6"/>
          <p:cNvSpPr txBox="1">
            <a:spLocks noChangeArrowheads="1"/>
          </p:cNvSpPr>
          <p:nvPr/>
        </p:nvSpPr>
        <p:spPr bwMode="auto">
          <a:xfrm>
            <a:off x="250825" y="-603448"/>
            <a:ext cx="8497888"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endParaRPr lang="fr-FR" altLang="fr-FR" sz="2400" b="1" dirty="0">
              <a:solidFill>
                <a:srgbClr val="005CA2"/>
              </a:solidFill>
              <a:latin typeface="Times New Roman" panose="02020603050405020304" pitchFamily="18" charset="0"/>
              <a:cs typeface="Times New Roman" panose="02020603050405020304" pitchFamily="18" charset="0"/>
            </a:endParaRPr>
          </a:p>
          <a:p>
            <a:pPr>
              <a:spcBef>
                <a:spcPct val="50000"/>
              </a:spcBef>
              <a:buFontTx/>
              <a:buNone/>
            </a:pPr>
            <a:r>
              <a:rPr lang="en-GB" altLang="fr-FR" sz="2800" dirty="0">
                <a:latin typeface="Times New Roman" panose="02020603050405020304" pitchFamily="18" charset="0"/>
                <a:cs typeface="Times New Roman" panose="02020603050405020304" pitchFamily="18" charset="0"/>
              </a:rPr>
              <a:t>The results with respect to past income show that the more you earned in the past, the more you need to earn now in order to be just as satisfied: </a:t>
            </a:r>
            <a:r>
              <a:rPr lang="en-GB" altLang="fr-FR" sz="2800" b="1" dirty="0">
                <a:solidFill>
                  <a:srgbClr val="FF0000"/>
                </a:solidFill>
                <a:latin typeface="Times New Roman" panose="02020603050405020304" pitchFamily="18" charset="0"/>
                <a:cs typeface="Times New Roman" panose="02020603050405020304" pitchFamily="18" charset="0"/>
              </a:rPr>
              <a:t>wages are habit-forming</a:t>
            </a:r>
            <a:r>
              <a:rPr lang="en-GB" altLang="fr-FR" sz="2800" dirty="0">
                <a:latin typeface="Times New Roman" panose="02020603050405020304" pitchFamily="18" charset="0"/>
                <a:cs typeface="Times New Roman" panose="02020603050405020304" pitchFamily="18" charset="0"/>
              </a:rPr>
              <a:t>.</a:t>
            </a:r>
          </a:p>
          <a:p>
            <a:pPr>
              <a:spcBef>
                <a:spcPct val="50000"/>
              </a:spcBef>
              <a:buFontTx/>
              <a:buNone/>
            </a:pPr>
            <a:r>
              <a:rPr lang="en-GB" altLang="fr-FR" sz="2800" dirty="0">
                <a:latin typeface="Times New Roman" panose="02020603050405020304" pitchFamily="18" charset="0"/>
                <a:cs typeface="Times New Roman" panose="02020603050405020304" pitchFamily="18" charset="0"/>
              </a:rPr>
              <a:t>A pay rise produces the following job satisfaction profile:</a:t>
            </a:r>
          </a:p>
          <a:p>
            <a:pPr>
              <a:spcBef>
                <a:spcPct val="50000"/>
              </a:spcBef>
              <a:buFontTx/>
              <a:buNone/>
            </a:pPr>
            <a:endParaRPr lang="nl-NL" altLang="fr-FR" sz="2000" dirty="0">
              <a:latin typeface="Times New Roman" panose="02020603050405020304" pitchFamily="18" charset="0"/>
              <a:cs typeface="Times New Roman" panose="02020603050405020304" pitchFamily="18" charset="0"/>
            </a:endParaRPr>
          </a:p>
        </p:txBody>
      </p:sp>
      <p:sp>
        <p:nvSpPr>
          <p:cNvPr id="54275" name="Line 3"/>
          <p:cNvSpPr>
            <a:spLocks noChangeShapeType="1"/>
          </p:cNvSpPr>
          <p:nvPr/>
        </p:nvSpPr>
        <p:spPr bwMode="auto">
          <a:xfrm>
            <a:off x="1692275" y="2924175"/>
            <a:ext cx="0" cy="1944688"/>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fr-FR"/>
          </a:p>
        </p:txBody>
      </p:sp>
      <p:sp>
        <p:nvSpPr>
          <p:cNvPr id="54276" name="Line 4"/>
          <p:cNvSpPr>
            <a:spLocks noChangeShapeType="1"/>
          </p:cNvSpPr>
          <p:nvPr/>
        </p:nvSpPr>
        <p:spPr bwMode="auto">
          <a:xfrm>
            <a:off x="1692275" y="4868863"/>
            <a:ext cx="4824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4277" name="Line 5"/>
          <p:cNvSpPr>
            <a:spLocks noChangeShapeType="1"/>
          </p:cNvSpPr>
          <p:nvPr/>
        </p:nvSpPr>
        <p:spPr bwMode="auto">
          <a:xfrm>
            <a:off x="2051050" y="4437063"/>
            <a:ext cx="144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78" name="Text Box 6"/>
          <p:cNvSpPr txBox="1">
            <a:spLocks noChangeArrowheads="1"/>
          </p:cNvSpPr>
          <p:nvPr/>
        </p:nvSpPr>
        <p:spPr bwMode="auto">
          <a:xfrm rot="10800000">
            <a:off x="1006475" y="3284538"/>
            <a:ext cx="3968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1400"/>
              <a:t>Job satisfaction</a:t>
            </a:r>
          </a:p>
        </p:txBody>
      </p:sp>
      <p:sp>
        <p:nvSpPr>
          <p:cNvPr id="54279" name="Text Box 7"/>
          <p:cNvSpPr txBox="1">
            <a:spLocks noChangeArrowheads="1"/>
          </p:cNvSpPr>
          <p:nvPr/>
        </p:nvSpPr>
        <p:spPr bwMode="auto">
          <a:xfrm>
            <a:off x="1908175" y="3933825"/>
            <a:ext cx="633571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fr-FR" altLang="fr-FR" sz="1400"/>
          </a:p>
          <a:p>
            <a:pPr>
              <a:spcBef>
                <a:spcPct val="0"/>
              </a:spcBef>
              <a:buFontTx/>
              <a:buNone/>
            </a:pPr>
            <a:endParaRPr lang="fr-FR" altLang="fr-FR" sz="1400"/>
          </a:p>
          <a:p>
            <a:pPr>
              <a:spcBef>
                <a:spcPct val="0"/>
              </a:spcBef>
              <a:buFontTx/>
              <a:buNone/>
            </a:pPr>
            <a:endParaRPr lang="fr-FR" altLang="fr-FR" sz="1400"/>
          </a:p>
          <a:p>
            <a:pPr>
              <a:spcBef>
                <a:spcPct val="0"/>
              </a:spcBef>
              <a:buFontTx/>
              <a:buNone/>
            </a:pPr>
            <a:endParaRPr lang="fr-FR" altLang="fr-FR" sz="2400"/>
          </a:p>
          <a:p>
            <a:pPr>
              <a:spcBef>
                <a:spcPct val="0"/>
              </a:spcBef>
              <a:spcAft>
                <a:spcPct val="35000"/>
              </a:spcAft>
              <a:buFontTx/>
              <a:buNone/>
            </a:pPr>
            <a:r>
              <a:rPr lang="fr-FR" altLang="fr-FR" sz="1600" b="1">
                <a:latin typeface="Times New Roman" pitchFamily="18" charset="0"/>
              </a:rPr>
              <a:t>Time</a:t>
            </a:r>
            <a:endParaRPr lang="fr-FR" altLang="fr-FR" sz="1400">
              <a:latin typeface="Times New Roman" pitchFamily="18" charset="0"/>
            </a:endParaRPr>
          </a:p>
          <a:p>
            <a:pPr>
              <a:spcBef>
                <a:spcPct val="0"/>
              </a:spcBef>
              <a:buFontTx/>
              <a:buNone/>
            </a:pPr>
            <a:endParaRPr lang="fr-FR" altLang="fr-FR" sz="2000"/>
          </a:p>
        </p:txBody>
      </p:sp>
      <p:sp>
        <p:nvSpPr>
          <p:cNvPr id="54280" name="Line 8"/>
          <p:cNvSpPr>
            <a:spLocks noChangeShapeType="1"/>
          </p:cNvSpPr>
          <p:nvPr/>
        </p:nvSpPr>
        <p:spPr bwMode="auto">
          <a:xfrm>
            <a:off x="3348038" y="3644900"/>
            <a:ext cx="792162"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81" name="Line 9"/>
          <p:cNvSpPr>
            <a:spLocks noChangeShapeType="1"/>
          </p:cNvSpPr>
          <p:nvPr/>
        </p:nvSpPr>
        <p:spPr bwMode="auto">
          <a:xfrm>
            <a:off x="4138613" y="4437063"/>
            <a:ext cx="144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323850" y="115888"/>
            <a:ext cx="8280400" cy="5761037"/>
          </a:xfrm>
        </p:spPr>
        <p:txBody>
          <a:bodyPr/>
          <a:lstStyle/>
          <a:p>
            <a:pPr eaLnBrk="1" hangingPunct="1">
              <a:buFontTx/>
              <a:buNone/>
            </a:pPr>
            <a:r>
              <a:rPr lang="en-GB" altLang="fr-FR" sz="2800">
                <a:latin typeface="Times New Roman" pitchFamily="18" charset="0"/>
              </a:rPr>
              <a:t>Pay rises are good at the time, but then you get used to them. How can a firm keep its workers satisfied then? By starting them at a relatively low wage and giving them constant pay rises: profile C.</a:t>
            </a:r>
            <a:endParaRPr lang="fr-FR" altLang="fr-FR" sz="2800">
              <a:latin typeface="Times New Roman" pitchFamily="18" charset="0"/>
            </a:endParaRPr>
          </a:p>
          <a:p>
            <a:pPr eaLnBrk="1" hangingPunct="1">
              <a:buFontTx/>
              <a:buNone/>
            </a:pPr>
            <a:endParaRPr lang="fr-FR" altLang="fr-FR">
              <a:solidFill>
                <a:srgbClr val="005CA2"/>
              </a:solidFill>
            </a:endParaRPr>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844675"/>
            <a:ext cx="64008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ZoneTexte 1"/>
          <p:cNvSpPr txBox="1">
            <a:spLocks noChangeArrowheads="1"/>
          </p:cNvSpPr>
          <p:nvPr/>
        </p:nvSpPr>
        <p:spPr bwMode="auto">
          <a:xfrm>
            <a:off x="0" y="5284365"/>
            <a:ext cx="903649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800" dirty="0">
                <a:latin typeface="Times New Roman" pitchFamily="18" charset="0"/>
                <a:cs typeface="Times New Roman" pitchFamily="18" charset="0"/>
              </a:rPr>
              <a:t>In work on hypothetical preferences over income profiles, individuals choose C over A, even though they lose money by doing so (Frank and Hutchens; Loewenstein and </a:t>
            </a:r>
            <a:r>
              <a:rPr lang="en-GB" altLang="fr-FR" sz="2800" dirty="0" err="1">
                <a:latin typeface="Times New Roman" pitchFamily="18" charset="0"/>
                <a:cs typeface="Times New Roman" pitchFamily="18" charset="0"/>
              </a:rPr>
              <a:t>Sicherman</a:t>
            </a:r>
            <a:r>
              <a:rPr lang="en-GB" altLang="fr-FR" sz="2800" dirty="0">
                <a:latin typeface="Times New Roman" pitchFamily="18" charset="0"/>
                <a:cs typeface="Times New Roman" pitchFamily="18" charset="0"/>
              </a:rPr>
              <a:t>)</a:t>
            </a:r>
            <a:endParaRPr lang="fr-FR" altLang="fr-FR" sz="28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179512" y="44624"/>
            <a:ext cx="8424738" cy="1008112"/>
          </a:xfrm>
        </p:spPr>
        <p:txBody>
          <a:bodyPr/>
          <a:lstStyle/>
          <a:p>
            <a:pPr marL="0" indent="0" eaLnBrk="1" hangingPunct="1">
              <a:buFontTx/>
              <a:buNone/>
            </a:pPr>
            <a:r>
              <a:rPr lang="en-GB" altLang="fr-FR" sz="2800" dirty="0">
                <a:latin typeface="Times New Roman" pitchFamily="18" charset="0"/>
              </a:rPr>
              <a:t>Even a small amount of comparison to the past produces </a:t>
            </a:r>
            <a:r>
              <a:rPr lang="en-GB" altLang="fr-FR" sz="2800" dirty="0">
                <a:solidFill>
                  <a:srgbClr val="FF0000"/>
                </a:solidFill>
                <a:latin typeface="Times New Roman" pitchFamily="18" charset="0"/>
              </a:rPr>
              <a:t>sharply-rising consumption profiles</a:t>
            </a:r>
            <a:r>
              <a:rPr lang="en-GB" altLang="fr-FR" sz="2800" dirty="0">
                <a:latin typeface="Times New Roman" pitchFamily="18" charset="0"/>
              </a:rPr>
              <a:t>.</a:t>
            </a:r>
            <a:endParaRPr lang="fr-FR" altLang="fr-FR" sz="2800" dirty="0">
              <a:latin typeface="Times New Roman" pitchFamily="18" charset="0"/>
            </a:endParaRPr>
          </a:p>
          <a:p>
            <a:pPr eaLnBrk="1" hangingPunct="1">
              <a:buFontTx/>
              <a:buNone/>
            </a:pPr>
            <a:endParaRPr lang="fr-FR" altLang="fr-FR" dirty="0">
              <a:solidFill>
                <a:srgbClr val="005CA2"/>
              </a:solidFill>
            </a:endParaRPr>
          </a:p>
        </p:txBody>
      </p:sp>
      <p:pic>
        <p:nvPicPr>
          <p:cNvPr id="563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80728"/>
            <a:ext cx="9162802"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210AB279-F558-4190-9BD9-EA7A39F47952}"/>
              </a:ext>
            </a:extLst>
          </p:cNvPr>
          <p:cNvSpPr txBox="1">
            <a:spLocks noChangeArrowheads="1"/>
          </p:cNvSpPr>
          <p:nvPr/>
        </p:nvSpPr>
        <p:spPr bwMode="auto">
          <a:xfrm>
            <a:off x="331912" y="5733256"/>
            <a:ext cx="842473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pPr>
            <a:r>
              <a:rPr lang="en-GB" altLang="fr-FR" sz="2800" kern="0" dirty="0">
                <a:latin typeface="Times New Roman" pitchFamily="18" charset="0"/>
              </a:rPr>
              <a:t>Implication: we can’t deduce the </a:t>
            </a:r>
            <a:r>
              <a:rPr lang="en-GB" altLang="fr-FR" sz="2800" kern="0" dirty="0">
                <a:solidFill>
                  <a:srgbClr val="FF0000"/>
                </a:solidFill>
                <a:latin typeface="Times New Roman" pitchFamily="18" charset="0"/>
              </a:rPr>
              <a:t>marginal utility </a:t>
            </a:r>
            <a:r>
              <a:rPr lang="en-GB" altLang="fr-FR" sz="2800" kern="0" dirty="0">
                <a:latin typeface="Times New Roman" pitchFamily="18" charset="0"/>
              </a:rPr>
              <a:t>of a good without knowing the </a:t>
            </a:r>
            <a:r>
              <a:rPr lang="en-GB" altLang="fr-FR" sz="2800" kern="0" dirty="0">
                <a:solidFill>
                  <a:srgbClr val="FF0000"/>
                </a:solidFill>
                <a:latin typeface="Times New Roman" pitchFamily="18" charset="0"/>
              </a:rPr>
              <a:t>whole consumption profile</a:t>
            </a:r>
            <a:r>
              <a:rPr lang="en-GB" altLang="fr-FR" sz="2800" kern="0" dirty="0">
                <a:latin typeface="Times New Roman" pitchFamily="18" charset="0"/>
              </a:rPr>
              <a:t>.</a:t>
            </a:r>
            <a:endParaRPr lang="fr-FR" altLang="fr-FR" sz="2800" kern="0" dirty="0">
              <a:latin typeface="Times New Roman" pitchFamily="18" charset="0"/>
            </a:endParaRPr>
          </a:p>
          <a:p>
            <a:pPr eaLnBrk="1" hangingPunct="1">
              <a:buFontTx/>
              <a:buNone/>
            </a:pPr>
            <a:endParaRPr lang="fr-FR" altLang="fr-FR" kern="0" dirty="0">
              <a:solidFill>
                <a:srgbClr val="005CA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6"/>
          <p:cNvSpPr txBox="1">
            <a:spLocks noChangeArrowheads="1"/>
          </p:cNvSpPr>
          <p:nvPr/>
        </p:nvSpPr>
        <p:spPr bwMode="auto">
          <a:xfrm>
            <a:off x="250825" y="103188"/>
            <a:ext cx="84978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fr-FR" sz="2800" dirty="0">
                <a:latin typeface="Times New Roman" pitchFamily="18" charset="0"/>
              </a:rPr>
              <a:t>Therefore, when we look at the effect of own pay and others’ pay on satisfaction, we find the following kind of stylised relationships:</a:t>
            </a:r>
          </a:p>
          <a:p>
            <a:pPr>
              <a:spcBef>
                <a:spcPct val="0"/>
              </a:spcBef>
              <a:buFontTx/>
              <a:buNone/>
            </a:pPr>
            <a:endParaRPr lang="en-GB" altLang="fr-FR" sz="2800" b="1" dirty="0">
              <a:latin typeface="Times New Roman" pitchFamily="18" charset="0"/>
            </a:endParaRPr>
          </a:p>
          <a:p>
            <a:pPr>
              <a:spcBef>
                <a:spcPct val="0"/>
              </a:spcBef>
              <a:buFontTx/>
              <a:buNone/>
            </a:pPr>
            <a:r>
              <a:rPr lang="en-GB" altLang="fr-FR" sz="2800" b="1" dirty="0">
                <a:solidFill>
                  <a:srgbClr val="FF0000"/>
                </a:solidFill>
                <a:latin typeface="Times New Roman" pitchFamily="18" charset="0"/>
              </a:rPr>
              <a:t>Income DOES bring happiness... As long as you get it and no-one else does</a:t>
            </a:r>
            <a:endParaRPr lang="fr-FR" altLang="fr-FR" sz="2800" b="1" dirty="0">
              <a:solidFill>
                <a:srgbClr val="FF0000"/>
              </a:solidFill>
              <a:latin typeface="Times New Roman" pitchFamily="18" charset="0"/>
            </a:endParaRPr>
          </a:p>
        </p:txBody>
      </p:sp>
      <p:sp>
        <p:nvSpPr>
          <p:cNvPr id="39939" name="Line 4"/>
          <p:cNvSpPr>
            <a:spLocks noChangeShapeType="1"/>
          </p:cNvSpPr>
          <p:nvPr/>
        </p:nvSpPr>
        <p:spPr bwMode="auto">
          <a:xfrm>
            <a:off x="1692275" y="3068638"/>
            <a:ext cx="0" cy="1944687"/>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fr-FR"/>
          </a:p>
        </p:txBody>
      </p:sp>
      <p:sp>
        <p:nvSpPr>
          <p:cNvPr id="39940" name="Line 5"/>
          <p:cNvSpPr>
            <a:spLocks noChangeShapeType="1"/>
          </p:cNvSpPr>
          <p:nvPr/>
        </p:nvSpPr>
        <p:spPr bwMode="auto">
          <a:xfrm>
            <a:off x="1692275" y="5084763"/>
            <a:ext cx="4824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9941" name="Line 6"/>
          <p:cNvSpPr>
            <a:spLocks noChangeShapeType="1"/>
          </p:cNvSpPr>
          <p:nvPr/>
        </p:nvSpPr>
        <p:spPr bwMode="auto">
          <a:xfrm flipV="1">
            <a:off x="1835150" y="3789363"/>
            <a:ext cx="3529013"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9942" name="Text Box 7"/>
          <p:cNvSpPr txBox="1">
            <a:spLocks noChangeArrowheads="1"/>
          </p:cNvSpPr>
          <p:nvPr/>
        </p:nvSpPr>
        <p:spPr bwMode="auto">
          <a:xfrm rot="10800000">
            <a:off x="1077913" y="2781300"/>
            <a:ext cx="5222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2200">
                <a:latin typeface="Times New Roman" pitchFamily="18" charset="0"/>
              </a:rPr>
              <a:t>Satisfaction</a:t>
            </a:r>
          </a:p>
        </p:txBody>
      </p:sp>
      <p:sp>
        <p:nvSpPr>
          <p:cNvPr id="39943" name="Text Box 9"/>
          <p:cNvSpPr txBox="1">
            <a:spLocks noChangeArrowheads="1"/>
          </p:cNvSpPr>
          <p:nvPr/>
        </p:nvSpPr>
        <p:spPr bwMode="auto">
          <a:xfrm>
            <a:off x="1692275" y="5373688"/>
            <a:ext cx="42068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200">
                <a:latin typeface="Times New Roman" pitchFamily="18" charset="0"/>
              </a:rPr>
              <a:t>Own pay (y), holding y* constant</a:t>
            </a:r>
            <a:endParaRPr lang="fr-FR" altLang="fr-FR" sz="1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7"/>
          <p:cNvSpPr>
            <a:spLocks noChangeShapeType="1"/>
          </p:cNvSpPr>
          <p:nvPr/>
        </p:nvSpPr>
        <p:spPr bwMode="auto">
          <a:xfrm>
            <a:off x="1692275" y="3141663"/>
            <a:ext cx="0" cy="1944687"/>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fr-FR"/>
          </a:p>
        </p:txBody>
      </p:sp>
      <p:sp>
        <p:nvSpPr>
          <p:cNvPr id="40963" name="Line 8"/>
          <p:cNvSpPr>
            <a:spLocks noChangeShapeType="1"/>
          </p:cNvSpPr>
          <p:nvPr/>
        </p:nvSpPr>
        <p:spPr bwMode="auto">
          <a:xfrm>
            <a:off x="1692275" y="5157788"/>
            <a:ext cx="4824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0964" name="Line 9"/>
          <p:cNvSpPr>
            <a:spLocks noChangeShapeType="1"/>
          </p:cNvSpPr>
          <p:nvPr/>
        </p:nvSpPr>
        <p:spPr bwMode="auto">
          <a:xfrm>
            <a:off x="1908175" y="3500438"/>
            <a:ext cx="3455988" cy="1366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65" name="Text Box 14"/>
          <p:cNvSpPr txBox="1">
            <a:spLocks noChangeArrowheads="1"/>
          </p:cNvSpPr>
          <p:nvPr/>
        </p:nvSpPr>
        <p:spPr bwMode="auto">
          <a:xfrm rot="10800000">
            <a:off x="1077913" y="2781300"/>
            <a:ext cx="5222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2200">
                <a:latin typeface="Times New Roman" pitchFamily="18" charset="0"/>
              </a:rPr>
              <a:t>Satisfaction</a:t>
            </a:r>
          </a:p>
        </p:txBody>
      </p:sp>
      <p:sp>
        <p:nvSpPr>
          <p:cNvPr id="40966" name="Text Box 15"/>
          <p:cNvSpPr txBox="1">
            <a:spLocks noChangeArrowheads="1"/>
          </p:cNvSpPr>
          <p:nvPr/>
        </p:nvSpPr>
        <p:spPr bwMode="auto">
          <a:xfrm>
            <a:off x="1692275" y="5373688"/>
            <a:ext cx="47513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200">
                <a:latin typeface="Times New Roman" pitchFamily="18" charset="0"/>
              </a:rPr>
              <a:t>Others’ pay (y*), holding y constant</a:t>
            </a:r>
            <a:endParaRPr lang="fr-FR" altLang="fr-F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323850" y="260350"/>
            <a:ext cx="8280400" cy="576263"/>
          </a:xfrm>
        </p:spPr>
        <p:txBody>
          <a:bodyPr/>
          <a:lstStyle/>
          <a:p>
            <a:pPr marL="533400" indent="-533400" eaLnBrk="1" hangingPunct="1">
              <a:lnSpc>
                <a:spcPct val="90000"/>
              </a:lnSpc>
              <a:buFontTx/>
              <a:buNone/>
            </a:pPr>
            <a:r>
              <a:rPr lang="en-GB" altLang="fr-FR" b="1" u="sng">
                <a:latin typeface="Times New Roman" pitchFamily="18" charset="0"/>
              </a:rPr>
              <a:t>Fact 1</a:t>
            </a:r>
            <a:r>
              <a:rPr lang="en-GB" altLang="fr-FR">
                <a:latin typeface="Times New Roman" pitchFamily="18" charset="0"/>
              </a:rPr>
              <a:t>. Richer countries are happier countries.</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08050"/>
            <a:ext cx="5400675"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592138" y="5824538"/>
            <a:ext cx="8083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1800" dirty="0"/>
              <a:t>Japan was in the middle of the income distribution in the early 1960s, and had a middling level of happiness</a:t>
            </a:r>
          </a:p>
          <a:p>
            <a:pPr eaLnBrk="1" hangingPunct="1">
              <a:spcBef>
                <a:spcPct val="0"/>
              </a:spcBef>
              <a:buFontTx/>
              <a:buNone/>
            </a:pPr>
            <a:r>
              <a:rPr lang="en-GB" altLang="fr-FR" sz="1800" u="sng" dirty="0"/>
              <a:t>Data Source</a:t>
            </a:r>
            <a:r>
              <a:rPr lang="en-GB" altLang="fr-FR" sz="1800" dirty="0"/>
              <a:t>: </a:t>
            </a:r>
            <a:r>
              <a:rPr lang="en-GB" altLang="fr-FR" sz="1800" dirty="0" err="1"/>
              <a:t>Cantril</a:t>
            </a:r>
            <a:r>
              <a:rPr lang="en-GB" altLang="fr-FR" sz="1800" dirty="0"/>
              <a:t> (1965).</a:t>
            </a:r>
            <a:endParaRPr lang="fr-FR" altLang="fr-FR" sz="1800" dirty="0"/>
          </a:p>
        </p:txBody>
      </p:sp>
      <p:sp>
        <p:nvSpPr>
          <p:cNvPr id="6149" name="Line 5"/>
          <p:cNvSpPr>
            <a:spLocks noChangeShapeType="1"/>
          </p:cNvSpPr>
          <p:nvPr/>
        </p:nvSpPr>
        <p:spPr bwMode="auto">
          <a:xfrm flipH="1" flipV="1">
            <a:off x="2771775" y="2708275"/>
            <a:ext cx="4752975" cy="1296988"/>
          </a:xfrm>
          <a:prstGeom prst="line">
            <a:avLst/>
          </a:prstGeom>
          <a:noFill/>
          <a:ln w="1905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50" name="Text Box 6"/>
          <p:cNvSpPr txBox="1">
            <a:spLocks noChangeArrowheads="1"/>
          </p:cNvSpPr>
          <p:nvPr/>
        </p:nvSpPr>
        <p:spPr bwMode="auto">
          <a:xfrm>
            <a:off x="7667625" y="3854450"/>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1800"/>
              <a:t>Japan</a:t>
            </a:r>
            <a:endParaRPr lang="fr-FR" altLang="fr-FR" sz="1800"/>
          </a:p>
        </p:txBody>
      </p:sp>
      <p:sp>
        <p:nvSpPr>
          <p:cNvPr id="6151" name="Line 7"/>
          <p:cNvSpPr>
            <a:spLocks noChangeShapeType="1"/>
          </p:cNvSpPr>
          <p:nvPr/>
        </p:nvSpPr>
        <p:spPr bwMode="auto">
          <a:xfrm flipH="1" flipV="1">
            <a:off x="3492500" y="2133600"/>
            <a:ext cx="4319588" cy="71438"/>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52" name="Text Box 8"/>
          <p:cNvSpPr txBox="1">
            <a:spLocks noChangeArrowheads="1"/>
          </p:cNvSpPr>
          <p:nvPr/>
        </p:nvSpPr>
        <p:spPr bwMode="auto">
          <a:xfrm>
            <a:off x="6227763" y="908050"/>
            <a:ext cx="25923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1800">
                <a:solidFill>
                  <a:srgbClr val="0033CC"/>
                </a:solidFill>
              </a:rPr>
              <a:t>The blue lines show the estimated relationship between income and happiness</a:t>
            </a:r>
            <a:endParaRPr lang="fr-FR" altLang="fr-FR" sz="1800">
              <a:solidFill>
                <a:srgbClr val="0033CC"/>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7"/>
          <p:cNvSpPr>
            <a:spLocks noChangeShapeType="1"/>
          </p:cNvSpPr>
          <p:nvPr/>
        </p:nvSpPr>
        <p:spPr bwMode="auto">
          <a:xfrm>
            <a:off x="1692275" y="620713"/>
            <a:ext cx="0" cy="1944687"/>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fr-FR"/>
          </a:p>
        </p:txBody>
      </p:sp>
      <p:sp>
        <p:nvSpPr>
          <p:cNvPr id="41987" name="Line 8"/>
          <p:cNvSpPr>
            <a:spLocks noChangeShapeType="1"/>
          </p:cNvSpPr>
          <p:nvPr/>
        </p:nvSpPr>
        <p:spPr bwMode="auto">
          <a:xfrm>
            <a:off x="1692275" y="2565400"/>
            <a:ext cx="4824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1988" name="Line 9"/>
          <p:cNvSpPr>
            <a:spLocks noChangeShapeType="1"/>
          </p:cNvSpPr>
          <p:nvPr/>
        </p:nvSpPr>
        <p:spPr bwMode="auto">
          <a:xfrm>
            <a:off x="1692275" y="1700213"/>
            <a:ext cx="37449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989" name="Text Box 13"/>
          <p:cNvSpPr txBox="1">
            <a:spLocks noChangeArrowheads="1"/>
          </p:cNvSpPr>
          <p:nvPr/>
        </p:nvSpPr>
        <p:spPr bwMode="auto">
          <a:xfrm>
            <a:off x="1692275" y="2781300"/>
            <a:ext cx="4938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200">
                <a:latin typeface="Times New Roman" pitchFamily="18" charset="0"/>
              </a:rPr>
              <a:t>Pay rises for everybody (y/y* constant)</a:t>
            </a:r>
            <a:endParaRPr lang="fr-FR" altLang="fr-FR" sz="1800"/>
          </a:p>
        </p:txBody>
      </p:sp>
      <p:sp>
        <p:nvSpPr>
          <p:cNvPr id="41990" name="Text Box 14"/>
          <p:cNvSpPr txBox="1">
            <a:spLocks noChangeArrowheads="1"/>
          </p:cNvSpPr>
          <p:nvPr/>
        </p:nvSpPr>
        <p:spPr bwMode="auto">
          <a:xfrm rot="10800000">
            <a:off x="1042988" y="188913"/>
            <a:ext cx="51911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2200">
                <a:latin typeface="Times New Roman" pitchFamily="18" charset="0"/>
              </a:rPr>
              <a:t>Satisfaction</a:t>
            </a:r>
          </a:p>
        </p:txBody>
      </p:sp>
      <p:sp>
        <p:nvSpPr>
          <p:cNvPr id="41991" name="Text Box 16"/>
          <p:cNvSpPr txBox="1">
            <a:spLocks noChangeArrowheads="1"/>
          </p:cNvSpPr>
          <p:nvPr/>
        </p:nvSpPr>
        <p:spPr bwMode="auto">
          <a:xfrm>
            <a:off x="107504" y="3356992"/>
            <a:ext cx="849674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3600" dirty="0">
                <a:latin typeface="Times New Roman" pitchFamily="18" charset="0"/>
              </a:rPr>
              <a:t>These broad findings have been replicated many times.</a:t>
            </a:r>
          </a:p>
          <a:p>
            <a:pPr eaLnBrk="1" hangingPunct="1">
              <a:spcBef>
                <a:spcPct val="50000"/>
              </a:spcBef>
              <a:buFontTx/>
              <a:buNone/>
            </a:pPr>
            <a:r>
              <a:rPr lang="en-GB" altLang="fr-FR" sz="3600" dirty="0">
                <a:latin typeface="Times New Roman" pitchFamily="18" charset="0"/>
              </a:rPr>
              <a:t>Ferrer-</a:t>
            </a:r>
            <a:r>
              <a:rPr lang="en-GB" altLang="fr-FR" sz="3600" dirty="0" err="1">
                <a:latin typeface="Times New Roman" pitchFamily="18" charset="0"/>
              </a:rPr>
              <a:t>i</a:t>
            </a:r>
            <a:r>
              <a:rPr lang="en-GB" altLang="fr-FR" sz="3600" dirty="0">
                <a:latin typeface="Times New Roman" pitchFamily="18" charset="0"/>
              </a:rPr>
              <a:t>-</a:t>
            </a:r>
            <a:r>
              <a:rPr lang="en-GB" altLang="fr-FR" sz="3600" dirty="0" err="1">
                <a:latin typeface="Times New Roman" pitchFamily="18" charset="0"/>
              </a:rPr>
              <a:t>Carbonell</a:t>
            </a:r>
            <a:r>
              <a:rPr lang="en-GB" altLang="fr-FR" sz="3600" dirty="0">
                <a:latin typeface="Times New Roman" pitchFamily="18" charset="0"/>
              </a:rPr>
              <a:t> for Germany and </a:t>
            </a:r>
            <a:r>
              <a:rPr lang="en-GB" altLang="fr-FR" sz="3600" dirty="0" err="1">
                <a:latin typeface="Times New Roman" pitchFamily="18" charset="0"/>
              </a:rPr>
              <a:t>Luttmer</a:t>
            </a:r>
            <a:r>
              <a:rPr lang="en-GB" altLang="fr-FR" sz="3600" dirty="0">
                <a:latin typeface="Times New Roman" pitchFamily="18" charset="0"/>
              </a:rPr>
              <a:t> for the US for life satisfaction and local area average incomes: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Grp="1" noChangeArrowheads="1"/>
          </p:cNvSpPr>
          <p:nvPr>
            <p:ph type="title"/>
          </p:nvPr>
        </p:nvSpPr>
        <p:spPr>
          <a:xfrm>
            <a:off x="311150" y="116632"/>
            <a:ext cx="8229600" cy="1143000"/>
          </a:xfrm>
        </p:spPr>
        <p:txBody>
          <a:bodyPr/>
          <a:lstStyle/>
          <a:p>
            <a:pPr eaLnBrk="1" hangingPunct="1">
              <a:defRPr/>
            </a:pPr>
            <a:r>
              <a:rPr lang="en-GB" altLang="en-US" sz="3600" dirty="0" err="1">
                <a:latin typeface="+mn-lt"/>
              </a:rPr>
              <a:t>Luttmer</a:t>
            </a:r>
            <a:r>
              <a:rPr lang="en-GB" altLang="en-US" sz="3600" dirty="0">
                <a:latin typeface="+mn-lt"/>
              </a:rPr>
              <a:t> (2005) </a:t>
            </a:r>
            <a:r>
              <a:rPr lang="en-GB" sz="3600" dirty="0"/>
              <a:t>US National Survey of Families and Households</a:t>
            </a:r>
            <a:endParaRPr lang="fr-FR" altLang="en-US" sz="3600" dirty="0">
              <a:latin typeface="+mn-lt"/>
            </a:endParaRPr>
          </a:p>
        </p:txBody>
      </p:sp>
      <p:pic>
        <p:nvPicPr>
          <p:cNvPr id="430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060575"/>
            <a:ext cx="9124951"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4"/>
          <p:cNvSpPr>
            <a:spLocks noChangeArrowheads="1"/>
          </p:cNvSpPr>
          <p:nvPr/>
        </p:nvSpPr>
        <p:spPr bwMode="auto">
          <a:xfrm>
            <a:off x="3203575" y="5300663"/>
            <a:ext cx="1439863" cy="5762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Grp="1" noChangeArrowheads="1"/>
          </p:cNvSpPr>
          <p:nvPr>
            <p:ph type="title"/>
          </p:nvPr>
        </p:nvSpPr>
        <p:spPr>
          <a:xfrm>
            <a:off x="311150" y="44624"/>
            <a:ext cx="8229600" cy="1143000"/>
          </a:xfrm>
        </p:spPr>
        <p:txBody>
          <a:bodyPr/>
          <a:lstStyle/>
          <a:p>
            <a:pPr eaLnBrk="1" hangingPunct="1">
              <a:defRPr/>
            </a:pPr>
            <a:r>
              <a:rPr lang="en-GB" altLang="en-US" sz="3600" dirty="0">
                <a:latin typeface="+mn-lt"/>
              </a:rPr>
              <a:t>Ferrer-</a:t>
            </a:r>
            <a:r>
              <a:rPr lang="en-GB" altLang="en-US" sz="3600" dirty="0" err="1">
                <a:latin typeface="+mn-lt"/>
              </a:rPr>
              <a:t>i</a:t>
            </a:r>
            <a:r>
              <a:rPr lang="en-GB" altLang="en-US" sz="3600" dirty="0">
                <a:latin typeface="+mn-lt"/>
              </a:rPr>
              <a:t>-</a:t>
            </a:r>
            <a:r>
              <a:rPr lang="en-GB" altLang="en-US" sz="3600" dirty="0" err="1">
                <a:latin typeface="+mn-lt"/>
              </a:rPr>
              <a:t>Carbonell</a:t>
            </a:r>
            <a:r>
              <a:rPr lang="en-GB" altLang="en-US" sz="3600" dirty="0">
                <a:latin typeface="+mn-lt"/>
              </a:rPr>
              <a:t> (2005) </a:t>
            </a:r>
            <a:r>
              <a:rPr lang="en-GB" sz="3600" dirty="0"/>
              <a:t>SOEP</a:t>
            </a:r>
            <a:endParaRPr lang="fr-FR" altLang="en-US" sz="3600" dirty="0">
              <a:latin typeface="+mn-lt"/>
            </a:endParaRPr>
          </a:p>
        </p:txBody>
      </p:sp>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628775"/>
            <a:ext cx="85058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3703638"/>
            <a:ext cx="83248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4"/>
          <p:cNvSpPr>
            <a:spLocks noChangeArrowheads="1"/>
          </p:cNvSpPr>
          <p:nvPr/>
        </p:nvSpPr>
        <p:spPr bwMode="auto">
          <a:xfrm>
            <a:off x="2916238" y="5229225"/>
            <a:ext cx="719137" cy="50323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8" name="Oval 4"/>
          <p:cNvSpPr>
            <a:spLocks noChangeArrowheads="1"/>
          </p:cNvSpPr>
          <p:nvPr/>
        </p:nvSpPr>
        <p:spPr bwMode="auto">
          <a:xfrm>
            <a:off x="2916238" y="3500438"/>
            <a:ext cx="719137" cy="5048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4CFC3141-BF0D-4C73-B930-7EC519E0F0C6}"/>
              </a:ext>
            </a:extLst>
          </p:cNvPr>
          <p:cNvSpPr txBox="1">
            <a:spLocks noChangeArrowheads="1"/>
          </p:cNvSpPr>
          <p:nvPr/>
        </p:nvSpPr>
        <p:spPr bwMode="auto">
          <a:xfrm>
            <a:off x="311150" y="446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GB" altLang="en-US" sz="3600" kern="0" dirty="0" err="1">
                <a:latin typeface="+mn-lt"/>
              </a:rPr>
              <a:t>Ifcher</a:t>
            </a:r>
            <a:r>
              <a:rPr lang="en-GB" altLang="en-US" sz="3600" kern="0" dirty="0">
                <a:latin typeface="+mn-lt"/>
              </a:rPr>
              <a:t> </a:t>
            </a:r>
            <a:r>
              <a:rPr lang="en-GB" altLang="en-US" sz="3600" i="1" kern="0" dirty="0">
                <a:latin typeface="+mn-lt"/>
              </a:rPr>
              <a:t>et al</a:t>
            </a:r>
            <a:r>
              <a:rPr lang="en-GB" altLang="en-US" sz="3600" kern="0" dirty="0">
                <a:latin typeface="+mn-lt"/>
              </a:rPr>
              <a:t>. (2018) </a:t>
            </a:r>
            <a:r>
              <a:rPr lang="en-GB" sz="3600" kern="0" dirty="0"/>
              <a:t>Gallup </a:t>
            </a:r>
            <a:r>
              <a:rPr lang="en-GB" sz="3600" kern="0" dirty="0" err="1"/>
              <a:t>Healthways</a:t>
            </a:r>
            <a:endParaRPr lang="fr-FR" altLang="en-US" sz="3600" kern="0" dirty="0">
              <a:latin typeface="+mn-lt"/>
            </a:endParaRPr>
          </a:p>
        </p:txBody>
      </p:sp>
      <p:pic>
        <p:nvPicPr>
          <p:cNvPr id="8" name="Picture 7">
            <a:extLst>
              <a:ext uri="{FF2B5EF4-FFF2-40B4-BE49-F238E27FC236}">
                <a16:creationId xmlns:a16="http://schemas.microsoft.com/office/drawing/2014/main" id="{19318E3F-EDCA-4F75-9B4F-52932CC4E281}"/>
              </a:ext>
            </a:extLst>
          </p:cNvPr>
          <p:cNvPicPr>
            <a:picLocks noChangeAspect="1"/>
          </p:cNvPicPr>
          <p:nvPr/>
        </p:nvPicPr>
        <p:blipFill>
          <a:blip r:embed="rId2"/>
          <a:stretch>
            <a:fillRect/>
          </a:stretch>
        </p:blipFill>
        <p:spPr>
          <a:xfrm>
            <a:off x="66938" y="1628800"/>
            <a:ext cx="8718023" cy="3600399"/>
          </a:xfrm>
          <a:prstGeom prst="rect">
            <a:avLst/>
          </a:prstGeom>
        </p:spPr>
      </p:pic>
      <p:sp>
        <p:nvSpPr>
          <p:cNvPr id="9" name="Oval 4">
            <a:extLst>
              <a:ext uri="{FF2B5EF4-FFF2-40B4-BE49-F238E27FC236}">
                <a16:creationId xmlns:a16="http://schemas.microsoft.com/office/drawing/2014/main" id="{D0555136-12DB-4579-A1C8-60C2BBBB6C04}"/>
              </a:ext>
            </a:extLst>
          </p:cNvPr>
          <p:cNvSpPr>
            <a:spLocks noChangeArrowheads="1"/>
          </p:cNvSpPr>
          <p:nvPr/>
        </p:nvSpPr>
        <p:spPr bwMode="auto">
          <a:xfrm>
            <a:off x="5796136" y="3645024"/>
            <a:ext cx="1296144" cy="180096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extLst>
      <p:ext uri="{BB962C8B-B14F-4D97-AF65-F5344CB8AC3E}">
        <p14:creationId xmlns:p14="http://schemas.microsoft.com/office/powerpoint/2010/main" val="4017877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6"/>
          <p:cNvSpPr txBox="1">
            <a:spLocks noChangeArrowheads="1"/>
          </p:cNvSpPr>
          <p:nvPr/>
        </p:nvSpPr>
        <p:spPr bwMode="auto">
          <a:xfrm>
            <a:off x="755650" y="549275"/>
            <a:ext cx="7848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3600" dirty="0">
                <a:latin typeface="Times New Roman" pitchFamily="18" charset="0"/>
              </a:rPr>
              <a:t>Three reasons to reconsider these comparison-income results:</a:t>
            </a:r>
          </a:p>
          <a:p>
            <a:pPr eaLnBrk="1" hangingPunct="1">
              <a:spcBef>
                <a:spcPct val="50000"/>
              </a:spcBef>
              <a:buFontTx/>
              <a:buNone/>
            </a:pPr>
            <a:endParaRPr lang="en-GB" altLang="fr-FR" sz="3600" dirty="0">
              <a:latin typeface="Times New Roman" pitchFamily="18" charset="0"/>
            </a:endParaRPr>
          </a:p>
          <a:p>
            <a:pPr lvl="1" eaLnBrk="1" hangingPunct="1">
              <a:spcBef>
                <a:spcPct val="50000"/>
              </a:spcBef>
              <a:buFontTx/>
              <a:buChar char="•"/>
            </a:pPr>
            <a:r>
              <a:rPr lang="en-GB" altLang="fr-FR" sz="3600" dirty="0">
                <a:latin typeface="Times New Roman" pitchFamily="18" charset="0"/>
              </a:rPr>
              <a:t>The Danish</a:t>
            </a:r>
          </a:p>
          <a:p>
            <a:pPr lvl="1" eaLnBrk="1" hangingPunct="1">
              <a:spcBef>
                <a:spcPct val="50000"/>
              </a:spcBef>
              <a:buFontTx/>
              <a:buChar char="•"/>
            </a:pPr>
            <a:r>
              <a:rPr lang="en-GB" altLang="fr-FR" sz="3600" dirty="0">
                <a:latin typeface="Times New Roman" pitchFamily="18" charset="0"/>
              </a:rPr>
              <a:t>Tunnels</a:t>
            </a:r>
          </a:p>
          <a:p>
            <a:pPr lvl="1" eaLnBrk="1" hangingPunct="1">
              <a:spcBef>
                <a:spcPct val="50000"/>
              </a:spcBef>
              <a:buFontTx/>
              <a:buChar char="•"/>
            </a:pPr>
            <a:r>
              <a:rPr lang="en-GB" altLang="fr-FR" sz="3600" dirty="0">
                <a:latin typeface="Times New Roman" pitchFamily="18" charset="0"/>
              </a:rPr>
              <a:t>Altruism and Self-image</a:t>
            </a:r>
            <a:endParaRPr lang="fr-FR" altLang="fr-FR" sz="3600" dirty="0">
              <a:latin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44624"/>
            <a:ext cx="89644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fr-FR" dirty="0">
                <a:latin typeface="Times New Roman" panose="02020603050405020304" pitchFamily="18" charset="0"/>
                <a:cs typeface="Times New Roman" panose="02020603050405020304" pitchFamily="18" charset="0"/>
              </a:rPr>
              <a:t>1) This is Denmark</a:t>
            </a:r>
            <a:endParaRPr lang="fr-FR" altLang="fr-FR" dirty="0">
              <a:latin typeface="Times New Roman" panose="02020603050405020304" pitchFamily="18" charset="0"/>
              <a:cs typeface="Times New Roman" panose="02020603050405020304" pitchFamily="18" charset="0"/>
            </a:endParaRPr>
          </a:p>
        </p:txBody>
      </p:sp>
      <p:pic>
        <p:nvPicPr>
          <p:cNvPr id="46083" name="Picture 3" descr="den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6402"/>
            <a:ext cx="7704856" cy="61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ChangeArrowheads="1"/>
          </p:cNvSpPr>
          <p:nvPr/>
        </p:nvSpPr>
        <p:spPr bwMode="auto">
          <a:xfrm>
            <a:off x="0" y="6261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fr-FR" sz="18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323850" y="404664"/>
            <a:ext cx="8280400" cy="5761038"/>
          </a:xfrm>
        </p:spPr>
        <p:txBody>
          <a:bodyPr/>
          <a:lstStyle/>
          <a:p>
            <a:pPr eaLnBrk="1" hangingPunct="1"/>
            <a:r>
              <a:rPr lang="en-GB" altLang="fr-FR" dirty="0">
                <a:latin typeface="Times New Roman" panose="02020603050405020304" pitchFamily="18" charset="0"/>
                <a:cs typeface="Times New Roman" panose="02020603050405020304" pitchFamily="18" charset="0"/>
              </a:rPr>
              <a:t>From January 1, 2007, Denmark has been split up into five Regions: two in Zealand, two in Jutland, and one covering Funen and Southern Jutland. </a:t>
            </a:r>
          </a:p>
          <a:p>
            <a:pPr eaLnBrk="1" hangingPunct="1"/>
            <a:r>
              <a:rPr lang="en-GB" altLang="fr-FR" dirty="0">
                <a:latin typeface="Times New Roman" panose="02020603050405020304" pitchFamily="18" charset="0"/>
                <a:cs typeface="Times New Roman" panose="02020603050405020304" pitchFamily="18" charset="0"/>
              </a:rPr>
              <a:t>We use new geo-referenced data, based on a geographical grid of size 100*100 meters (i.e. 10 000 square meters, or a hectare) covering the entire country. </a:t>
            </a:r>
            <a:endParaRPr lang="fr-FR" alt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323850" y="476250"/>
            <a:ext cx="8280400" cy="5761038"/>
          </a:xfrm>
        </p:spPr>
        <p:txBody>
          <a:bodyPr/>
          <a:lstStyle/>
          <a:p>
            <a:pPr eaLnBrk="1" hangingPunct="1">
              <a:lnSpc>
                <a:spcPct val="90000"/>
              </a:lnSpc>
            </a:pPr>
            <a:r>
              <a:rPr lang="en-GB" altLang="fr-FR" sz="2800" dirty="0">
                <a:latin typeface="Times New Roman" panose="02020603050405020304" pitchFamily="18" charset="0"/>
                <a:cs typeface="Times New Roman" panose="02020603050405020304" pitchFamily="18" charset="0"/>
              </a:rPr>
              <a:t>Some of these grid cells are uninhabited, others are only very thinly inhabited: around two-thirds of inhabited hectare cells contain under five households. </a:t>
            </a:r>
          </a:p>
          <a:p>
            <a:pPr eaLnBrk="1" hangingPunct="1">
              <a:lnSpc>
                <a:spcPct val="90000"/>
              </a:lnSpc>
            </a:pPr>
            <a:r>
              <a:rPr lang="en-GB" altLang="fr-FR" sz="2800" dirty="0">
                <a:latin typeface="Times New Roman" panose="02020603050405020304" pitchFamily="18" charset="0"/>
                <a:cs typeface="Times New Roman" panose="02020603050405020304" pitchFamily="18" charset="0"/>
              </a:rPr>
              <a:t>Data confidentiality: Statistics Denmark aggregates to produce clusters of neighbouring hectare cells with a minimum of 150 (600) households. </a:t>
            </a:r>
          </a:p>
          <a:p>
            <a:pPr eaLnBrk="1" hangingPunct="1">
              <a:lnSpc>
                <a:spcPct val="90000"/>
              </a:lnSpc>
            </a:pPr>
            <a:r>
              <a:rPr lang="en-GB" altLang="fr-FR" sz="2800" dirty="0">
                <a:latin typeface="Times New Roman" panose="02020603050405020304" pitchFamily="18" charset="0"/>
                <a:cs typeface="Times New Roman" panose="02020603050405020304" pitchFamily="18" charset="0"/>
              </a:rPr>
              <a:t>Adjusted by </a:t>
            </a:r>
            <a:r>
              <a:rPr lang="en-GB" altLang="fr-FR" sz="2800" dirty="0" err="1">
                <a:latin typeface="Times New Roman" panose="02020603050405020304" pitchFamily="18" charset="0"/>
                <a:cs typeface="Times New Roman" panose="02020603050405020304" pitchFamily="18" charset="0"/>
              </a:rPr>
              <a:t>Damm</a:t>
            </a:r>
            <a:r>
              <a:rPr lang="en-GB" altLang="fr-FR" sz="2800" dirty="0">
                <a:latin typeface="Times New Roman" panose="02020603050405020304" pitchFamily="18" charset="0"/>
                <a:cs typeface="Times New Roman" panose="02020603050405020304" pitchFamily="18" charset="0"/>
              </a:rPr>
              <a:t> and Schultz-Nielsen (2008) to produce a classification </a:t>
            </a:r>
          </a:p>
          <a:p>
            <a:pPr eaLnBrk="1" hangingPunct="1">
              <a:lnSpc>
                <a:spcPct val="90000"/>
              </a:lnSpc>
              <a:buFont typeface="Wingdings" pitchFamily="2" charset="2"/>
              <a:buChar char="Ø"/>
            </a:pPr>
            <a:r>
              <a:rPr lang="en-GB" altLang="fr-FR" sz="2800" dirty="0">
                <a:latin typeface="Times New Roman" panose="02020603050405020304" pitchFamily="18" charset="0"/>
                <a:cs typeface="Times New Roman" panose="02020603050405020304" pitchFamily="18" charset="0"/>
              </a:rPr>
              <a:t>Constant over time</a:t>
            </a:r>
          </a:p>
          <a:p>
            <a:pPr eaLnBrk="1" hangingPunct="1">
              <a:lnSpc>
                <a:spcPct val="90000"/>
              </a:lnSpc>
              <a:buFont typeface="Wingdings" pitchFamily="2" charset="2"/>
              <a:buChar char="Ø"/>
            </a:pPr>
            <a:r>
              <a:rPr lang="en-GB" altLang="fr-FR" sz="2800" dirty="0">
                <a:latin typeface="Times New Roman" panose="02020603050405020304" pitchFamily="18" charset="0"/>
                <a:cs typeface="Times New Roman" panose="02020603050405020304" pitchFamily="18" charset="0"/>
              </a:rPr>
              <a:t>Marked out by physical barriers (roads, rivers)</a:t>
            </a:r>
          </a:p>
          <a:p>
            <a:pPr eaLnBrk="1" hangingPunct="1">
              <a:lnSpc>
                <a:spcPct val="90000"/>
              </a:lnSpc>
              <a:buFont typeface="Wingdings" pitchFamily="2" charset="2"/>
              <a:buChar char="Ø"/>
            </a:pPr>
            <a:r>
              <a:rPr lang="en-GB" altLang="fr-FR" sz="2800" dirty="0">
                <a:latin typeface="Times New Roman" panose="02020603050405020304" pitchFamily="18" charset="0"/>
                <a:cs typeface="Times New Roman" panose="02020603050405020304" pitchFamily="18" charset="0"/>
              </a:rPr>
              <a:t>Compact</a:t>
            </a:r>
          </a:p>
          <a:p>
            <a:pPr eaLnBrk="1" hangingPunct="1">
              <a:lnSpc>
                <a:spcPct val="90000"/>
              </a:lnSpc>
              <a:buFont typeface="Wingdings" pitchFamily="2" charset="2"/>
              <a:buChar char="Ø"/>
            </a:pPr>
            <a:r>
              <a:rPr lang="en-GB" altLang="fr-FR" sz="2800" dirty="0">
                <a:latin typeface="Times New Roman" panose="02020603050405020304" pitchFamily="18" charset="0"/>
                <a:cs typeface="Times New Roman" panose="02020603050405020304" pitchFamily="18" charset="0"/>
              </a:rPr>
              <a:t>Contiguous </a:t>
            </a:r>
          </a:p>
          <a:p>
            <a:pPr eaLnBrk="1" hangingPunct="1">
              <a:lnSpc>
                <a:spcPct val="90000"/>
              </a:lnSpc>
              <a:buFont typeface="Wingdings" pitchFamily="2" charset="2"/>
              <a:buChar char="Ø"/>
            </a:pPr>
            <a:r>
              <a:rPr lang="en-GB" altLang="fr-FR" sz="2800" dirty="0">
                <a:latin typeface="Times New Roman" panose="02020603050405020304" pitchFamily="18" charset="0"/>
                <a:cs typeface="Times New Roman" panose="02020603050405020304" pitchFamily="18" charset="0"/>
              </a:rPr>
              <a:t>Homogenous in terms of type and ownership of housing (don’t mix flats and houses).</a:t>
            </a:r>
            <a:r>
              <a:rPr lang="fr-FR" altLang="fr-FR" sz="28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6261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fr-FR" sz="1800"/>
          </a:p>
        </p:txBody>
      </p:sp>
      <p:sp>
        <p:nvSpPr>
          <p:cNvPr id="49155" name="Rectangle 3"/>
          <p:cNvSpPr>
            <a:spLocks noChangeArrowheads="1"/>
          </p:cNvSpPr>
          <p:nvPr/>
        </p:nvSpPr>
        <p:spPr bwMode="auto">
          <a:xfrm>
            <a:off x="474663" y="368300"/>
            <a:ext cx="819467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200" i="1">
                <a:cs typeface="Times New Roman" pitchFamily="18" charset="0"/>
              </a:rPr>
              <a:t>Figure 1</a:t>
            </a:r>
            <a:endParaRPr lang="fr-FR" altLang="fr-FR" sz="800"/>
          </a:p>
          <a:p>
            <a:pPr>
              <a:spcBef>
                <a:spcPct val="0"/>
              </a:spcBef>
              <a:buFontTx/>
              <a:buNone/>
            </a:pPr>
            <a:r>
              <a:rPr lang="en-GB" altLang="fr-FR" sz="2200" i="1">
                <a:cs typeface="Times New Roman" pitchFamily="18" charset="0"/>
              </a:rPr>
              <a:t>Small neighbourhoods in the area of Taastrupgård, Høje Tåstrup</a:t>
            </a:r>
            <a:endParaRPr lang="fr-FR" altLang="fr-FR" sz="800"/>
          </a:p>
          <a:p>
            <a:pPr>
              <a:spcBef>
                <a:spcPct val="0"/>
              </a:spcBef>
              <a:buFontTx/>
              <a:buNone/>
            </a:pPr>
            <a:endParaRPr lang="fr-FR" altLang="fr-FR" sz="1800"/>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63" y="1404938"/>
            <a:ext cx="684847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5"/>
          <p:cNvSpPr>
            <a:spLocks noChangeArrowheads="1"/>
          </p:cNvSpPr>
          <p:nvPr/>
        </p:nvSpPr>
        <p:spPr bwMode="auto">
          <a:xfrm>
            <a:off x="474663" y="6062663"/>
            <a:ext cx="5578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200" u="sng">
                <a:cs typeface="Times New Roman" pitchFamily="18" charset="0"/>
              </a:rPr>
              <a:t>Source</a:t>
            </a:r>
            <a:r>
              <a:rPr lang="en-GB" altLang="fr-FR" sz="2200">
                <a:cs typeface="Times New Roman" pitchFamily="18" charset="0"/>
              </a:rPr>
              <a:t>: Damm and Schultz-Nielsen (2008).</a:t>
            </a:r>
            <a:endParaRPr lang="en-GB" altLang="fr-FR" sz="1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324048" y="476250"/>
            <a:ext cx="8280400" cy="5761038"/>
          </a:xfrm>
        </p:spPr>
        <p:txBody>
          <a:bodyPr/>
          <a:lstStyle/>
          <a:p>
            <a:pPr eaLnBrk="1" hangingPunct="1">
              <a:lnSpc>
                <a:spcPct val="90000"/>
              </a:lnSpc>
            </a:pPr>
            <a:r>
              <a:rPr lang="en-US" altLang="fr-FR" sz="2800" dirty="0">
                <a:latin typeface="Times New Roman" panose="02020603050405020304" pitchFamily="18" charset="0"/>
                <a:cs typeface="Times New Roman" panose="02020603050405020304" pitchFamily="18" charset="0"/>
              </a:rPr>
              <a:t>We have information on individuals from the Danish part of the European Community Household Panel.</a:t>
            </a:r>
          </a:p>
          <a:p>
            <a:pPr eaLnBrk="1" hangingPunct="1">
              <a:lnSpc>
                <a:spcPct val="90000"/>
              </a:lnSpc>
            </a:pPr>
            <a:r>
              <a:rPr lang="en-US" altLang="fr-FR" sz="2800" dirty="0">
                <a:latin typeface="Times New Roman" panose="02020603050405020304" pitchFamily="18" charset="0"/>
                <a:cs typeface="Times New Roman" panose="02020603050405020304" pitchFamily="18" charset="0"/>
              </a:rPr>
              <a:t>Including a measure of “satisfaction with economic conditions” (on a 1-6 scale).</a:t>
            </a:r>
          </a:p>
          <a:p>
            <a:pPr eaLnBrk="1" hangingPunct="1">
              <a:lnSpc>
                <a:spcPct val="90000"/>
              </a:lnSpc>
            </a:pPr>
            <a:r>
              <a:rPr lang="en-US" altLang="fr-FR" sz="2800" dirty="0">
                <a:latin typeface="Times New Roman" panose="02020603050405020304" pitchFamily="18" charset="0"/>
                <a:cs typeface="Times New Roman" panose="02020603050405020304" pitchFamily="18" charset="0"/>
              </a:rPr>
              <a:t>All Danes have a Danish Personal Identification number (CPR).</a:t>
            </a:r>
          </a:p>
          <a:p>
            <a:pPr eaLnBrk="1" hangingPunct="1">
              <a:lnSpc>
                <a:spcPct val="90000"/>
              </a:lnSpc>
            </a:pPr>
            <a:r>
              <a:rPr lang="en-US" altLang="fr-FR" sz="2800" dirty="0">
                <a:latin typeface="Times New Roman" panose="02020603050405020304" pitchFamily="18" charset="0"/>
                <a:cs typeface="Times New Roman" panose="02020603050405020304" pitchFamily="18" charset="0"/>
              </a:rPr>
              <a:t>Match the CPR of the ECHP respondent to tax records to obtain their income.</a:t>
            </a:r>
          </a:p>
          <a:p>
            <a:pPr eaLnBrk="1" hangingPunct="1">
              <a:lnSpc>
                <a:spcPct val="90000"/>
              </a:lnSpc>
            </a:pPr>
            <a:r>
              <a:rPr lang="en-US" altLang="fr-FR" sz="2800" dirty="0">
                <a:latin typeface="Times New Roman" panose="02020603050405020304" pitchFamily="18" charset="0"/>
                <a:cs typeface="Times New Roman" panose="02020603050405020304" pitchFamily="18" charset="0"/>
              </a:rPr>
              <a:t>Match the CPR to the hectare cell cluster to see where the individual lives.</a:t>
            </a:r>
          </a:p>
          <a:p>
            <a:pPr eaLnBrk="1" hangingPunct="1">
              <a:lnSpc>
                <a:spcPct val="90000"/>
              </a:lnSpc>
            </a:pPr>
            <a:r>
              <a:rPr lang="en-US" altLang="fr-FR" sz="2800" dirty="0">
                <a:latin typeface="Times New Roman" panose="02020603050405020304" pitchFamily="18" charset="0"/>
                <a:cs typeface="Times New Roman" panose="02020603050405020304" pitchFamily="18" charset="0"/>
              </a:rPr>
              <a:t>Obtain income information for all of the other individuals who live in the same cluster: full information on the income distribution at a very-local level.</a:t>
            </a:r>
          </a:p>
        </p:txBody>
      </p:sp>
    </p:spTree>
    <p:extLst>
      <p:ext uri="{BB962C8B-B14F-4D97-AF65-F5344CB8AC3E}">
        <p14:creationId xmlns:p14="http://schemas.microsoft.com/office/powerpoint/2010/main" val="237018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4294967295"/>
          </p:nvPr>
        </p:nvSpPr>
        <p:spPr>
          <a:xfrm>
            <a:off x="323850" y="476250"/>
            <a:ext cx="8280400" cy="5761038"/>
          </a:xfrm>
        </p:spPr>
        <p:txBody>
          <a:bodyPr/>
          <a:lstStyle/>
          <a:p>
            <a:pPr eaLnBrk="1" hangingPunct="1">
              <a:lnSpc>
                <a:spcPct val="90000"/>
              </a:lnSpc>
              <a:buFontTx/>
              <a:buNone/>
            </a:pPr>
            <a:r>
              <a:rPr lang="en-GB" altLang="fr-FR">
                <a:latin typeface="Times New Roman" pitchFamily="18" charset="0"/>
              </a:rPr>
              <a:t>So what happened as Japan became richer?</a:t>
            </a:r>
          </a:p>
          <a:p>
            <a:pPr eaLnBrk="1" hangingPunct="1">
              <a:lnSpc>
                <a:spcPct val="90000"/>
              </a:lnSpc>
              <a:buFontTx/>
              <a:buNone/>
            </a:pPr>
            <a:r>
              <a:rPr lang="en-US" altLang="fr-FR">
                <a:latin typeface="Times New Roman" pitchFamily="18" charset="0"/>
              </a:rPr>
              <a:t>Look at annual indices (1962=100) of life satisfaction and real GNP per capita for Japan, 1958-1987</a:t>
            </a:r>
          </a:p>
          <a:p>
            <a:pPr eaLnBrk="1" hangingPunct="1">
              <a:lnSpc>
                <a:spcPct val="90000"/>
              </a:lnSpc>
              <a:buFontTx/>
              <a:buNone/>
            </a:pPr>
            <a:r>
              <a:rPr lang="en-US" altLang="fr-FR">
                <a:latin typeface="Times New Roman" pitchFamily="18" charset="0"/>
              </a:rPr>
              <a:t>Between 1962 and 1987 Japan experienced unprecedented economic growth, with GNP per capita (in real terms)rising 3.5-fold: growing from 22 to 77 percent of the United States level in 1962</a:t>
            </a:r>
          </a:p>
          <a:p>
            <a:pPr eaLnBrk="1" hangingPunct="1">
              <a:lnSpc>
                <a:spcPct val="90000"/>
              </a:lnSpc>
              <a:buFontTx/>
              <a:buNone/>
            </a:pPr>
            <a:r>
              <a:rPr lang="en-GB" altLang="fr-FR">
                <a:latin typeface="Times New Roman" pitchFamily="18" charset="0"/>
              </a:rPr>
              <a:t>We might then imagine that Japan would follow the blue lines above: as Japan became richer, it would become happier.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GB" altLang="fr-FR" sz="2400">
                <a:latin typeface="Times New Roman" pitchFamily="18" charset="0"/>
              </a:rPr>
              <a:t>Economic Satisfaction, Income and Rank within Small Neighbourhoods: Panel Results</a:t>
            </a:r>
            <a:br>
              <a:rPr lang="en-GB" altLang="fr-FR" sz="2400">
                <a:latin typeface="Times New Roman" pitchFamily="18" charset="0"/>
              </a:rPr>
            </a:br>
            <a:endParaRPr lang="fr-FR" altLang="fr-FR" sz="2400">
              <a:latin typeface="Times New Roman" pitchFamily="18" charset="0"/>
            </a:endParaRPr>
          </a:p>
        </p:txBody>
      </p:sp>
      <p:pic>
        <p:nvPicPr>
          <p:cNvPr id="50179"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611188" y="969963"/>
            <a:ext cx="7993062" cy="5837237"/>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323850" y="188640"/>
            <a:ext cx="8362950" cy="5792788"/>
          </a:xfrm>
        </p:spPr>
        <p:txBody>
          <a:bodyPr/>
          <a:lstStyle/>
          <a:p>
            <a:pPr eaLnBrk="1" hangingPunct="1">
              <a:lnSpc>
                <a:spcPct val="90000"/>
              </a:lnSpc>
              <a:buFontTx/>
              <a:buNone/>
            </a:pPr>
            <a:r>
              <a:rPr lang="en-GB" altLang="fr-FR" dirty="0">
                <a:latin typeface="Times New Roman" pitchFamily="18" charset="0"/>
              </a:rPr>
              <a:t>So individuals like living with richer (very close) neighbours. This probably reflects local public goods or social capital. In this sense, were we able to hold public goods and social capital constant, then I would expect the sign on neighbours’ income to become negative.</a:t>
            </a:r>
          </a:p>
          <a:p>
            <a:pPr eaLnBrk="1" hangingPunct="1">
              <a:lnSpc>
                <a:spcPct val="90000"/>
              </a:lnSpc>
              <a:buFontTx/>
              <a:buNone/>
            </a:pPr>
            <a:endParaRPr lang="en-GB" altLang="fr-FR" dirty="0">
              <a:latin typeface="Times New Roman" pitchFamily="18" charset="0"/>
            </a:endParaRPr>
          </a:p>
          <a:p>
            <a:pPr eaLnBrk="1" hangingPunct="1">
              <a:lnSpc>
                <a:spcPct val="90000"/>
              </a:lnSpc>
              <a:buFontTx/>
              <a:buNone/>
            </a:pPr>
            <a:r>
              <a:rPr lang="en-GB" altLang="fr-FR" dirty="0">
                <a:latin typeface="Times New Roman" pitchFamily="18" charset="0"/>
              </a:rPr>
              <a:t>This is what column 3 effectively does. It holds average neighbourhood income constant, and looks at rank effects. Consistent with previous work, this is positive. </a:t>
            </a:r>
          </a:p>
          <a:p>
            <a:pPr eaLnBrk="1" hangingPunct="1">
              <a:lnSpc>
                <a:spcPct val="90000"/>
              </a:lnSpc>
              <a:buFontTx/>
              <a:buNone/>
            </a:pPr>
            <a:endParaRPr lang="en-GB" altLang="fr-FR" dirty="0">
              <a:latin typeface="Times New Roman" pitchFamily="18" charset="0"/>
            </a:endParaRPr>
          </a:p>
          <a:p>
            <a:pPr eaLnBrk="1" hangingPunct="1">
              <a:lnSpc>
                <a:spcPct val="90000"/>
              </a:lnSpc>
              <a:buFontTx/>
              <a:buNone/>
            </a:pPr>
            <a:r>
              <a:rPr lang="en-GB" altLang="fr-FR" dirty="0">
                <a:latin typeface="Times New Roman" pitchFamily="18" charset="0"/>
              </a:rPr>
              <a:t>People like having rich neighbours…and being on top of the pile.</a:t>
            </a:r>
          </a:p>
          <a:p>
            <a:pPr eaLnBrk="1" hangingPunct="1">
              <a:lnSpc>
                <a:spcPct val="90000"/>
              </a:lnSpc>
              <a:buFontTx/>
              <a:buNone/>
            </a:pPr>
            <a:endParaRPr lang="en-GB" altLang="fr-FR" dirty="0">
              <a:latin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323850" y="333375"/>
            <a:ext cx="8362950" cy="5792788"/>
          </a:xfrm>
        </p:spPr>
        <p:txBody>
          <a:bodyPr/>
          <a:lstStyle/>
          <a:p>
            <a:pPr eaLnBrk="1" hangingPunct="1">
              <a:lnSpc>
                <a:spcPct val="80000"/>
              </a:lnSpc>
              <a:buFontTx/>
              <a:buNone/>
            </a:pPr>
            <a:r>
              <a:rPr lang="en-GB" altLang="fr-FR" sz="2200" dirty="0">
                <a:latin typeface="Times New Roman" pitchFamily="18" charset="0"/>
              </a:rPr>
              <a:t>2) </a:t>
            </a:r>
            <a:r>
              <a:rPr lang="en-GB" altLang="fr-FR" sz="2200" u="sng" dirty="0">
                <a:latin typeface="Times New Roman" pitchFamily="18" charset="0"/>
              </a:rPr>
              <a:t>Tunnels</a:t>
            </a:r>
          </a:p>
          <a:p>
            <a:pPr eaLnBrk="1" hangingPunct="1">
              <a:lnSpc>
                <a:spcPct val="80000"/>
              </a:lnSpc>
              <a:buFontTx/>
              <a:buNone/>
            </a:pPr>
            <a:r>
              <a:rPr lang="en-GB" altLang="fr-FR" sz="2200" dirty="0">
                <a:latin typeface="Times New Roman" pitchFamily="18" charset="0"/>
              </a:rPr>
              <a:t>Early examples: Senik (2004) and  Clark, Kristensen and </a:t>
            </a:r>
            <a:r>
              <a:rPr lang="en-GB" altLang="fr-FR" sz="2200" dirty="0" err="1">
                <a:latin typeface="Times New Roman" pitchFamily="18" charset="0"/>
              </a:rPr>
              <a:t>Westergård</a:t>
            </a:r>
            <a:r>
              <a:rPr lang="en-GB" altLang="fr-FR" sz="2200" dirty="0">
                <a:latin typeface="Times New Roman" pitchFamily="18" charset="0"/>
              </a:rPr>
              <a:t>-Nielsen (2009).</a:t>
            </a:r>
          </a:p>
          <a:p>
            <a:pPr eaLnBrk="1" hangingPunct="1">
              <a:lnSpc>
                <a:spcPct val="80000"/>
              </a:lnSpc>
              <a:buFontTx/>
              <a:buNone/>
            </a:pPr>
            <a:endParaRPr lang="en-GB" altLang="fr-FR" sz="2200" dirty="0">
              <a:latin typeface="Times New Roman" pitchFamily="18" charset="0"/>
            </a:endParaRPr>
          </a:p>
          <a:p>
            <a:pPr eaLnBrk="1" hangingPunct="1">
              <a:lnSpc>
                <a:spcPct val="80000"/>
              </a:lnSpc>
              <a:buFontTx/>
              <a:buNone/>
            </a:pPr>
            <a:r>
              <a:rPr lang="en-GB" altLang="fr-FR" sz="2200" dirty="0">
                <a:latin typeface="Times New Roman" pitchFamily="18" charset="0"/>
              </a:rPr>
              <a:t>Some work has found well-being to </a:t>
            </a:r>
            <a:r>
              <a:rPr lang="en-GB" altLang="fr-FR" sz="2200" u="sng" dirty="0">
                <a:latin typeface="Times New Roman" pitchFamily="18" charset="0"/>
              </a:rPr>
              <a:t>positively</a:t>
            </a:r>
            <a:r>
              <a:rPr lang="en-GB" altLang="fr-FR" sz="2200" dirty="0">
                <a:latin typeface="Times New Roman" pitchFamily="18" charset="0"/>
              </a:rPr>
              <a:t> correlated with reference group income or earnings: </a:t>
            </a:r>
            <a:r>
              <a:rPr lang="en-GB" altLang="fr-FR" sz="2200" dirty="0">
                <a:solidFill>
                  <a:srgbClr val="FF0000"/>
                </a:solidFill>
                <a:latin typeface="Times New Roman" pitchFamily="18" charset="0"/>
              </a:rPr>
              <a:t>the more others earn, the happier I am</a:t>
            </a:r>
            <a:r>
              <a:rPr lang="en-GB" altLang="fr-FR" sz="2200" dirty="0">
                <a:latin typeface="Times New Roman" pitchFamily="18" charset="0"/>
              </a:rPr>
              <a:t>. </a:t>
            </a:r>
          </a:p>
          <a:p>
            <a:pPr eaLnBrk="1" hangingPunct="1">
              <a:lnSpc>
                <a:spcPct val="80000"/>
              </a:lnSpc>
              <a:buFontTx/>
              <a:buNone/>
            </a:pPr>
            <a:endParaRPr lang="en-GB" altLang="fr-FR" sz="2200" dirty="0">
              <a:latin typeface="Times New Roman" pitchFamily="18" charset="0"/>
            </a:endParaRPr>
          </a:p>
          <a:p>
            <a:pPr eaLnBrk="1" hangingPunct="1">
              <a:lnSpc>
                <a:spcPct val="80000"/>
              </a:lnSpc>
              <a:buFontTx/>
              <a:buNone/>
            </a:pPr>
            <a:r>
              <a:rPr lang="en-GB" altLang="fr-FR" sz="2200" dirty="0">
                <a:latin typeface="Times New Roman" pitchFamily="18" charset="0"/>
              </a:rPr>
              <a:t>Could demonstrate Hirschman’s tunnel effect (Hirschman and Rothschild, 1973): while others’ good fortune might make me jealous, it may also </a:t>
            </a:r>
            <a:r>
              <a:rPr lang="en-GB" altLang="fr-FR" sz="2200" dirty="0">
                <a:solidFill>
                  <a:srgbClr val="FF0000"/>
                </a:solidFill>
                <a:latin typeface="Times New Roman" pitchFamily="18" charset="0"/>
              </a:rPr>
              <a:t>provide information about my own future prospects</a:t>
            </a:r>
            <a:r>
              <a:rPr lang="en-GB" altLang="fr-FR" sz="2200" dirty="0">
                <a:latin typeface="Times New Roman" pitchFamily="18" charset="0"/>
              </a:rPr>
              <a:t>. </a:t>
            </a:r>
          </a:p>
          <a:p>
            <a:pPr eaLnBrk="1" hangingPunct="1">
              <a:lnSpc>
                <a:spcPct val="80000"/>
              </a:lnSpc>
              <a:buFontTx/>
              <a:buNone/>
            </a:pPr>
            <a:endParaRPr lang="en-GB" altLang="fr-FR" sz="2200" dirty="0">
              <a:latin typeface="Times New Roman" pitchFamily="18" charset="0"/>
            </a:endParaRPr>
          </a:p>
          <a:p>
            <a:pPr eaLnBrk="1" hangingPunct="1">
              <a:lnSpc>
                <a:spcPct val="80000"/>
              </a:lnSpc>
              <a:buFontTx/>
              <a:buNone/>
            </a:pPr>
            <a:r>
              <a:rPr lang="en-GB" altLang="fr-FR" sz="2200" dirty="0">
                <a:latin typeface="Times New Roman" pitchFamily="18" charset="0"/>
              </a:rPr>
              <a:t>The distinction between status and signal depends on how likely you are to end up in the future with your reference group’s current income. Senik considers a very unstable labour market (Russia); Clark et al. examine the average earnings of other workers within the same firm. </a:t>
            </a:r>
          </a:p>
          <a:p>
            <a:pPr eaLnBrk="1" hangingPunct="1">
              <a:lnSpc>
                <a:spcPct val="80000"/>
              </a:lnSpc>
              <a:buFontTx/>
              <a:buNone/>
            </a:pPr>
            <a:endParaRPr lang="en-GB" altLang="fr-FR" sz="2200" dirty="0">
              <a:latin typeface="Times New Roman" pitchFamily="18" charset="0"/>
            </a:endParaRPr>
          </a:p>
          <a:p>
            <a:pPr eaLnBrk="1" hangingPunct="1">
              <a:lnSpc>
                <a:spcPct val="80000"/>
              </a:lnSpc>
              <a:buFontTx/>
              <a:buNone/>
            </a:pPr>
            <a:r>
              <a:rPr lang="en-GB" altLang="fr-FR" sz="2200" dirty="0">
                <a:latin typeface="Times New Roman" pitchFamily="18" charset="0"/>
              </a:rPr>
              <a:t>But how pervasive are signal effects in general?</a:t>
            </a:r>
          </a:p>
          <a:p>
            <a:pPr eaLnBrk="1" hangingPunct="1">
              <a:lnSpc>
                <a:spcPct val="80000"/>
              </a:lnSpc>
              <a:buFontTx/>
              <a:buNone/>
            </a:pPr>
            <a:endParaRPr lang="en-GB" altLang="fr-FR" sz="2000" dirty="0">
              <a:latin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323850" y="333077"/>
            <a:ext cx="8362950" cy="6264275"/>
          </a:xfrm>
        </p:spPr>
        <p:txBody>
          <a:bodyPr/>
          <a:lstStyle/>
          <a:p>
            <a:pPr eaLnBrk="1" hangingPunct="1">
              <a:lnSpc>
                <a:spcPct val="80000"/>
              </a:lnSpc>
              <a:buFontTx/>
              <a:buNone/>
            </a:pPr>
            <a:r>
              <a:rPr lang="en-GB" altLang="fr-FR" dirty="0">
                <a:latin typeface="Times New Roman" pitchFamily="18" charset="0"/>
              </a:rPr>
              <a:t>3) </a:t>
            </a:r>
            <a:r>
              <a:rPr lang="en-GB" altLang="fr-FR" u="sng" dirty="0">
                <a:latin typeface="Times New Roman" pitchFamily="18" charset="0"/>
              </a:rPr>
              <a:t>Altruism</a:t>
            </a:r>
          </a:p>
          <a:p>
            <a:pPr eaLnBrk="1" hangingPunct="1">
              <a:lnSpc>
                <a:spcPct val="80000"/>
              </a:lnSpc>
              <a:buFontTx/>
              <a:buNone/>
            </a:pPr>
            <a:endParaRPr lang="en-GB" altLang="fr-FR" dirty="0">
              <a:latin typeface="Times New Roman" pitchFamily="18" charset="0"/>
            </a:endParaRPr>
          </a:p>
          <a:p>
            <a:pPr marL="0" indent="0" eaLnBrk="1" hangingPunct="1">
              <a:lnSpc>
                <a:spcPct val="80000"/>
              </a:lnSpc>
              <a:buFontTx/>
              <a:buNone/>
            </a:pPr>
            <a:r>
              <a:rPr lang="en-GB" altLang="fr-FR" dirty="0">
                <a:latin typeface="Times New Roman" pitchFamily="18" charset="0"/>
              </a:rPr>
              <a:t>People are often observed to give away money or donate to charity.</a:t>
            </a:r>
          </a:p>
          <a:p>
            <a:pPr marL="0" indent="0" eaLnBrk="1" hangingPunct="1">
              <a:lnSpc>
                <a:spcPct val="80000"/>
              </a:lnSpc>
              <a:buFontTx/>
              <a:buNone/>
            </a:pPr>
            <a:endParaRPr lang="en-GB" altLang="fr-FR" dirty="0">
              <a:latin typeface="Times New Roman" pitchFamily="18" charset="0"/>
            </a:endParaRPr>
          </a:p>
          <a:p>
            <a:pPr marL="0" indent="0">
              <a:buNone/>
            </a:pPr>
            <a:r>
              <a:rPr lang="en-US" dirty="0">
                <a:latin typeface="Times New Roman" pitchFamily="18" charset="0"/>
              </a:rPr>
              <a:t>The survey of 616 experiments in the </a:t>
            </a:r>
            <a:r>
              <a:rPr lang="en-US" dirty="0">
                <a:solidFill>
                  <a:srgbClr val="FF0000"/>
                </a:solidFill>
                <a:latin typeface="Times New Roman" pitchFamily="18" charset="0"/>
              </a:rPr>
              <a:t>Dictator game </a:t>
            </a:r>
            <a:r>
              <a:rPr lang="en-US" dirty="0">
                <a:latin typeface="Times New Roman" pitchFamily="18" charset="0"/>
              </a:rPr>
              <a:t>in Engel (2011) concluded that dictators give on average 28% of the sum of money to be </a:t>
            </a:r>
            <a:r>
              <a:rPr lang="en-GB" dirty="0">
                <a:latin typeface="Times New Roman" pitchFamily="18" charset="0"/>
              </a:rPr>
              <a:t>divided.</a:t>
            </a:r>
          </a:p>
          <a:p>
            <a:pPr marL="0" indent="0" eaLnBrk="1" hangingPunct="1">
              <a:lnSpc>
                <a:spcPct val="80000"/>
              </a:lnSpc>
              <a:buFontTx/>
              <a:buNone/>
            </a:pPr>
            <a:endParaRPr lang="en-GB" altLang="fr-FR" dirty="0">
              <a:latin typeface="Times New Roman" pitchFamily="18" charset="0"/>
            </a:endParaRPr>
          </a:p>
          <a:p>
            <a:pPr marL="0" indent="0" eaLnBrk="1" hangingPunct="1">
              <a:lnSpc>
                <a:spcPct val="80000"/>
              </a:lnSpc>
              <a:buFontTx/>
              <a:buNone/>
            </a:pPr>
            <a:r>
              <a:rPr lang="en-GB" altLang="fr-FR" dirty="0">
                <a:latin typeface="Times New Roman" pitchFamily="18" charset="0"/>
              </a:rPr>
              <a:t>Why do they do so, if relative income increases well-being?</a:t>
            </a:r>
          </a:p>
          <a:p>
            <a:pPr marL="0" indent="0" eaLnBrk="1" hangingPunct="1">
              <a:lnSpc>
                <a:spcPct val="80000"/>
              </a:lnSpc>
              <a:buFontTx/>
              <a:buNone/>
            </a:pPr>
            <a:endParaRPr lang="en-GB" altLang="fr-FR" dirty="0">
              <a:latin typeface="Times New Roman" pitchFamily="18" charset="0"/>
            </a:endParaRPr>
          </a:p>
          <a:p>
            <a:pPr marL="0" indent="0" eaLnBrk="1" hangingPunct="1">
              <a:lnSpc>
                <a:spcPct val="80000"/>
              </a:lnSpc>
              <a:buFontTx/>
              <a:buNone/>
            </a:pPr>
            <a:endParaRPr lang="en-GB" altLang="fr-FR" sz="2400" dirty="0">
              <a:latin typeface="Times New Roman" pitchFamily="18" charset="0"/>
            </a:endParaRPr>
          </a:p>
        </p:txBody>
      </p:sp>
    </p:spTree>
    <p:extLst>
      <p:ext uri="{BB962C8B-B14F-4D97-AF65-F5344CB8AC3E}">
        <p14:creationId xmlns:p14="http://schemas.microsoft.com/office/powerpoint/2010/main" val="30803921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323850" y="549101"/>
            <a:ext cx="8362950" cy="6264275"/>
          </a:xfrm>
        </p:spPr>
        <p:txBody>
          <a:bodyPr/>
          <a:lstStyle/>
          <a:p>
            <a:pPr eaLnBrk="1" hangingPunct="1">
              <a:lnSpc>
                <a:spcPct val="80000"/>
              </a:lnSpc>
              <a:buFontTx/>
              <a:buNone/>
            </a:pPr>
            <a:r>
              <a:rPr lang="en-GB" altLang="fr-FR" dirty="0">
                <a:latin typeface="Times New Roman" pitchFamily="18" charset="0"/>
              </a:rPr>
              <a:t>Dunn, E., </a:t>
            </a:r>
            <a:r>
              <a:rPr lang="en-GB" altLang="fr-FR" dirty="0" err="1">
                <a:latin typeface="Times New Roman" pitchFamily="18" charset="0"/>
              </a:rPr>
              <a:t>Aknin</a:t>
            </a:r>
            <a:r>
              <a:rPr lang="en-GB" altLang="fr-FR" dirty="0">
                <a:latin typeface="Times New Roman" pitchFamily="18" charset="0"/>
              </a:rPr>
              <a:t>, L., and Norton, M. (2008). "Spending Money on Others Promotes Happiness". </a:t>
            </a:r>
            <a:r>
              <a:rPr lang="en-GB" altLang="fr-FR" i="1" dirty="0">
                <a:latin typeface="Times New Roman" pitchFamily="18" charset="0"/>
              </a:rPr>
              <a:t>Science</a:t>
            </a:r>
            <a:r>
              <a:rPr lang="en-GB" altLang="fr-FR" dirty="0">
                <a:latin typeface="Times New Roman" pitchFamily="18" charset="0"/>
              </a:rPr>
              <a:t>, 319, 1687-1688.</a:t>
            </a:r>
          </a:p>
          <a:p>
            <a:pPr eaLnBrk="1" hangingPunct="1">
              <a:lnSpc>
                <a:spcPct val="80000"/>
              </a:lnSpc>
              <a:buFontTx/>
              <a:buNone/>
            </a:pPr>
            <a:endParaRPr lang="en-GB" altLang="fr-FR" dirty="0">
              <a:latin typeface="Times New Roman" pitchFamily="18" charset="0"/>
            </a:endParaRPr>
          </a:p>
          <a:p>
            <a:pPr eaLnBrk="1" hangingPunct="1">
              <a:lnSpc>
                <a:spcPct val="80000"/>
              </a:lnSpc>
            </a:pPr>
            <a:r>
              <a:rPr lang="en-US" altLang="fr-FR" dirty="0">
                <a:latin typeface="Times New Roman" pitchFamily="18" charset="0"/>
                <a:ea typeface="Batang" pitchFamily="18" charset="-127"/>
              </a:rPr>
              <a:t>Individuals are </a:t>
            </a:r>
            <a:r>
              <a:rPr lang="en-US" altLang="fr-FR" dirty="0">
                <a:solidFill>
                  <a:srgbClr val="FF0000"/>
                </a:solidFill>
                <a:latin typeface="Times New Roman" pitchFamily="18" charset="0"/>
                <a:ea typeface="Batang" pitchFamily="18" charset="-127"/>
              </a:rPr>
              <a:t>forced to be generous</a:t>
            </a:r>
            <a:r>
              <a:rPr lang="en-US" altLang="fr-FR" dirty="0">
                <a:latin typeface="Times New Roman" pitchFamily="18" charset="0"/>
                <a:ea typeface="Batang" pitchFamily="18" charset="-127"/>
              </a:rPr>
              <a:t>: they are given an envelope with either $5 or $20 to spend that day. </a:t>
            </a:r>
          </a:p>
          <a:p>
            <a:pPr eaLnBrk="1" hangingPunct="1">
              <a:lnSpc>
                <a:spcPct val="80000"/>
              </a:lnSpc>
            </a:pPr>
            <a:r>
              <a:rPr lang="en-US" altLang="fr-FR" dirty="0">
                <a:latin typeface="Times New Roman" pitchFamily="18" charset="0"/>
                <a:ea typeface="Batang" pitchFamily="18" charset="-127"/>
              </a:rPr>
              <a:t>Half are told to spend the money on themselves, and the other half on someone else. </a:t>
            </a:r>
          </a:p>
          <a:p>
            <a:pPr eaLnBrk="1" hangingPunct="1">
              <a:lnSpc>
                <a:spcPct val="80000"/>
              </a:lnSpc>
            </a:pPr>
            <a:r>
              <a:rPr lang="en-GB" altLang="fr-FR" dirty="0">
                <a:latin typeface="Times New Roman" pitchFamily="18" charset="0"/>
              </a:rPr>
              <a:t>Spending money on others produces greater happiness than spending money on oneself.</a:t>
            </a:r>
          </a:p>
          <a:p>
            <a:pPr eaLnBrk="1" hangingPunct="1">
              <a:lnSpc>
                <a:spcPct val="80000"/>
              </a:lnSpc>
              <a:buFontTx/>
              <a:buNone/>
            </a:pPr>
            <a:endParaRPr lang="en-GB" altLang="fr-FR" dirty="0">
              <a:latin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323850" y="837133"/>
            <a:ext cx="8362950" cy="4824115"/>
          </a:xfrm>
        </p:spPr>
        <p:txBody>
          <a:bodyPr/>
          <a:lstStyle/>
          <a:p>
            <a:pPr eaLnBrk="1" hangingPunct="1">
              <a:lnSpc>
                <a:spcPct val="80000"/>
              </a:lnSpc>
              <a:buFontTx/>
              <a:buNone/>
            </a:pPr>
            <a:r>
              <a:rPr lang="en-GB" altLang="fr-FR" sz="3600" dirty="0">
                <a:latin typeface="Times New Roman" pitchFamily="18" charset="0"/>
              </a:rPr>
              <a:t>Is well-being then not relative in income?</a:t>
            </a:r>
          </a:p>
          <a:p>
            <a:pPr eaLnBrk="1" hangingPunct="1">
              <a:lnSpc>
                <a:spcPct val="80000"/>
              </a:lnSpc>
              <a:buFontTx/>
              <a:buNone/>
            </a:pPr>
            <a:endParaRPr lang="en-GB" altLang="fr-FR" sz="3600" dirty="0">
              <a:latin typeface="Times New Roman" pitchFamily="18" charset="0"/>
            </a:endParaRPr>
          </a:p>
          <a:p>
            <a:pPr marL="0" indent="0" eaLnBrk="1" hangingPunct="1">
              <a:lnSpc>
                <a:spcPct val="80000"/>
              </a:lnSpc>
              <a:buFontTx/>
              <a:buNone/>
            </a:pPr>
            <a:r>
              <a:rPr lang="en-GB" altLang="fr-FR" sz="3600" dirty="0">
                <a:latin typeface="Times New Roman" pitchFamily="18" charset="0"/>
              </a:rPr>
              <a:t>Individual well-being may be affected by both </a:t>
            </a:r>
            <a:r>
              <a:rPr lang="en-GB" altLang="fr-FR" sz="3600" dirty="0">
                <a:solidFill>
                  <a:srgbClr val="FF0000"/>
                </a:solidFill>
                <a:latin typeface="Times New Roman" pitchFamily="18" charset="0"/>
              </a:rPr>
              <a:t>envy and altruism</a:t>
            </a:r>
            <a:r>
              <a:rPr lang="en-GB" altLang="fr-FR" sz="3600" dirty="0">
                <a:latin typeface="Times New Roman" pitchFamily="18" charset="0"/>
              </a:rPr>
              <a:t>. </a:t>
            </a:r>
          </a:p>
          <a:p>
            <a:pPr marL="0" indent="0" eaLnBrk="1" hangingPunct="1">
              <a:lnSpc>
                <a:spcPct val="80000"/>
              </a:lnSpc>
              <a:buFontTx/>
              <a:buNone/>
            </a:pPr>
            <a:endParaRPr lang="en-GB" altLang="fr-FR" sz="3600" dirty="0">
              <a:latin typeface="Times New Roman" pitchFamily="18" charset="0"/>
            </a:endParaRPr>
          </a:p>
          <a:p>
            <a:pPr marL="0" indent="0" eaLnBrk="1" hangingPunct="1">
              <a:lnSpc>
                <a:spcPct val="80000"/>
              </a:lnSpc>
              <a:buFontTx/>
              <a:buNone/>
            </a:pPr>
            <a:r>
              <a:rPr lang="en-GB" altLang="fr-FR" sz="3600" dirty="0">
                <a:latin typeface="Times New Roman" pitchFamily="18" charset="0"/>
              </a:rPr>
              <a:t>The objects of these two feelings are probably not the same: when individuals give gifts or donate, they may not do so for those in their reference group.</a:t>
            </a:r>
          </a:p>
          <a:p>
            <a:pPr marL="0" indent="0" eaLnBrk="1" hangingPunct="1">
              <a:lnSpc>
                <a:spcPct val="80000"/>
              </a:lnSpc>
              <a:buFontTx/>
              <a:buNone/>
            </a:pPr>
            <a:endParaRPr lang="en-GB" altLang="fr-FR" sz="3600" dirty="0">
              <a:latin typeface="Times New Roman" pitchFamily="18" charset="0"/>
            </a:endParaRPr>
          </a:p>
        </p:txBody>
      </p:sp>
    </p:spTree>
    <p:extLst>
      <p:ext uri="{BB962C8B-B14F-4D97-AF65-F5344CB8AC3E}">
        <p14:creationId xmlns:p14="http://schemas.microsoft.com/office/powerpoint/2010/main" val="37630065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323850" y="476250"/>
            <a:ext cx="8280400" cy="5761038"/>
          </a:xfrm>
        </p:spPr>
        <p:txBody>
          <a:bodyPr/>
          <a:lstStyle/>
          <a:p>
            <a:pPr eaLnBrk="1" hangingPunct="1">
              <a:spcBef>
                <a:spcPct val="0"/>
              </a:spcBef>
              <a:buFontTx/>
              <a:buNone/>
            </a:pPr>
            <a:r>
              <a:rPr lang="en-GB" altLang="fr-FR" sz="2400" b="1" dirty="0">
                <a:latin typeface="Times New Roman" pitchFamily="18" charset="0"/>
              </a:rPr>
              <a:t>Conclusion</a:t>
            </a:r>
            <a:r>
              <a:rPr lang="en-GB" altLang="fr-FR" sz="2400" dirty="0">
                <a:latin typeface="Times New Roman" pitchFamily="18" charset="0"/>
              </a:rPr>
              <a:t>: </a:t>
            </a:r>
          </a:p>
          <a:p>
            <a:pPr eaLnBrk="1" hangingPunct="1">
              <a:spcBef>
                <a:spcPct val="0"/>
              </a:spcBef>
              <a:buFontTx/>
              <a:buNone/>
            </a:pPr>
            <a:r>
              <a:rPr lang="en-GB" altLang="fr-FR" sz="2400" dirty="0">
                <a:latin typeface="Times New Roman" pitchFamily="18" charset="0"/>
              </a:rPr>
              <a:t>There are comparison effects both spatially (between groups) and over time with respect to income.</a:t>
            </a:r>
          </a:p>
          <a:p>
            <a:pPr eaLnBrk="1" hangingPunct="1">
              <a:spcBef>
                <a:spcPct val="0"/>
              </a:spcBef>
              <a:buFontTx/>
              <a:buNone/>
            </a:pPr>
            <a:endParaRPr lang="en-GB" altLang="fr-FR" sz="2400" dirty="0">
              <a:latin typeface="Times New Roman" pitchFamily="18" charset="0"/>
            </a:endParaRPr>
          </a:p>
          <a:p>
            <a:pPr eaLnBrk="1" hangingPunct="1">
              <a:spcBef>
                <a:spcPct val="0"/>
              </a:spcBef>
              <a:buFontTx/>
              <a:buNone/>
            </a:pPr>
            <a:r>
              <a:rPr lang="en-GB" altLang="fr-FR" sz="2400" dirty="0">
                <a:latin typeface="Times New Roman" pitchFamily="18" charset="0"/>
              </a:rPr>
              <a:t>These two phenomena can explain the </a:t>
            </a:r>
            <a:r>
              <a:rPr lang="en-GB" altLang="fr-FR" sz="2400" dirty="0" err="1">
                <a:latin typeface="Times New Roman" pitchFamily="18" charset="0"/>
              </a:rPr>
              <a:t>Easterlin</a:t>
            </a:r>
            <a:r>
              <a:rPr lang="en-GB" altLang="fr-FR" sz="2400" dirty="0">
                <a:latin typeface="Times New Roman" pitchFamily="18" charset="0"/>
              </a:rPr>
              <a:t> paradox</a:t>
            </a:r>
          </a:p>
          <a:p>
            <a:pPr eaLnBrk="1" hangingPunct="1">
              <a:spcBef>
                <a:spcPct val="0"/>
              </a:spcBef>
              <a:buFontTx/>
              <a:buNone/>
            </a:pPr>
            <a:endParaRPr lang="en-GB" altLang="fr-FR" sz="2400" dirty="0">
              <a:latin typeface="Times New Roman" pitchFamily="18" charset="0"/>
            </a:endParaRPr>
          </a:p>
          <a:p>
            <a:pPr eaLnBrk="1" hangingPunct="1">
              <a:spcBef>
                <a:spcPct val="0"/>
              </a:spcBef>
              <a:buFontTx/>
              <a:buNone/>
            </a:pPr>
            <a:endParaRPr lang="fr-FR" altLang="fr-FR" dirty="0"/>
          </a:p>
        </p:txBody>
      </p:sp>
      <p:sp>
        <p:nvSpPr>
          <p:cNvPr id="57347" name="Rectangle 5"/>
          <p:cNvSpPr>
            <a:spLocks noChangeArrowheads="1"/>
          </p:cNvSpPr>
          <p:nvPr/>
        </p:nvSpPr>
        <p:spPr bwMode="auto">
          <a:xfrm>
            <a:off x="1763713" y="2781300"/>
            <a:ext cx="5118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fr-FR" sz="1200">
                <a:cs typeface="Times New Roman" pitchFamily="18" charset="0"/>
              </a:rPr>
              <a:t>FIGURE 1: Happiness and Real Income Per Capita in the US, 1973-2004</a:t>
            </a:r>
            <a:endParaRPr lang="en-AU" altLang="fr-FR" sz="1800"/>
          </a:p>
        </p:txBody>
      </p:sp>
      <p:graphicFrame>
        <p:nvGraphicFramePr>
          <p:cNvPr id="57348" name="Object 4"/>
          <p:cNvGraphicFramePr>
            <a:graphicFrameLocks noChangeAspect="1"/>
          </p:cNvGraphicFramePr>
          <p:nvPr/>
        </p:nvGraphicFramePr>
        <p:xfrm>
          <a:off x="755650" y="2622550"/>
          <a:ext cx="7632700" cy="4235450"/>
        </p:xfrm>
        <a:graphic>
          <a:graphicData uri="http://schemas.openxmlformats.org/presentationml/2006/ole">
            <mc:AlternateContent xmlns:mc="http://schemas.openxmlformats.org/markup-compatibility/2006">
              <mc:Choice xmlns:v="urn:schemas-microsoft-com:vml" Requires="v">
                <p:oleObj spid="_x0000_s57413" name="Graphique" r:id="rId3" imgW="5913152" imgH="3284257" progId="Excel.Chart.8">
                  <p:embed/>
                </p:oleObj>
              </mc:Choice>
              <mc:Fallback>
                <p:oleObj name="Graphique" r:id="rId3" imgW="5913152" imgH="3284257"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622550"/>
                        <a:ext cx="763270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4294967295"/>
          </p:nvPr>
        </p:nvSpPr>
        <p:spPr>
          <a:xfrm>
            <a:off x="323850" y="44450"/>
            <a:ext cx="8820150" cy="2808288"/>
          </a:xfrm>
        </p:spPr>
        <p:txBody>
          <a:bodyPr/>
          <a:lstStyle/>
          <a:p>
            <a:pPr marL="609600" indent="-609600" eaLnBrk="1" hangingPunct="1">
              <a:lnSpc>
                <a:spcPct val="80000"/>
              </a:lnSpc>
              <a:buFontTx/>
              <a:buNone/>
            </a:pPr>
            <a:r>
              <a:rPr lang="en-GB" altLang="fr-FR" sz="2400">
                <a:latin typeface="Times New Roman" pitchFamily="18" charset="0"/>
              </a:rPr>
              <a:t>Subjective Well-Being Measures are not the only possible way of showing comparison effects.</a:t>
            </a:r>
          </a:p>
          <a:p>
            <a:pPr marL="609600" indent="-609600" eaLnBrk="1" hangingPunct="1">
              <a:lnSpc>
                <a:spcPct val="80000"/>
              </a:lnSpc>
              <a:buFontTx/>
              <a:buAutoNum type="arabicParenR"/>
            </a:pPr>
            <a:r>
              <a:rPr lang="en-GB" altLang="fr-FR" sz="2400" b="1">
                <a:solidFill>
                  <a:srgbClr val="FF0000"/>
                </a:solidFill>
                <a:latin typeface="Times New Roman" pitchFamily="18" charset="0"/>
              </a:rPr>
              <a:t>The Leyden approach</a:t>
            </a:r>
            <a:r>
              <a:rPr lang="en-GB" altLang="fr-FR" sz="2400">
                <a:latin typeface="Times New Roman" pitchFamily="18" charset="0"/>
              </a:rPr>
              <a:t>. Invert the question: Who needs more money to have a good life?</a:t>
            </a:r>
          </a:p>
          <a:p>
            <a:pPr marL="609600" indent="-609600" eaLnBrk="1" hangingPunct="1">
              <a:lnSpc>
                <a:spcPct val="80000"/>
              </a:lnSpc>
              <a:buFontTx/>
              <a:buNone/>
            </a:pPr>
            <a:r>
              <a:rPr lang="en-US" altLang="fr-FR" sz="2400">
                <a:latin typeface="Times New Roman" pitchFamily="18" charset="0"/>
              </a:rPr>
              <a:t>Initiated by Bernard Van Praag.</a:t>
            </a:r>
            <a:endParaRPr lang="en-GB" altLang="fr-FR" sz="2400">
              <a:latin typeface="Times New Roman" pitchFamily="18" charset="0"/>
            </a:endParaRPr>
          </a:p>
          <a:p>
            <a:pPr marL="609600" indent="-609600" eaLnBrk="1" hangingPunct="1">
              <a:lnSpc>
                <a:spcPct val="80000"/>
              </a:lnSpc>
              <a:buFontTx/>
              <a:buNone/>
            </a:pPr>
            <a:r>
              <a:rPr lang="en-GB" altLang="fr-FR" sz="2400">
                <a:latin typeface="Times New Roman" pitchFamily="18" charset="0"/>
              </a:rPr>
              <a:t>Ask individuals to assign income levels (per period) to six or nine different verbal labels (such as "excellent“,"sufficient" and "bad").</a:t>
            </a:r>
            <a:endParaRPr lang="fr-FR" altLang="fr-FR" sz="2400"/>
          </a:p>
        </p:txBody>
      </p:sp>
      <p:pic>
        <p:nvPicPr>
          <p:cNvPr id="583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55925"/>
            <a:ext cx="902811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4294967295"/>
          </p:nvPr>
        </p:nvSpPr>
        <p:spPr>
          <a:xfrm>
            <a:off x="107504" y="116633"/>
            <a:ext cx="8579296" cy="6481018"/>
          </a:xfrm>
        </p:spPr>
        <p:txBody>
          <a:bodyPr/>
          <a:lstStyle/>
          <a:p>
            <a:pPr marL="0" indent="0" eaLnBrk="1" hangingPunct="1">
              <a:buFontTx/>
              <a:buNone/>
            </a:pPr>
            <a:r>
              <a:rPr lang="en-GB" altLang="fr-FR" sz="2800" dirty="0">
                <a:latin typeface="Times New Roman" pitchFamily="18" charset="0"/>
              </a:rPr>
              <a:t>Van </a:t>
            </a:r>
            <a:r>
              <a:rPr lang="en-GB" altLang="fr-FR" sz="2800" dirty="0" err="1">
                <a:latin typeface="Times New Roman" pitchFamily="18" charset="0"/>
              </a:rPr>
              <a:t>Praag</a:t>
            </a:r>
            <a:r>
              <a:rPr lang="en-GB" altLang="fr-FR" sz="2800" dirty="0">
                <a:latin typeface="Times New Roman" pitchFamily="18" charset="0"/>
              </a:rPr>
              <a:t> can then estimate </a:t>
            </a:r>
            <a:r>
              <a:rPr lang="en-GB" altLang="fr-FR" sz="2800" b="1" u="sng" dirty="0">
                <a:latin typeface="Times New Roman" pitchFamily="18" charset="0"/>
              </a:rPr>
              <a:t>for each individual</a:t>
            </a:r>
            <a:r>
              <a:rPr lang="en-GB" altLang="fr-FR" sz="2800" u="sng" dirty="0">
                <a:latin typeface="Times New Roman" pitchFamily="18" charset="0"/>
              </a:rPr>
              <a:t> </a:t>
            </a:r>
            <a:r>
              <a:rPr lang="en-GB" altLang="fr-FR" sz="2800" dirty="0">
                <a:latin typeface="Times New Roman" pitchFamily="18" charset="0"/>
              </a:rPr>
              <a:t>a lognormal “</a:t>
            </a:r>
            <a:r>
              <a:rPr lang="en-GB" altLang="fr-FR" sz="2800" dirty="0">
                <a:solidFill>
                  <a:srgbClr val="FF0000"/>
                </a:solidFill>
                <a:latin typeface="Times New Roman" pitchFamily="18" charset="0"/>
              </a:rPr>
              <a:t>Welfare Function of Income</a:t>
            </a:r>
            <a:r>
              <a:rPr lang="en-GB" altLang="fr-FR" sz="2800" dirty="0">
                <a:latin typeface="Times New Roman" pitchFamily="18" charset="0"/>
              </a:rPr>
              <a:t>” (the jump in income required to go from one label to another becomes increasingly large).</a:t>
            </a:r>
          </a:p>
          <a:p>
            <a:pPr marL="0" indent="0" eaLnBrk="1" hangingPunct="1">
              <a:buFontTx/>
              <a:buNone/>
            </a:pPr>
            <a:endParaRPr lang="en-GB" altLang="fr-FR" sz="2800" dirty="0">
              <a:latin typeface="Times New Roman" pitchFamily="18" charset="0"/>
            </a:endParaRPr>
          </a:p>
          <a:p>
            <a:pPr marL="0" indent="0" eaLnBrk="1" hangingPunct="1">
              <a:buFontTx/>
              <a:buNone/>
            </a:pPr>
            <a:r>
              <a:rPr lang="en-GB" altLang="fr-FR" sz="2800" dirty="0">
                <a:latin typeface="Times New Roman" pitchFamily="18" charset="0"/>
              </a:rPr>
              <a:t>The resulting </a:t>
            </a:r>
            <a:r>
              <a:rPr lang="en-GB" altLang="fr-FR" sz="2800" b="1" dirty="0">
                <a:latin typeface="Times New Roman" pitchFamily="18" charset="0"/>
              </a:rPr>
              <a:t>individual</a:t>
            </a:r>
            <a:r>
              <a:rPr lang="en-GB" altLang="fr-FR" sz="2800" dirty="0">
                <a:latin typeface="Times New Roman" pitchFamily="18" charset="0"/>
              </a:rPr>
              <a:t> estimated means (</a:t>
            </a:r>
            <a:r>
              <a:rPr lang="en-GB" altLang="fr-FR" sz="2800" i="1" dirty="0">
                <a:latin typeface="Times New Roman" pitchFamily="18" charset="0"/>
                <a:sym typeface="Symbol" pitchFamily="18" charset="2"/>
              </a:rPr>
              <a:t></a:t>
            </a:r>
            <a:r>
              <a:rPr lang="en-GB" altLang="fr-FR" sz="2800" i="1" baseline="-25000" dirty="0" err="1">
                <a:latin typeface="Times New Roman" pitchFamily="18" charset="0"/>
                <a:sym typeface="Symbol" pitchFamily="18" charset="2"/>
              </a:rPr>
              <a:t>i</a:t>
            </a:r>
            <a:r>
              <a:rPr lang="en-GB" altLang="fr-FR" sz="2800" dirty="0">
                <a:latin typeface="Times New Roman" pitchFamily="18" charset="0"/>
              </a:rPr>
              <a:t>) and variances (</a:t>
            </a:r>
            <a:r>
              <a:rPr lang="en-GB" altLang="fr-FR" sz="2800" i="1" dirty="0">
                <a:latin typeface="Times New Roman" pitchFamily="18" charset="0"/>
                <a:sym typeface="Symbol" pitchFamily="18" charset="2"/>
              </a:rPr>
              <a:t></a:t>
            </a:r>
            <a:r>
              <a:rPr lang="en-GB" altLang="fr-FR" sz="2800" i="1" baseline="-25000" dirty="0" err="1">
                <a:latin typeface="Times New Roman" pitchFamily="18" charset="0"/>
                <a:sym typeface="Symbol" pitchFamily="18" charset="2"/>
              </a:rPr>
              <a:t>i</a:t>
            </a:r>
            <a:r>
              <a:rPr lang="en-GB" altLang="fr-FR" sz="2800" dirty="0">
                <a:latin typeface="Times New Roman" pitchFamily="18" charset="0"/>
              </a:rPr>
              <a:t>) – there is one curve for each person </a:t>
            </a:r>
            <a:r>
              <a:rPr lang="en-GB" altLang="fr-FR" sz="2800" i="1" dirty="0" err="1">
                <a:latin typeface="Times New Roman" pitchFamily="18" charset="0"/>
              </a:rPr>
              <a:t>i</a:t>
            </a:r>
            <a:r>
              <a:rPr lang="en-GB" altLang="fr-FR" sz="2800" dirty="0">
                <a:latin typeface="Times New Roman" pitchFamily="18" charset="0"/>
              </a:rPr>
              <a:t> – are then used as dependent variables in regressions to show which types of individuals require a higher level of income to be satisfied, and which individuals have welfare valuations that are more sensitive to changes in income.</a:t>
            </a:r>
            <a:r>
              <a:rPr lang="en-GB" altLang="fr-FR" sz="2800" dirty="0"/>
              <a:t> </a:t>
            </a:r>
            <a:endParaRPr lang="fr-FR" altLang="fr-FR" sz="2800" dirty="0"/>
          </a:p>
          <a:p>
            <a:pPr marL="0" indent="0" eaLnBrk="1" hangingPunct="1">
              <a:buFontTx/>
              <a:buNone/>
            </a:pPr>
            <a:endParaRPr lang="en-GB" altLang="fr-FR" sz="2800" dirty="0">
              <a:latin typeface="Times New Roman" pitchFamily="18" charset="0"/>
            </a:endParaRPr>
          </a:p>
          <a:p>
            <a:pPr marL="0" indent="0" eaLnBrk="1" hangingPunct="1">
              <a:buFontTx/>
              <a:buNone/>
            </a:pPr>
            <a:r>
              <a:rPr lang="en-GB" altLang="fr-FR" sz="2800" dirty="0">
                <a:latin typeface="Times New Roman" pitchFamily="18" charset="0"/>
              </a:rPr>
              <a:t>Those with higher </a:t>
            </a:r>
            <a:r>
              <a:rPr lang="en-GB" altLang="fr-FR" sz="2800" dirty="0">
                <a:solidFill>
                  <a:srgbClr val="FF0000"/>
                </a:solidFill>
                <a:latin typeface="Times New Roman" pitchFamily="18" charset="0"/>
              </a:rPr>
              <a:t>reference group income</a:t>
            </a:r>
            <a:r>
              <a:rPr lang="en-GB" altLang="fr-FR" sz="2800" dirty="0">
                <a:latin typeface="Times New Roman" pitchFamily="18" charset="0"/>
              </a:rPr>
              <a:t>, and who had </a:t>
            </a:r>
            <a:r>
              <a:rPr lang="en-GB" altLang="fr-FR" sz="2800" dirty="0">
                <a:solidFill>
                  <a:srgbClr val="FF0000"/>
                </a:solidFill>
                <a:latin typeface="Times New Roman" pitchFamily="18" charset="0"/>
              </a:rPr>
              <a:t>earned more in the past</a:t>
            </a:r>
            <a:r>
              <a:rPr lang="en-GB" altLang="fr-FR" sz="2800" dirty="0">
                <a:latin typeface="Times New Roman" pitchFamily="18" charset="0"/>
              </a:rPr>
              <a:t>, had higher values of </a:t>
            </a:r>
            <a:r>
              <a:rPr lang="en-GB" altLang="fr-FR" sz="2800" i="1" dirty="0">
                <a:latin typeface="Times New Roman" pitchFamily="18" charset="0"/>
                <a:sym typeface="Symbol" pitchFamily="18" charset="2"/>
              </a:rPr>
              <a:t></a:t>
            </a:r>
            <a:r>
              <a:rPr lang="en-GB" altLang="fr-FR" sz="2800" dirty="0">
                <a:latin typeface="Times New Roman" pitchFamily="18" charset="0"/>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903922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cteur droit avec flèche 3"/>
          <p:cNvCxnSpPr/>
          <p:nvPr/>
        </p:nvCxnSpPr>
        <p:spPr>
          <a:xfrm>
            <a:off x="2339975" y="32131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2268538" y="3284538"/>
            <a:ext cx="1008062"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0" name="Connecteur droit avec flèche 9"/>
          <p:cNvCxnSpPr/>
          <p:nvPr/>
        </p:nvCxnSpPr>
        <p:spPr>
          <a:xfrm>
            <a:off x="3563938" y="3284538"/>
            <a:ext cx="2808287"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3" name="Connecteur droit 12"/>
          <p:cNvCxnSpPr/>
          <p:nvPr/>
        </p:nvCxnSpPr>
        <p:spPr>
          <a:xfrm flipV="1">
            <a:off x="4787900" y="1412875"/>
            <a:ext cx="0" cy="3887788"/>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971550" y="1412875"/>
            <a:ext cx="3816350" cy="71438"/>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971550" y="1989138"/>
            <a:ext cx="3816350" cy="71437"/>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971550" y="4437063"/>
            <a:ext cx="3816350" cy="71437"/>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0426" name="ZoneTexte 10"/>
          <p:cNvSpPr txBox="1">
            <a:spLocks noChangeArrowheads="1"/>
          </p:cNvSpPr>
          <p:nvPr/>
        </p:nvSpPr>
        <p:spPr bwMode="auto">
          <a:xfrm>
            <a:off x="179388" y="6092825"/>
            <a:ext cx="8964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2000"/>
              <a:t>Those with higher values of </a:t>
            </a:r>
            <a:r>
              <a:rPr lang="el-GR" altLang="fr-FR" sz="2000"/>
              <a:t>μ</a:t>
            </a:r>
            <a:r>
              <a:rPr lang="en-US" altLang="fr-FR" sz="2000"/>
              <a:t> use lower verbal well-being labels at any given level of income </a:t>
            </a:r>
            <a:endParaRPr lang="en-GB" altLang="fr-F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323850" y="260350"/>
            <a:ext cx="8280400" cy="1223963"/>
          </a:xfrm>
        </p:spPr>
        <p:txBody>
          <a:bodyPr/>
          <a:lstStyle/>
          <a:p>
            <a:pPr eaLnBrk="1" hangingPunct="1">
              <a:buFontTx/>
              <a:buNone/>
            </a:pPr>
            <a:r>
              <a:rPr lang="en-GB" altLang="fr-FR">
                <a:latin typeface="Times New Roman" pitchFamily="18" charset="0"/>
              </a:rPr>
              <a:t>In fact, </a:t>
            </a:r>
            <a:r>
              <a:rPr lang="en-US" altLang="fr-FR">
                <a:latin typeface="Times New Roman" pitchFamily="18" charset="0"/>
              </a:rPr>
              <a:t>happiness remained constant despite Japan’s remarkable economic growth</a:t>
            </a:r>
            <a:endParaRPr lang="en-GB" altLang="fr-FR">
              <a:latin typeface="Times New Roman" pitchFamily="18"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28738"/>
            <a:ext cx="5905500"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Line 4"/>
          <p:cNvSpPr>
            <a:spLocks noChangeShapeType="1"/>
          </p:cNvSpPr>
          <p:nvPr/>
        </p:nvSpPr>
        <p:spPr bwMode="auto">
          <a:xfrm>
            <a:off x="3924300" y="2205038"/>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197" name="Line 5"/>
          <p:cNvSpPr>
            <a:spLocks noChangeShapeType="1"/>
          </p:cNvSpPr>
          <p:nvPr/>
        </p:nvSpPr>
        <p:spPr bwMode="auto">
          <a:xfrm flipH="1" flipV="1">
            <a:off x="4140200" y="2205038"/>
            <a:ext cx="3095625" cy="71437"/>
          </a:xfrm>
          <a:prstGeom prst="line">
            <a:avLst/>
          </a:prstGeom>
          <a:noFill/>
          <a:ln w="190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198" name="Text Box 6"/>
          <p:cNvSpPr txBox="1">
            <a:spLocks noChangeArrowheads="1"/>
          </p:cNvSpPr>
          <p:nvPr/>
        </p:nvSpPr>
        <p:spPr bwMode="auto">
          <a:xfrm>
            <a:off x="5435600" y="1766888"/>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1800">
                <a:solidFill>
                  <a:srgbClr val="0033CC"/>
                </a:solidFill>
              </a:rPr>
              <a:t>What “should” have happened</a:t>
            </a:r>
            <a:endParaRPr lang="fr-FR" altLang="fr-FR" sz="1800">
              <a:solidFill>
                <a:srgbClr val="0033CC"/>
              </a:solidFill>
            </a:endParaRPr>
          </a:p>
        </p:txBody>
      </p:sp>
      <p:sp>
        <p:nvSpPr>
          <p:cNvPr id="8199" name="Line 7"/>
          <p:cNvSpPr>
            <a:spLocks noChangeShapeType="1"/>
          </p:cNvSpPr>
          <p:nvPr/>
        </p:nvSpPr>
        <p:spPr bwMode="auto">
          <a:xfrm flipH="1" flipV="1">
            <a:off x="4284663" y="3068638"/>
            <a:ext cx="1800225" cy="129698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00" name="Text Box 8"/>
          <p:cNvSpPr txBox="1">
            <a:spLocks noChangeArrowheads="1"/>
          </p:cNvSpPr>
          <p:nvPr/>
        </p:nvSpPr>
        <p:spPr bwMode="auto">
          <a:xfrm>
            <a:off x="6227763" y="4292600"/>
            <a:ext cx="191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1800">
                <a:solidFill>
                  <a:srgbClr val="FF0000"/>
                </a:solidFill>
              </a:rPr>
              <a:t>What did happen</a:t>
            </a:r>
            <a:endParaRPr lang="fr-FR" altLang="fr-FR" sz="1800">
              <a:solidFill>
                <a:srgbClr val="FF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323850" y="404813"/>
            <a:ext cx="8362950" cy="6336555"/>
          </a:xfrm>
        </p:spPr>
        <p:txBody>
          <a:bodyPr/>
          <a:lstStyle/>
          <a:p>
            <a:pPr marL="0" indent="0" eaLnBrk="1" hangingPunct="1">
              <a:lnSpc>
                <a:spcPct val="90000"/>
              </a:lnSpc>
              <a:buFontTx/>
              <a:buNone/>
            </a:pPr>
            <a:r>
              <a:rPr lang="en-GB" altLang="fr-FR" dirty="0">
                <a:latin typeface="Times New Roman" pitchFamily="18" charset="0"/>
              </a:rPr>
              <a:t>2) </a:t>
            </a:r>
            <a:r>
              <a:rPr lang="en-GB" altLang="fr-FR" b="1" dirty="0">
                <a:solidFill>
                  <a:srgbClr val="FF0000"/>
                </a:solidFill>
                <a:latin typeface="Times New Roman" pitchFamily="18" charset="0"/>
              </a:rPr>
              <a:t>Ask people</a:t>
            </a:r>
            <a:r>
              <a:rPr lang="en-GB" altLang="fr-FR" dirty="0">
                <a:latin typeface="Times New Roman" pitchFamily="18" charset="0"/>
              </a:rPr>
              <a:t>. Preference for rising income profiles, and preferences for lower absolute incomes:</a:t>
            </a:r>
            <a:endParaRPr lang="fr-FR" altLang="fr-FR" dirty="0">
              <a:latin typeface="Times New Roman" pitchFamily="18" charset="0"/>
            </a:endParaRPr>
          </a:p>
          <a:p>
            <a:pPr marL="0" indent="0" eaLnBrk="1" hangingPunct="1">
              <a:lnSpc>
                <a:spcPct val="90000"/>
              </a:lnSpc>
            </a:pPr>
            <a:r>
              <a:rPr lang="en-GB" altLang="fr-FR" b="1" dirty="0">
                <a:latin typeface="Times New Roman" pitchFamily="18" charset="0"/>
              </a:rPr>
              <a:t>A</a:t>
            </a:r>
            <a:r>
              <a:rPr lang="en-GB" altLang="fr-FR" dirty="0">
                <a:latin typeface="Times New Roman" pitchFamily="18" charset="0"/>
              </a:rPr>
              <a:t>: Your current yearly income is $50,000; others earn $25,000.</a:t>
            </a:r>
            <a:endParaRPr lang="en-GB" altLang="fr-FR" b="1" dirty="0">
              <a:latin typeface="Times New Roman" pitchFamily="18" charset="0"/>
            </a:endParaRPr>
          </a:p>
          <a:p>
            <a:pPr marL="0" indent="0" eaLnBrk="1" hangingPunct="1">
              <a:lnSpc>
                <a:spcPct val="90000"/>
              </a:lnSpc>
            </a:pPr>
            <a:r>
              <a:rPr lang="en-GB" altLang="fr-FR" b="1" dirty="0">
                <a:latin typeface="Times New Roman" pitchFamily="18" charset="0"/>
              </a:rPr>
              <a:t>B</a:t>
            </a:r>
            <a:r>
              <a:rPr lang="en-GB" altLang="fr-FR" dirty="0">
                <a:latin typeface="Times New Roman" pitchFamily="18" charset="0"/>
              </a:rPr>
              <a:t>: Your current yearly income is $100,000; others earn $200,000.</a:t>
            </a:r>
          </a:p>
          <a:p>
            <a:pPr marL="0" indent="0" eaLnBrk="1" hangingPunct="1">
              <a:lnSpc>
                <a:spcPct val="90000"/>
              </a:lnSpc>
              <a:buFontTx/>
              <a:buNone/>
            </a:pPr>
            <a:r>
              <a:rPr lang="en-GB" altLang="fr-FR" dirty="0">
                <a:solidFill>
                  <a:srgbClr val="FF0000"/>
                </a:solidFill>
                <a:latin typeface="Times New Roman" pitchFamily="18" charset="0"/>
              </a:rPr>
              <a:t>56% prefer A over B</a:t>
            </a:r>
            <a:r>
              <a:rPr lang="en-GB" altLang="fr-FR" dirty="0">
                <a:latin typeface="Times New Roman" pitchFamily="18" charset="0"/>
              </a:rPr>
              <a:t>.</a:t>
            </a:r>
          </a:p>
          <a:p>
            <a:pPr marL="0" indent="0" eaLnBrk="1" hangingPunct="1">
              <a:lnSpc>
                <a:spcPct val="90000"/>
              </a:lnSpc>
              <a:buFontTx/>
              <a:buNone/>
            </a:pPr>
            <a:endParaRPr lang="en-GB" altLang="fr-FR" dirty="0">
              <a:latin typeface="Times New Roman" pitchFamily="18" charset="0"/>
            </a:endParaRPr>
          </a:p>
          <a:p>
            <a:pPr marL="0" indent="0" eaLnBrk="1" hangingPunct="1">
              <a:lnSpc>
                <a:spcPct val="90000"/>
              </a:lnSpc>
              <a:buFontTx/>
              <a:buNone/>
            </a:pPr>
            <a:r>
              <a:rPr lang="en-GB" altLang="fr-FR" dirty="0">
                <a:latin typeface="Times New Roman" pitchFamily="18" charset="0"/>
              </a:rPr>
              <a:t>Positionality differs by life domain. In </a:t>
            </a:r>
            <a:r>
              <a:rPr lang="en-GB" altLang="fr-FR" dirty="0" err="1">
                <a:latin typeface="Times New Roman" pitchFamily="18" charset="0"/>
              </a:rPr>
              <a:t>Solnick</a:t>
            </a:r>
            <a:r>
              <a:rPr lang="en-GB" altLang="fr-FR" dirty="0">
                <a:latin typeface="Times New Roman" pitchFamily="18" charset="0"/>
              </a:rPr>
              <a:t> and Hemenway (2005) this is stronger for income and clothes, and weaker (20%) for vacations and flowers at home.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323850" y="373063"/>
            <a:ext cx="8362950" cy="5792787"/>
          </a:xfrm>
        </p:spPr>
        <p:txBody>
          <a:bodyPr/>
          <a:lstStyle/>
          <a:p>
            <a:pPr eaLnBrk="1" hangingPunct="1">
              <a:lnSpc>
                <a:spcPct val="90000"/>
              </a:lnSpc>
              <a:buFontTx/>
              <a:buNone/>
              <a:defRPr/>
            </a:pPr>
            <a:r>
              <a:rPr lang="en-GB" sz="3600" dirty="0">
                <a:latin typeface="Times New Roman" pitchFamily="18" charset="0"/>
              </a:rPr>
              <a:t>3) </a:t>
            </a:r>
            <a:r>
              <a:rPr lang="en-GB" sz="3600" b="1" dirty="0">
                <a:solidFill>
                  <a:srgbClr val="FF0000"/>
                </a:solidFill>
                <a:latin typeface="Times New Roman" pitchFamily="18" charset="0"/>
              </a:rPr>
              <a:t>Experimental</a:t>
            </a:r>
            <a:r>
              <a:rPr lang="en-GB" sz="3600" dirty="0">
                <a:latin typeface="Times New Roman" pitchFamily="18" charset="0"/>
              </a:rPr>
              <a:t>. </a:t>
            </a:r>
          </a:p>
          <a:p>
            <a:pPr marL="457200" indent="-457200" eaLnBrk="1" hangingPunct="1">
              <a:lnSpc>
                <a:spcPct val="90000"/>
              </a:lnSpc>
              <a:buFontTx/>
              <a:buAutoNum type="alphaLcParenR"/>
              <a:defRPr/>
            </a:pPr>
            <a:endParaRPr lang="en-GB" sz="3600" dirty="0">
              <a:latin typeface="Times New Roman" pitchFamily="18" charset="0"/>
            </a:endParaRPr>
          </a:p>
          <a:p>
            <a:pPr marL="0" indent="0" eaLnBrk="1" hangingPunct="1">
              <a:lnSpc>
                <a:spcPct val="90000"/>
              </a:lnSpc>
              <a:buNone/>
              <a:defRPr/>
            </a:pPr>
            <a:endParaRPr lang="en-GB" sz="3600" dirty="0">
              <a:latin typeface="Times New Roman" pitchFamily="18" charset="0"/>
            </a:endParaRPr>
          </a:p>
          <a:p>
            <a:pPr marL="0" indent="0" eaLnBrk="1" hangingPunct="1">
              <a:lnSpc>
                <a:spcPct val="90000"/>
              </a:lnSpc>
              <a:buNone/>
              <a:defRPr/>
            </a:pPr>
            <a:r>
              <a:rPr lang="en-GB" sz="3600" dirty="0">
                <a:latin typeface="Times New Roman" pitchFamily="18" charset="0"/>
              </a:rPr>
              <a:t>a) Ultimatum game: </a:t>
            </a:r>
            <a:r>
              <a:rPr lang="en-US" sz="3600" dirty="0">
                <a:latin typeface="Times New Roman" pitchFamily="18" charset="0"/>
              </a:rPr>
              <a:t>responders frequently reject offers that are under 25% of the total sum</a:t>
            </a:r>
            <a:r>
              <a:rPr lang="en-GB" sz="3600" dirty="0">
                <a:latin typeface="Times New Roman" pitchFamily="18" charset="0"/>
              </a:rPr>
              <a:t>; as such the </a:t>
            </a:r>
            <a:r>
              <a:rPr lang="en-US" sz="3600" dirty="0">
                <a:latin typeface="Times New Roman" pitchFamily="18" charset="0"/>
              </a:rPr>
              <a:t>the vast majority of offers are between 40% and 50% of the sum.</a:t>
            </a:r>
          </a:p>
          <a:p>
            <a:pPr marL="0" indent="0" eaLnBrk="1" hangingPunct="1">
              <a:lnSpc>
                <a:spcPct val="90000"/>
              </a:lnSpc>
              <a:buNone/>
              <a:defRPr/>
            </a:pPr>
            <a:endParaRPr lang="fr-FR" sz="2400" dirty="0">
              <a:latin typeface="Times New Roman" pitchFamily="18" charset="0"/>
            </a:endParaRPr>
          </a:p>
          <a:p>
            <a:pPr marL="0" indent="0" eaLnBrk="1" hangingPunct="1">
              <a:lnSpc>
                <a:spcPct val="90000"/>
              </a:lnSpc>
              <a:buNone/>
              <a:defRPr/>
            </a:pPr>
            <a:r>
              <a:rPr lang="en-GB" sz="3600" dirty="0">
                <a:latin typeface="Times New Roman" pitchFamily="18" charset="0"/>
              </a:rPr>
              <a:t>Individuals then seem to anticipate that others have relative utility functions</a:t>
            </a:r>
            <a:endParaRPr lang="en-US" sz="3600" dirty="0">
              <a:latin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107504" y="116632"/>
            <a:ext cx="9036496" cy="5792787"/>
          </a:xfrm>
        </p:spPr>
        <p:txBody>
          <a:bodyPr/>
          <a:lstStyle/>
          <a:p>
            <a:pPr marL="0" indent="0" eaLnBrk="1" hangingPunct="1">
              <a:lnSpc>
                <a:spcPct val="90000"/>
              </a:lnSpc>
              <a:buNone/>
            </a:pPr>
            <a:r>
              <a:rPr lang="en-GB" altLang="fr-FR" sz="3600" dirty="0">
                <a:latin typeface="Times New Roman" pitchFamily="18" charset="0"/>
              </a:rPr>
              <a:t>b) </a:t>
            </a:r>
            <a:r>
              <a:rPr lang="en-GB" altLang="fr-FR" sz="3600" dirty="0" err="1">
                <a:latin typeface="Times New Roman" pitchFamily="18" charset="0"/>
              </a:rPr>
              <a:t>Zizzo</a:t>
            </a:r>
            <a:r>
              <a:rPr lang="en-GB" altLang="fr-FR" sz="3600" dirty="0">
                <a:latin typeface="Times New Roman" pitchFamily="18" charset="0"/>
              </a:rPr>
              <a:t> and Oswald (2001): subjects can pay to burn each other’s money (“economic destruction games”). </a:t>
            </a:r>
          </a:p>
          <a:p>
            <a:pPr marL="442913" indent="-442913" eaLnBrk="1" hangingPunct="1">
              <a:lnSpc>
                <a:spcPct val="90000"/>
              </a:lnSpc>
              <a:buNone/>
            </a:pPr>
            <a:endParaRPr lang="en-GB" altLang="fr-FR" sz="3600" dirty="0">
              <a:latin typeface="Times New Roman" pitchFamily="18" charset="0"/>
            </a:endParaRPr>
          </a:p>
          <a:p>
            <a:pPr marL="0" indent="0" eaLnBrk="1" hangingPunct="1">
              <a:lnSpc>
                <a:spcPct val="90000"/>
              </a:lnSpc>
              <a:buNone/>
            </a:pPr>
            <a:r>
              <a:rPr lang="en-GB" altLang="fr-FR" sz="3600" dirty="0">
                <a:latin typeface="Times New Roman" pitchFamily="18" charset="0"/>
              </a:rPr>
              <a:t>An initial </a:t>
            </a:r>
            <a:r>
              <a:rPr lang="en-GB" altLang="fr-FR" sz="3600" dirty="0">
                <a:solidFill>
                  <a:srgbClr val="FF0000"/>
                </a:solidFill>
                <a:latin typeface="Times New Roman" pitchFamily="18" charset="0"/>
              </a:rPr>
              <a:t>betting round </a:t>
            </a:r>
            <a:r>
              <a:rPr lang="en-GB" altLang="fr-FR" sz="3600" dirty="0">
                <a:latin typeface="Times New Roman" pitchFamily="18" charset="0"/>
              </a:rPr>
              <a:t>gives an unequal distribution of wealth. Some subjects advantaged. </a:t>
            </a:r>
          </a:p>
          <a:p>
            <a:pPr marL="0" indent="0" eaLnBrk="1" hangingPunct="1">
              <a:lnSpc>
                <a:spcPct val="90000"/>
              </a:lnSpc>
              <a:buNone/>
            </a:pPr>
            <a:endParaRPr lang="en-GB" altLang="fr-FR" sz="3600" dirty="0">
              <a:latin typeface="Times New Roman" pitchFamily="18" charset="0"/>
            </a:endParaRPr>
          </a:p>
          <a:p>
            <a:pPr marL="0" indent="0" eaLnBrk="1" hangingPunct="1">
              <a:lnSpc>
                <a:spcPct val="90000"/>
              </a:lnSpc>
              <a:buNone/>
            </a:pPr>
            <a:r>
              <a:rPr lang="en-GB" altLang="fr-FR" sz="3600" dirty="0">
                <a:solidFill>
                  <a:srgbClr val="FF0000"/>
                </a:solidFill>
                <a:latin typeface="Times New Roman" pitchFamily="18" charset="0"/>
              </a:rPr>
              <a:t>Burning round</a:t>
            </a:r>
            <a:r>
              <a:rPr lang="en-GB" altLang="fr-FR" sz="3600" dirty="0">
                <a:latin typeface="Times New Roman" pitchFamily="18" charset="0"/>
              </a:rPr>
              <a:t>: majority of subjects chose to do so, even though it costs them real earnings. The average subject had half of her earnings burnt, and richer subjects were burnt more often.</a:t>
            </a:r>
          </a:p>
          <a:p>
            <a:pPr marL="457200" indent="-457200" eaLnBrk="1" hangingPunct="1">
              <a:lnSpc>
                <a:spcPct val="90000"/>
              </a:lnSpc>
              <a:buFontTx/>
              <a:buAutoNum type="alphaLcParenR" startAt="3"/>
            </a:pPr>
            <a:endParaRPr lang="en-GB" altLang="fr-FR" sz="3600" dirty="0">
              <a:latin typeface="Times New Roman" pitchFamily="18" charset="0"/>
            </a:endParaRPr>
          </a:p>
          <a:p>
            <a:pPr marL="0" indent="0" eaLnBrk="1" hangingPunct="1">
              <a:lnSpc>
                <a:spcPct val="90000"/>
              </a:lnSpc>
              <a:buNone/>
            </a:pPr>
            <a:endParaRPr lang="fr-FR" altLang="fr-FR" sz="2400" dirty="0">
              <a:latin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D9A341-BCD4-4166-A79A-CCCFAEF1DFE4}"/>
              </a:ext>
            </a:extLst>
          </p:cNvPr>
          <p:cNvSpPr>
            <a:spLocks noGrp="1"/>
          </p:cNvSpPr>
          <p:nvPr>
            <p:ph idx="1"/>
          </p:nvPr>
        </p:nvSpPr>
        <p:spPr>
          <a:xfrm>
            <a:off x="107504" y="0"/>
            <a:ext cx="9036496" cy="6126163"/>
          </a:xfrm>
        </p:spPr>
        <p:txBody>
          <a:bodyPr/>
          <a:lstStyle/>
          <a:p>
            <a:pPr marL="0" indent="0">
              <a:buNone/>
            </a:pPr>
            <a:r>
              <a:rPr lang="en-GB" altLang="fr-FR" sz="2800" dirty="0">
                <a:latin typeface="Times New Roman" pitchFamily="18" charset="0"/>
              </a:rPr>
              <a:t>c) (as with the colonoscopy experiments…) the </a:t>
            </a:r>
            <a:r>
              <a:rPr lang="en-GB" altLang="fr-FR" sz="2800" dirty="0">
                <a:solidFill>
                  <a:srgbClr val="FF0000"/>
                </a:solidFill>
                <a:latin typeface="Times New Roman" pitchFamily="18" charset="0"/>
              </a:rPr>
              <a:t>change </a:t>
            </a:r>
            <a:r>
              <a:rPr lang="en-GB" altLang="fr-FR" sz="2800" dirty="0">
                <a:latin typeface="Times New Roman" pitchFamily="18" charset="0"/>
              </a:rPr>
              <a:t>in pain predicts overall evaluations</a:t>
            </a:r>
          </a:p>
          <a:p>
            <a:pPr marL="0" indent="0">
              <a:buNone/>
            </a:pPr>
            <a:endParaRPr lang="en-GB" altLang="fr-FR" sz="2800" dirty="0">
              <a:latin typeface="Times New Roman" pitchFamily="18" charset="0"/>
            </a:endParaRPr>
          </a:p>
          <a:p>
            <a:pPr marL="0" indent="0">
              <a:buNone/>
            </a:pPr>
            <a:r>
              <a:rPr lang="en-US" sz="2800" dirty="0">
                <a:latin typeface="Times New Roman" panose="02020603050405020304" pitchFamily="18" charset="0"/>
                <a:cs typeface="Times New Roman" panose="02020603050405020304" pitchFamily="18" charset="0"/>
              </a:rPr>
              <a:t>Hand in a bucket of cold water. Within-subject: one hand in each trial.</a:t>
            </a:r>
          </a:p>
          <a:p>
            <a:pPr marL="0" indent="0">
              <a:buNone/>
            </a:pP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14C (59F) for 60 seconds. </a:t>
            </a:r>
          </a:p>
          <a:p>
            <a:pPr marL="0" indent="0">
              <a:buNone/>
            </a:pPr>
            <a:r>
              <a:rPr lang="en-US" sz="2800" dirty="0">
                <a:latin typeface="Times New Roman" panose="02020603050405020304" pitchFamily="18" charset="0"/>
                <a:cs typeface="Times New Roman" panose="02020603050405020304" pitchFamily="18" charset="0"/>
              </a:rPr>
              <a:t>ii) 14C for 60 seconds, gradual rise to 15C over 30 seconds.</a:t>
            </a:r>
          </a:p>
          <a:p>
            <a:pPr marL="0" indent="0">
              <a:buNone/>
            </a:pPr>
            <a:r>
              <a:rPr lang="en-US" sz="2800" dirty="0">
                <a:latin typeface="Times New Roman" panose="02020603050405020304" pitchFamily="18" charset="0"/>
                <a:cs typeface="Times New Roman" panose="02020603050405020304" pitchFamily="18" charset="0"/>
              </a:rPr>
              <a:t>Pain dial: first sixty seconds equally painful and rising in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and ii); pain then level or fell in additional 30 seconds in ii).</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a) </a:t>
            </a:r>
            <a:r>
              <a:rPr lang="en-US" sz="2800" dirty="0">
                <a:solidFill>
                  <a:srgbClr val="FF0000"/>
                </a:solidFill>
                <a:latin typeface="Times New Roman" pitchFamily="18" charset="0"/>
              </a:rPr>
              <a:t>ii) is considered less painful </a:t>
            </a:r>
            <a:r>
              <a:rPr lang="en-US" sz="2800" dirty="0">
                <a:latin typeface="Times New Roman" panose="02020603050405020304" pitchFamily="18" charset="0"/>
                <a:cs typeface="Times New Roman" panose="02020603050405020304" pitchFamily="18" charset="0"/>
              </a:rPr>
              <a:t>overall, and some say it was </a:t>
            </a:r>
            <a:r>
              <a:rPr lang="en-US" sz="2800" dirty="0">
                <a:solidFill>
                  <a:srgbClr val="FF0000"/>
                </a:solidFill>
                <a:latin typeface="Times New Roman" pitchFamily="18" charset="0"/>
              </a:rPr>
              <a:t>quicker</a:t>
            </a:r>
            <a:r>
              <a:rPr lang="en-US" sz="2800" dirty="0">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b) Participants indicate which trial they would repeat if they had to: </a:t>
            </a:r>
            <a:r>
              <a:rPr lang="en-US" sz="2800" dirty="0">
                <a:solidFill>
                  <a:srgbClr val="FF0000"/>
                </a:solidFill>
                <a:latin typeface="Times New Roman" pitchFamily="18" charset="0"/>
              </a:rPr>
              <a:t>70% choose ii)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054541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323850" y="44450"/>
            <a:ext cx="8362950" cy="6553200"/>
          </a:xfrm>
        </p:spPr>
        <p:txBody>
          <a:bodyPr/>
          <a:lstStyle/>
          <a:p>
            <a:pPr eaLnBrk="1" hangingPunct="1">
              <a:lnSpc>
                <a:spcPct val="80000"/>
              </a:lnSpc>
              <a:buFontTx/>
              <a:buNone/>
            </a:pPr>
            <a:r>
              <a:rPr lang="en-AU" altLang="fr-FR" sz="2400" dirty="0">
                <a:latin typeface="Times New Roman" pitchFamily="18" charset="0"/>
                <a:cs typeface="Times New Roman" pitchFamily="18" charset="0"/>
              </a:rPr>
              <a:t>d) McBride (2010) introduces a novel way of calculating aspirations directly in a matching pennies game, where individuals play against computers. </a:t>
            </a:r>
          </a:p>
          <a:p>
            <a:pPr eaLnBrk="1" hangingPunct="1">
              <a:lnSpc>
                <a:spcPct val="80000"/>
              </a:lnSpc>
              <a:buFontTx/>
              <a:buNone/>
            </a:pPr>
            <a:r>
              <a:rPr lang="en-AU" altLang="fr-FR" sz="2400" dirty="0">
                <a:latin typeface="Times New Roman" pitchFamily="18" charset="0"/>
                <a:cs typeface="Times New Roman" pitchFamily="18" charset="0"/>
              </a:rPr>
              <a:t>The computer chooses heads or tails according to (known) probability distributions (for example 80% heads, 20% tails). </a:t>
            </a:r>
          </a:p>
          <a:p>
            <a:pPr eaLnBrk="1" hangingPunct="1">
              <a:lnSpc>
                <a:spcPct val="80000"/>
              </a:lnSpc>
              <a:buFontTx/>
              <a:buNone/>
            </a:pPr>
            <a:r>
              <a:rPr lang="en-AU" altLang="fr-FR" sz="2400" dirty="0">
                <a:latin typeface="Times New Roman" pitchFamily="18" charset="0"/>
                <a:cs typeface="Times New Roman" pitchFamily="18" charset="0"/>
              </a:rPr>
              <a:t>After each round of playing, individuals report their satisfaction with the outcome. </a:t>
            </a:r>
          </a:p>
          <a:p>
            <a:pPr eaLnBrk="1" hangingPunct="1">
              <a:lnSpc>
                <a:spcPct val="80000"/>
              </a:lnSpc>
              <a:buFontTx/>
              <a:buNone/>
            </a:pPr>
            <a:r>
              <a:rPr lang="en-AU" altLang="fr-FR" sz="2400" dirty="0">
                <a:latin typeface="Times New Roman" pitchFamily="18" charset="0"/>
                <a:cs typeface="Times New Roman" pitchFamily="18" charset="0"/>
              </a:rPr>
              <a:t>Introduce social comparisons in some of the treatments (by telling the individual the outcomes of the other players). </a:t>
            </a:r>
          </a:p>
          <a:p>
            <a:pPr eaLnBrk="1" hangingPunct="1">
              <a:lnSpc>
                <a:spcPct val="80000"/>
              </a:lnSpc>
              <a:buFontTx/>
              <a:buNone/>
            </a:pPr>
            <a:r>
              <a:rPr lang="en-AU" altLang="fr-FR" sz="2400" dirty="0">
                <a:latin typeface="Times New Roman" pitchFamily="18" charset="0"/>
                <a:cs typeface="Times New Roman" pitchFamily="18" charset="0"/>
              </a:rPr>
              <a:t>Aspiration effect identified by varying the heads and tails probabilities played by the computer. Each subject has five pennies to play. When paired with a 80% heads, 20% tails computer, the best strategy is to always play heads, which gives an expected payoff of four pennies. When paired with a 65% heads, 35% tails computer, the best strategy is still to always play heads, but now the expected payoff is only 3.25 pennies. </a:t>
            </a:r>
          </a:p>
          <a:p>
            <a:pPr eaLnBrk="1" hangingPunct="1">
              <a:lnSpc>
                <a:spcPct val="80000"/>
              </a:lnSpc>
              <a:buFontTx/>
              <a:buNone/>
            </a:pPr>
            <a:r>
              <a:rPr lang="en-AU" altLang="fr-FR" sz="2400" dirty="0">
                <a:latin typeface="Times New Roman" pitchFamily="18" charset="0"/>
                <a:cs typeface="Times New Roman" pitchFamily="18" charset="0"/>
              </a:rPr>
              <a:t>Results: satisfaction is </a:t>
            </a:r>
          </a:p>
          <a:p>
            <a:pPr eaLnBrk="1" hangingPunct="1">
              <a:lnSpc>
                <a:spcPct val="80000"/>
              </a:lnSpc>
              <a:buFontTx/>
              <a:buNone/>
            </a:pPr>
            <a:r>
              <a:rPr lang="en-AU" altLang="fr-FR" sz="2400" i="1" dirty="0" err="1">
                <a:latin typeface="Times New Roman" pitchFamily="18" charset="0"/>
                <a:cs typeface="Times New Roman" pitchFamily="18" charset="0"/>
              </a:rPr>
              <a:t>i</a:t>
            </a:r>
            <a:r>
              <a:rPr lang="en-AU" altLang="fr-FR" sz="2400" i="1" dirty="0">
                <a:latin typeface="Times New Roman" pitchFamily="18" charset="0"/>
                <a:cs typeface="Times New Roman" pitchFamily="18" charset="0"/>
              </a:rPr>
              <a:t>)</a:t>
            </a:r>
            <a:r>
              <a:rPr lang="en-AU" altLang="fr-FR" sz="2400" dirty="0">
                <a:latin typeface="Times New Roman" pitchFamily="18" charset="0"/>
                <a:cs typeface="Times New Roman" pitchFamily="18" charset="0"/>
              </a:rPr>
              <a:t> higher the more one wins</a:t>
            </a:r>
          </a:p>
          <a:p>
            <a:pPr eaLnBrk="1" hangingPunct="1">
              <a:lnSpc>
                <a:spcPct val="80000"/>
              </a:lnSpc>
              <a:buFontTx/>
              <a:buNone/>
            </a:pPr>
            <a:r>
              <a:rPr lang="en-AU" altLang="fr-FR" sz="2400" i="1" dirty="0">
                <a:latin typeface="Times New Roman" pitchFamily="18" charset="0"/>
                <a:cs typeface="Times New Roman" pitchFamily="18" charset="0"/>
              </a:rPr>
              <a:t>ii)</a:t>
            </a:r>
            <a:r>
              <a:rPr lang="en-AU" altLang="fr-FR" sz="2400" dirty="0">
                <a:latin typeface="Times New Roman" pitchFamily="18" charset="0"/>
                <a:cs typeface="Times New Roman" pitchFamily="18" charset="0"/>
              </a:rPr>
              <a:t> lower the more others win</a:t>
            </a:r>
          </a:p>
          <a:p>
            <a:pPr eaLnBrk="1" hangingPunct="1">
              <a:lnSpc>
                <a:spcPct val="80000"/>
              </a:lnSpc>
              <a:buFontTx/>
              <a:buNone/>
            </a:pPr>
            <a:r>
              <a:rPr lang="en-AU" altLang="fr-FR" sz="2400" i="1" dirty="0">
                <a:latin typeface="Times New Roman" pitchFamily="18" charset="0"/>
                <a:cs typeface="Times New Roman" pitchFamily="18" charset="0"/>
              </a:rPr>
              <a:t>iii)</a:t>
            </a:r>
            <a:r>
              <a:rPr lang="en-AU" altLang="fr-FR" sz="2400" dirty="0">
                <a:latin typeface="Times New Roman" pitchFamily="18" charset="0"/>
                <a:cs typeface="Times New Roman" pitchFamily="18" charset="0"/>
              </a:rPr>
              <a:t> lower the higher was the aspiration level. </a:t>
            </a:r>
            <a:endParaRPr lang="fr-FR" altLang="fr-FR" sz="2400" dirty="0">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6583362"/>
          </a:xfrm>
        </p:spPr>
        <p:txBody>
          <a:bodyPr anchor="t"/>
          <a:lstStyle/>
          <a:p>
            <a:pPr algn="l" eaLnBrk="1" hangingPunct="1"/>
            <a:r>
              <a:rPr lang="en-GB" altLang="fr-FR" sz="2800">
                <a:latin typeface="Times New Roman" pitchFamily="18" charset="0"/>
              </a:rPr>
              <a:t>4) </a:t>
            </a:r>
            <a:r>
              <a:rPr lang="en-GB" altLang="fr-FR" sz="2800" b="1">
                <a:solidFill>
                  <a:srgbClr val="FF0000"/>
                </a:solidFill>
                <a:latin typeface="Times New Roman" pitchFamily="18" charset="0"/>
              </a:rPr>
              <a:t>Natural Experiments</a:t>
            </a:r>
            <a:br>
              <a:rPr lang="en-GB" altLang="fr-FR" sz="2800">
                <a:latin typeface="Times New Roman" pitchFamily="18" charset="0"/>
              </a:rPr>
            </a:br>
            <a:br>
              <a:rPr lang="en-GB" altLang="fr-FR" sz="2800">
                <a:latin typeface="Times New Roman" pitchFamily="18" charset="0"/>
              </a:rPr>
            </a:br>
            <a:r>
              <a:rPr lang="en-US" altLang="fr-FR" sz="2800">
                <a:latin typeface="Times New Roman" pitchFamily="18" charset="0"/>
              </a:rPr>
              <a:t>Card </a:t>
            </a:r>
            <a:r>
              <a:rPr lang="en-US" altLang="fr-FR" sz="2800" i="1">
                <a:latin typeface="Times New Roman" pitchFamily="18" charset="0"/>
              </a:rPr>
              <a:t>et al</a:t>
            </a:r>
            <a:r>
              <a:rPr lang="en-US" altLang="fr-FR" sz="2800">
                <a:latin typeface="Times New Roman" pitchFamily="18" charset="0"/>
              </a:rPr>
              <a:t>. (2012): the revelation of information on others' earnings. </a:t>
            </a:r>
            <a:br>
              <a:rPr lang="en-US" altLang="fr-FR" sz="2800">
                <a:latin typeface="Times New Roman" pitchFamily="18" charset="0"/>
              </a:rPr>
            </a:br>
            <a:br>
              <a:rPr lang="en-US" altLang="fr-FR" sz="2800">
                <a:latin typeface="Times New Roman" pitchFamily="18" charset="0"/>
              </a:rPr>
            </a:br>
            <a:r>
              <a:rPr lang="en-US" altLang="fr-FR" sz="2800">
                <a:latin typeface="Times New Roman" pitchFamily="18" charset="0"/>
              </a:rPr>
              <a:t>The natural experiment here is a court decision that made the salary of any California state employee public knowledge. </a:t>
            </a:r>
            <a:br>
              <a:rPr lang="en-US" altLang="fr-FR" sz="2800">
                <a:latin typeface="Times New Roman" pitchFamily="18" charset="0"/>
              </a:rPr>
            </a:br>
            <a:br>
              <a:rPr lang="en-US" altLang="fr-FR" sz="2800">
                <a:latin typeface="Times New Roman" pitchFamily="18" charset="0"/>
              </a:rPr>
            </a:br>
            <a:r>
              <a:rPr lang="en-US" altLang="fr-FR" sz="2800">
                <a:latin typeface="Times New Roman" pitchFamily="18" charset="0"/>
              </a:rPr>
              <a:t>A local newspaper set up a website making it easy to find this information. </a:t>
            </a:r>
            <a:br>
              <a:rPr lang="en-US" altLang="fr-FR" sz="2800">
                <a:latin typeface="Times New Roman" pitchFamily="18" charset="0"/>
              </a:rPr>
            </a:br>
            <a:br>
              <a:rPr lang="en-US" altLang="fr-FR" sz="2800">
                <a:latin typeface="Times New Roman" pitchFamily="18" charset="0"/>
              </a:rPr>
            </a:br>
            <a:r>
              <a:rPr lang="en-US" altLang="fr-FR" sz="2800">
                <a:latin typeface="Times New Roman" pitchFamily="18" charset="0"/>
              </a:rPr>
              <a:t>Following this website launch, Card </a:t>
            </a:r>
            <a:r>
              <a:rPr lang="en-US" altLang="fr-FR" sz="2800" i="1">
                <a:latin typeface="Times New Roman" pitchFamily="18" charset="0"/>
              </a:rPr>
              <a:t>et al</a:t>
            </a:r>
            <a:r>
              <a:rPr lang="en-US" altLang="fr-FR" sz="2800">
                <a:latin typeface="Times New Roman" pitchFamily="18" charset="0"/>
              </a:rPr>
              <a:t>. informed a random subset of employees at three UC campuses about the site. </a:t>
            </a:r>
            <a:endParaRPr lang="fr-FR" altLang="fr-FR" sz="2800">
              <a:latin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60350"/>
            <a:ext cx="8229600" cy="6178550"/>
          </a:xfrm>
        </p:spPr>
        <p:txBody>
          <a:bodyPr anchor="t"/>
          <a:lstStyle/>
          <a:p>
            <a:pPr algn="l" eaLnBrk="1" hangingPunct="1"/>
            <a:r>
              <a:rPr lang="en-US" altLang="fr-FR" sz="3600">
                <a:latin typeface="Times New Roman" pitchFamily="18" charset="0"/>
              </a:rPr>
              <a:t>Some days later, all employees on the three campuses were surveyed. </a:t>
            </a:r>
            <a:br>
              <a:rPr lang="en-US" altLang="fr-FR" sz="3600">
                <a:latin typeface="Times New Roman" pitchFamily="18" charset="0"/>
              </a:rPr>
            </a:br>
            <a:br>
              <a:rPr lang="en-US" altLang="fr-FR" sz="3600">
                <a:latin typeface="Times New Roman" pitchFamily="18" charset="0"/>
              </a:rPr>
            </a:br>
            <a:r>
              <a:rPr lang="en-US" altLang="fr-FR" sz="3600">
                <a:latin typeface="Times New Roman" pitchFamily="18" charset="0"/>
              </a:rPr>
              <a:t>Compare the treatment group (informed about the website) to others to reveal the impact of information on others' salaries. </a:t>
            </a:r>
            <a:br>
              <a:rPr lang="en-US" altLang="fr-FR" sz="3600">
                <a:latin typeface="Times New Roman" pitchFamily="18" charset="0"/>
              </a:rPr>
            </a:br>
            <a:br>
              <a:rPr lang="en-US" altLang="fr-FR" sz="3600">
                <a:latin typeface="Times New Roman" pitchFamily="18" charset="0"/>
              </a:rPr>
            </a:br>
            <a:r>
              <a:rPr lang="en-US" altLang="fr-FR" sz="3600">
                <a:latin typeface="Times New Roman" pitchFamily="18" charset="0"/>
              </a:rPr>
              <a:t>The reference group was defined here as co-workers in the same occupation group (faculty vs. staff) and administrative unit in the university.</a:t>
            </a:r>
            <a:endParaRPr lang="fr-FR" altLang="fr-FR" sz="3600">
              <a:latin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44624"/>
            <a:ext cx="8229600" cy="6178550"/>
          </a:xfrm>
        </p:spPr>
        <p:txBody>
          <a:bodyPr anchor="t"/>
          <a:lstStyle/>
          <a:p>
            <a:pPr algn="l" eaLnBrk="1" hangingPunct="1"/>
            <a:r>
              <a:rPr lang="en-US" altLang="fr-FR" sz="3600">
                <a:latin typeface="Times New Roman" pitchFamily="18" charset="0"/>
              </a:rPr>
              <a:t>The survey found lower job satisfaction for those with pay below the reference group median and a greater intention to look for a new job. </a:t>
            </a:r>
            <a:br>
              <a:rPr lang="en-US" altLang="fr-FR" sz="3600">
                <a:latin typeface="Times New Roman" pitchFamily="18" charset="0"/>
              </a:rPr>
            </a:br>
            <a:br>
              <a:rPr lang="en-US" altLang="fr-FR" sz="3600">
                <a:latin typeface="Times New Roman" pitchFamily="18" charset="0"/>
              </a:rPr>
            </a:br>
            <a:r>
              <a:rPr lang="en-US" altLang="fr-FR" sz="3600">
                <a:latin typeface="Times New Roman" pitchFamily="18" charset="0"/>
              </a:rPr>
              <a:t>The effect on both for those who were relatively well-paid was insignificant. </a:t>
            </a:r>
            <a:br>
              <a:rPr lang="en-US" altLang="fr-FR" sz="3600">
                <a:latin typeface="Times New Roman" pitchFamily="18" charset="0"/>
              </a:rPr>
            </a:br>
            <a:br>
              <a:rPr lang="en-US" altLang="fr-FR" sz="3600">
                <a:latin typeface="Times New Roman" pitchFamily="18" charset="0"/>
              </a:rPr>
            </a:br>
            <a:r>
              <a:rPr lang="en-US" altLang="fr-FR" sz="3600">
                <a:latin typeface="Times New Roman" pitchFamily="18" charset="0"/>
              </a:rPr>
              <a:t>There is some evidence of an actual quitting effect on those who were found to be in the bottom earnings quartile in the reference group.</a:t>
            </a:r>
            <a:br>
              <a:rPr lang="en-GB" altLang="fr-FR" sz="3600">
                <a:latin typeface="Times New Roman" pitchFamily="18" charset="0"/>
              </a:rPr>
            </a:br>
            <a:endParaRPr lang="fr-FR" altLang="fr-FR" sz="3600">
              <a:latin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title"/>
          </p:nvPr>
        </p:nvSpPr>
        <p:spPr/>
        <p:txBody>
          <a:bodyPr/>
          <a:lstStyle/>
          <a:p>
            <a:pPr algn="l" eaLnBrk="1" hangingPunct="1"/>
            <a:r>
              <a:rPr lang="en-GB" altLang="fr-FR" sz="2000">
                <a:latin typeface="Times New Roman" pitchFamily="18" charset="0"/>
              </a:rPr>
              <a:t>5) </a:t>
            </a:r>
            <a:r>
              <a:rPr lang="en-GB" altLang="fr-FR" sz="2000" b="1">
                <a:solidFill>
                  <a:srgbClr val="FF0000"/>
                </a:solidFill>
                <a:latin typeface="Times New Roman" pitchFamily="18" charset="0"/>
              </a:rPr>
              <a:t>Neuro</a:t>
            </a:r>
            <a:r>
              <a:rPr lang="en-GB" altLang="fr-FR" sz="2000">
                <a:latin typeface="Times New Roman" pitchFamily="18" charset="0"/>
              </a:rPr>
              <a:t>. </a:t>
            </a:r>
            <a:r>
              <a:rPr lang="fr-FR" altLang="fr-FR" sz="2000">
                <a:latin typeface="Times New Roman" pitchFamily="18" charset="0"/>
              </a:rPr>
              <a:t>Fließbach, K., Weber, B., Trautner, P., Dohmen, T., Sunde, U., Elger, C., &amp; Falk, A. (2007). "Social comparison affects reward-related brain activity in the human ventral striatum". </a:t>
            </a:r>
            <a:r>
              <a:rPr lang="fr-FR" altLang="fr-FR" sz="2000" i="1">
                <a:latin typeface="Times New Roman" pitchFamily="18" charset="0"/>
              </a:rPr>
              <a:t>Science, </a:t>
            </a:r>
            <a:r>
              <a:rPr lang="fr-FR" altLang="fr-FR" sz="2000" b="1">
                <a:latin typeface="Times New Roman" pitchFamily="18" charset="0"/>
              </a:rPr>
              <a:t>318</a:t>
            </a:r>
            <a:r>
              <a:rPr lang="fr-FR" altLang="fr-FR" sz="2000">
                <a:latin typeface="Times New Roman" pitchFamily="18" charset="0"/>
              </a:rPr>
              <a:t>, 1305-1308.</a:t>
            </a:r>
          </a:p>
        </p:txBody>
      </p:sp>
      <p:pic>
        <p:nvPicPr>
          <p:cNvPr id="68611"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GB" altLang="fr-FR" sz="1800">
                <a:latin typeface="Times New Roman" pitchFamily="18" charset="0"/>
              </a:rPr>
              <a:t>Payoffs vary according to whether the individual gets the task right, and also randomly when the task is correct</a:t>
            </a:r>
            <a:endParaRPr lang="fr-FR" altLang="fr-FR" sz="1800">
              <a:latin typeface="Times New Roman" pitchFamily="18" charset="0"/>
            </a:endParaRPr>
          </a:p>
        </p:txBody>
      </p:sp>
      <p:pic>
        <p:nvPicPr>
          <p:cNvPr id="6963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07504" y="188640"/>
            <a:ext cx="90360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800" b="1" u="sng" dirty="0">
                <a:solidFill>
                  <a:srgbClr val="FF0000"/>
                </a:solidFill>
                <a:latin typeface="Times New Roman" panose="02020603050405020304" pitchFamily="18" charset="0"/>
                <a:cs typeface="Times New Roman" panose="02020603050405020304" pitchFamily="18" charset="0"/>
              </a:rPr>
              <a:t>Are the Japanese unusual in this respect?</a:t>
            </a:r>
          </a:p>
          <a:p>
            <a:pPr eaLnBrk="1" hangingPunct="1">
              <a:spcBef>
                <a:spcPct val="50000"/>
              </a:spcBef>
              <a:buFontTx/>
              <a:buNone/>
            </a:pPr>
            <a:r>
              <a:rPr lang="en-GB" altLang="fr-FR" sz="2800" dirty="0">
                <a:latin typeface="Times New Roman" panose="02020603050405020304" pitchFamily="18" charset="0"/>
                <a:cs typeface="Times New Roman" panose="02020603050405020304" pitchFamily="18" charset="0"/>
              </a:rPr>
              <a:t>Not necessarily: </a:t>
            </a:r>
            <a:r>
              <a:rPr lang="en-US" altLang="fr-FR" sz="2800" dirty="0">
                <a:latin typeface="Times New Roman" panose="02020603050405020304" pitchFamily="18" charset="0"/>
                <a:cs typeface="Times New Roman" panose="02020603050405020304" pitchFamily="18" charset="0"/>
              </a:rPr>
              <a:t>the time-series of life satisfaction over a 30-year period is flat in five European countries (World Database of Happiness, 1973-2004)</a:t>
            </a:r>
          </a:p>
        </p:txBody>
      </p:sp>
      <p:pic>
        <p:nvPicPr>
          <p:cNvPr id="6" name="Picture 2">
            <a:extLst>
              <a:ext uri="{FF2B5EF4-FFF2-40B4-BE49-F238E27FC236}">
                <a16:creationId xmlns:a16="http://schemas.microsoft.com/office/drawing/2014/main" id="{6DAEA0F6-65D7-45AB-B12E-95AF1E610E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1" y="1988840"/>
            <a:ext cx="9182540" cy="48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7083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4294967295"/>
          </p:nvPr>
        </p:nvSpPr>
        <p:spPr>
          <a:xfrm>
            <a:off x="323850" y="476250"/>
            <a:ext cx="8280400" cy="5761038"/>
          </a:xfrm>
        </p:spPr>
        <p:txBody>
          <a:bodyPr/>
          <a:lstStyle/>
          <a:p>
            <a:pPr eaLnBrk="1" hangingPunct="1">
              <a:lnSpc>
                <a:spcPct val="80000"/>
              </a:lnSpc>
              <a:spcBef>
                <a:spcPct val="0"/>
              </a:spcBef>
              <a:buFontTx/>
              <a:buNone/>
            </a:pPr>
            <a:r>
              <a:rPr lang="en-GB" altLang="fr-FR">
                <a:latin typeface="Times New Roman" pitchFamily="18" charset="0"/>
              </a:rPr>
              <a:t>Brain activity measured via BOLD blood flow in various voxels.</a:t>
            </a:r>
          </a:p>
          <a:p>
            <a:pPr eaLnBrk="1" hangingPunct="1">
              <a:lnSpc>
                <a:spcPct val="80000"/>
              </a:lnSpc>
              <a:spcBef>
                <a:spcPct val="0"/>
              </a:spcBef>
              <a:buFontTx/>
              <a:buNone/>
            </a:pPr>
            <a:endParaRPr lang="en-GB" altLang="fr-FR">
              <a:latin typeface="Times New Roman" pitchFamily="18" charset="0"/>
            </a:endParaRPr>
          </a:p>
          <a:p>
            <a:pPr eaLnBrk="1" hangingPunct="1">
              <a:lnSpc>
                <a:spcPct val="80000"/>
              </a:lnSpc>
              <a:spcBef>
                <a:spcPct val="0"/>
              </a:spcBef>
              <a:buFontTx/>
              <a:buNone/>
            </a:pPr>
            <a:r>
              <a:rPr lang="en-GB" altLang="fr-FR">
                <a:latin typeface="Times New Roman" pitchFamily="18" charset="0"/>
              </a:rPr>
              <a:t>Particular attention paid to the ventral striatum: the “neural circuitry of reward”</a:t>
            </a:r>
          </a:p>
          <a:p>
            <a:pPr eaLnBrk="1" hangingPunct="1">
              <a:lnSpc>
                <a:spcPct val="80000"/>
              </a:lnSpc>
              <a:spcBef>
                <a:spcPct val="0"/>
              </a:spcBef>
              <a:buFontTx/>
              <a:buNone/>
            </a:pPr>
            <a:endParaRPr lang="en-GB" altLang="fr-FR">
              <a:latin typeface="Times New Roman" pitchFamily="18" charset="0"/>
            </a:endParaRPr>
          </a:p>
          <a:p>
            <a:pPr eaLnBrk="1" hangingPunct="1">
              <a:lnSpc>
                <a:spcPct val="80000"/>
              </a:lnSpc>
              <a:spcBef>
                <a:spcPct val="0"/>
              </a:spcBef>
              <a:buFontTx/>
              <a:buNone/>
            </a:pPr>
            <a:r>
              <a:rPr lang="en-GB" altLang="fr-FR">
                <a:latin typeface="Times New Roman" pitchFamily="18" charset="0"/>
              </a:rPr>
              <a:t>This kind of striatal activity has been shown to predict both </a:t>
            </a:r>
            <a:r>
              <a:rPr lang="en-GB" altLang="fr-FR">
                <a:solidFill>
                  <a:srgbClr val="FF0000"/>
                </a:solidFill>
                <a:latin typeface="Times New Roman" pitchFamily="18" charset="0"/>
              </a:rPr>
              <a:t>hedonic </a:t>
            </a:r>
            <a:r>
              <a:rPr lang="en-GB" altLang="fr-FR">
                <a:latin typeface="Times New Roman" pitchFamily="18" charset="0"/>
              </a:rPr>
              <a:t>outcomes (subjective well-being) and </a:t>
            </a:r>
            <a:r>
              <a:rPr lang="en-GB" altLang="fr-FR">
                <a:solidFill>
                  <a:srgbClr val="FF0000"/>
                </a:solidFill>
                <a:latin typeface="Times New Roman" pitchFamily="18" charset="0"/>
              </a:rPr>
              <a:t>physiological</a:t>
            </a:r>
            <a:r>
              <a:rPr lang="en-GB" altLang="fr-FR">
                <a:latin typeface="Times New Roman" pitchFamily="18" charset="0"/>
              </a:rPr>
              <a:t> outcomes (cortisol output: the body’s </a:t>
            </a:r>
            <a:r>
              <a:rPr lang="en-AU" altLang="fr-FR">
                <a:latin typeface="Times New Roman" pitchFamily="18" charset="0"/>
                <a:cs typeface="Times New Roman" pitchFamily="18" charset="0"/>
              </a:rPr>
              <a:t>response to stress</a:t>
            </a:r>
            <a:r>
              <a:rPr lang="en-GB" altLang="fr-FR">
                <a:latin typeface="Times New Roman" pitchFamily="18" charset="0"/>
              </a:rPr>
              <a:t>)</a:t>
            </a:r>
          </a:p>
          <a:p>
            <a:pPr eaLnBrk="1" hangingPunct="1">
              <a:lnSpc>
                <a:spcPct val="80000"/>
              </a:lnSpc>
              <a:spcBef>
                <a:spcPct val="0"/>
              </a:spcBef>
              <a:buFontTx/>
              <a:buNone/>
            </a:pPr>
            <a:endParaRPr lang="en-GB" altLang="fr-FR">
              <a:latin typeface="Times New Roman" pitchFamily="18" charset="0"/>
            </a:endParaRPr>
          </a:p>
          <a:p>
            <a:pPr eaLnBrk="1" hangingPunct="1">
              <a:lnSpc>
                <a:spcPct val="80000"/>
              </a:lnSpc>
              <a:spcBef>
                <a:spcPct val="0"/>
              </a:spcBef>
              <a:buFontTx/>
              <a:buNone/>
            </a:pPr>
            <a:endParaRPr lang="en-GB" altLang="fr-FR">
              <a:latin typeface="Times New Roman" pitchFamily="18" charset="0"/>
            </a:endParaRPr>
          </a:p>
          <a:p>
            <a:pPr eaLnBrk="1" hangingPunct="1">
              <a:lnSpc>
                <a:spcPct val="80000"/>
              </a:lnSpc>
              <a:spcBef>
                <a:spcPct val="0"/>
              </a:spcBef>
              <a:buFontTx/>
              <a:buNone/>
            </a:pPr>
            <a:endParaRPr lang="en-GB" altLang="fr-FR">
              <a:latin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GB" altLang="fr-FR" sz="1800" dirty="0">
                <a:latin typeface="Times New Roman" pitchFamily="18" charset="0"/>
              </a:rPr>
              <a:t>Brain activation depends on relative income: compare C6, C8 and C11 (where the individual receives 60 Euros), and C7 to C9.</a:t>
            </a:r>
            <a:endParaRPr lang="fr-FR" altLang="fr-FR" sz="1800" dirty="0">
              <a:latin typeface="Times New Roman" pitchFamily="18" charset="0"/>
            </a:endParaRPr>
          </a:p>
        </p:txBody>
      </p:sp>
      <p:pic>
        <p:nvPicPr>
          <p:cNvPr id="7168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44450"/>
            <a:ext cx="8229600" cy="1143000"/>
          </a:xfrm>
        </p:spPr>
        <p:txBody>
          <a:bodyPr/>
          <a:lstStyle/>
          <a:p>
            <a:pPr eaLnBrk="1" hangingPunct="1"/>
            <a:r>
              <a:rPr lang="en-GB" altLang="fr-FR" sz="4000">
                <a:latin typeface="Times New Roman" pitchFamily="18" charset="0"/>
              </a:rPr>
              <a:t>What Changes in Micro Analysis if Utility is Relative?</a:t>
            </a:r>
            <a:endParaRPr lang="fr-FR" altLang="fr-FR" sz="4000">
              <a:latin typeface="Times New Roman" pitchFamily="18" charset="0"/>
            </a:endParaRPr>
          </a:p>
        </p:txBody>
      </p:sp>
      <p:sp>
        <p:nvSpPr>
          <p:cNvPr id="72707" name="Rectangle 3"/>
          <p:cNvSpPr>
            <a:spLocks noGrp="1" noChangeArrowheads="1"/>
          </p:cNvSpPr>
          <p:nvPr>
            <p:ph type="body" idx="1"/>
          </p:nvPr>
        </p:nvSpPr>
        <p:spPr>
          <a:xfrm>
            <a:off x="457200" y="1268413"/>
            <a:ext cx="8229600" cy="5329237"/>
          </a:xfrm>
        </p:spPr>
        <p:txBody>
          <a:bodyPr/>
          <a:lstStyle/>
          <a:p>
            <a:pPr marL="533400" indent="-533400" algn="ctr" eaLnBrk="1" hangingPunct="1">
              <a:lnSpc>
                <a:spcPct val="80000"/>
              </a:lnSpc>
              <a:buFontTx/>
              <a:buNone/>
            </a:pPr>
            <a:r>
              <a:rPr lang="en-GB" altLang="fr-FR" sz="2800" dirty="0">
                <a:latin typeface="Times New Roman" pitchFamily="18" charset="0"/>
              </a:rPr>
              <a:t>A lot….</a:t>
            </a:r>
            <a:endParaRPr lang="en-GB" altLang="fr-FR" sz="2800" dirty="0">
              <a:solidFill>
                <a:srgbClr val="FF0000"/>
              </a:solidFill>
              <a:latin typeface="Times New Roman" pitchFamily="18" charset="0"/>
            </a:endParaRPr>
          </a:p>
          <a:p>
            <a:pPr marL="533400" indent="-533400" eaLnBrk="1" hangingPunct="1">
              <a:lnSpc>
                <a:spcPct val="80000"/>
              </a:lnSpc>
              <a:buFontTx/>
              <a:buAutoNum type="arabicParenR"/>
            </a:pPr>
            <a:r>
              <a:rPr lang="en-GB" altLang="fr-FR" sz="2800" dirty="0">
                <a:solidFill>
                  <a:srgbClr val="FF0000"/>
                </a:solidFill>
                <a:latin typeface="Times New Roman" pitchFamily="18" charset="0"/>
              </a:rPr>
              <a:t>All Individual Behaviour </a:t>
            </a:r>
            <a:r>
              <a:rPr lang="en-GB" altLang="fr-FR" sz="2800" dirty="0">
                <a:latin typeface="Times New Roman" pitchFamily="18" charset="0"/>
              </a:rPr>
              <a:t>is determined by the trade-off between marginal benefit and marginal cost. Under relative utility, the marginal benefit of some behaviour may well depend on behaviour in the reference group.</a:t>
            </a:r>
          </a:p>
          <a:p>
            <a:pPr marL="0" indent="0" eaLnBrk="1" hangingPunct="1">
              <a:lnSpc>
                <a:spcPct val="80000"/>
              </a:lnSpc>
              <a:buNone/>
            </a:pPr>
            <a:r>
              <a:rPr lang="en-GB" altLang="fr-FR" sz="2800" dirty="0">
                <a:latin typeface="Times New Roman" pitchFamily="18" charset="0"/>
              </a:rPr>
              <a:t>	</a:t>
            </a:r>
          </a:p>
          <a:p>
            <a:pPr marL="0" indent="0" eaLnBrk="1" hangingPunct="1">
              <a:lnSpc>
                <a:spcPct val="80000"/>
              </a:lnSpc>
              <a:buNone/>
            </a:pPr>
            <a:r>
              <a:rPr lang="en-GB" altLang="fr-FR" sz="2800" dirty="0">
                <a:latin typeface="Times New Roman" pitchFamily="18" charset="0"/>
              </a:rPr>
              <a:t>This can produce </a:t>
            </a:r>
            <a:r>
              <a:rPr lang="en-GB" altLang="fr-FR" sz="2800" dirty="0">
                <a:solidFill>
                  <a:srgbClr val="FF0000"/>
                </a:solidFill>
                <a:latin typeface="Times New Roman" pitchFamily="18" charset="0"/>
              </a:rPr>
              <a:t>following behaviour</a:t>
            </a:r>
            <a:r>
              <a:rPr lang="en-GB" altLang="fr-FR" sz="2800" dirty="0">
                <a:latin typeface="Times New Roman" pitchFamily="18" charset="0"/>
              </a:rPr>
              <a:t>,</a:t>
            </a:r>
            <a:r>
              <a:rPr lang="en-GB" altLang="fr-FR" sz="2800" dirty="0">
                <a:solidFill>
                  <a:srgbClr val="FF0000"/>
                </a:solidFill>
                <a:latin typeface="Times New Roman" pitchFamily="18" charset="0"/>
              </a:rPr>
              <a:t> </a:t>
            </a:r>
            <a:r>
              <a:rPr lang="en-GB" altLang="fr-FR" sz="2800" dirty="0">
                <a:latin typeface="Times New Roman" pitchFamily="18" charset="0"/>
              </a:rPr>
              <a:t>or on the contrary </a:t>
            </a:r>
            <a:r>
              <a:rPr lang="en-GB" altLang="fr-FR" sz="2800" dirty="0">
                <a:solidFill>
                  <a:srgbClr val="FF0000"/>
                </a:solidFill>
                <a:latin typeface="Times New Roman" pitchFamily="18" charset="0"/>
              </a:rPr>
              <a:t>deviance</a:t>
            </a:r>
            <a:r>
              <a:rPr lang="en-GB" altLang="fr-FR" sz="2800" dirty="0">
                <a:latin typeface="Times New Roman" pitchFamily="18" charset="0"/>
              </a:rPr>
              <a:t>. </a:t>
            </a:r>
          </a:p>
          <a:p>
            <a:pPr marL="0" indent="0" eaLnBrk="1" hangingPunct="1">
              <a:lnSpc>
                <a:spcPct val="80000"/>
              </a:lnSpc>
              <a:buNone/>
            </a:pPr>
            <a:endParaRPr lang="en-GB" altLang="fr-FR" sz="2800" dirty="0">
              <a:latin typeface="Times New Roman" pitchFamily="18" charset="0"/>
            </a:endParaRPr>
          </a:p>
          <a:p>
            <a:pPr marL="0" indent="0" eaLnBrk="1" hangingPunct="1">
              <a:lnSpc>
                <a:spcPct val="80000"/>
              </a:lnSpc>
              <a:buNone/>
            </a:pPr>
            <a:r>
              <a:rPr lang="en-GB" altLang="fr-FR" sz="2800" dirty="0">
                <a:latin typeface="Times New Roman" pitchFamily="18" charset="0"/>
              </a:rPr>
              <a:t>Consider an </a:t>
            </a:r>
            <a:r>
              <a:rPr lang="en-GB" altLang="fr-FR" sz="2800" i="1" dirty="0">
                <a:latin typeface="Times New Roman" pitchFamily="18" charset="0"/>
              </a:rPr>
              <a:t>additive comparisons</a:t>
            </a:r>
            <a:r>
              <a:rPr lang="en-GB" altLang="fr-FR" sz="2800" dirty="0">
                <a:latin typeface="Times New Roman" pitchFamily="18" charset="0"/>
              </a:rPr>
              <a:t> model:</a:t>
            </a:r>
          </a:p>
          <a:p>
            <a:pPr marL="0" indent="0" eaLnBrk="1" hangingPunct="1">
              <a:lnSpc>
                <a:spcPct val="80000"/>
              </a:lnSpc>
              <a:buNone/>
            </a:pPr>
            <a:endParaRPr lang="fr-FR" altLang="fr-FR" sz="2800" dirty="0">
              <a:latin typeface="Times New Roman" pitchFamily="18" charset="0"/>
            </a:endParaRPr>
          </a:p>
        </p:txBody>
      </p:sp>
      <p:pic>
        <p:nvPicPr>
          <p:cNvPr id="4" name="Picture 4">
            <a:extLst>
              <a:ext uri="{FF2B5EF4-FFF2-40B4-BE49-F238E27FC236}">
                <a16:creationId xmlns:a16="http://schemas.microsoft.com/office/drawing/2014/main" id="{62F69615-EEE8-4D8F-B222-E565DBD2A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734050"/>
            <a:ext cx="8696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60350"/>
            <a:ext cx="889635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2763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6"/>
          <p:cNvSpPr txBox="1">
            <a:spLocks noChangeArrowheads="1"/>
          </p:cNvSpPr>
          <p:nvPr/>
        </p:nvSpPr>
        <p:spPr bwMode="auto">
          <a:xfrm>
            <a:off x="89731" y="332656"/>
            <a:ext cx="899872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fr-FR" sz="2100" dirty="0">
                <a:latin typeface="Times New Roman" pitchFamily="18" charset="0"/>
              </a:rPr>
              <a:t>As your a* rises, what do I do?</a:t>
            </a:r>
          </a:p>
          <a:p>
            <a:pPr>
              <a:spcBef>
                <a:spcPct val="0"/>
              </a:spcBef>
              <a:buFontTx/>
              <a:buNone/>
            </a:pPr>
            <a:endParaRPr lang="en-GB" altLang="fr-FR" sz="2100" dirty="0">
              <a:latin typeface="Times New Roman" pitchFamily="18" charset="0"/>
            </a:endParaRPr>
          </a:p>
          <a:p>
            <a:pPr>
              <a:spcBef>
                <a:spcPct val="0"/>
              </a:spcBef>
              <a:buFontTx/>
              <a:buNone/>
            </a:pPr>
            <a:r>
              <a:rPr lang="en-GB" altLang="fr-FR" sz="2100" dirty="0">
                <a:latin typeface="Times New Roman" pitchFamily="18" charset="0"/>
              </a:rPr>
              <a:t>Actions depend on their </a:t>
            </a:r>
            <a:r>
              <a:rPr lang="en-GB" altLang="fr-FR" sz="2100" dirty="0">
                <a:solidFill>
                  <a:srgbClr val="FF0000"/>
                </a:solidFill>
                <a:latin typeface="Times New Roman" pitchFamily="18" charset="0"/>
              </a:rPr>
              <a:t>marginal benefit </a:t>
            </a:r>
            <a:r>
              <a:rPr lang="en-GB" altLang="fr-FR" sz="2100" dirty="0">
                <a:latin typeface="Times New Roman" pitchFamily="18" charset="0"/>
              </a:rPr>
              <a:t>compared to their </a:t>
            </a:r>
            <a:r>
              <a:rPr lang="en-GB" altLang="fr-FR" sz="2100" dirty="0">
                <a:solidFill>
                  <a:srgbClr val="FF0000"/>
                </a:solidFill>
                <a:latin typeface="Times New Roman" pitchFamily="18" charset="0"/>
              </a:rPr>
              <a:t>marginal cost</a:t>
            </a:r>
          </a:p>
          <a:p>
            <a:pPr marL="0" indent="0">
              <a:spcBef>
                <a:spcPct val="0"/>
              </a:spcBef>
              <a:buNone/>
            </a:pPr>
            <a:r>
              <a:rPr lang="en-GB" altLang="fr-FR" sz="2100" dirty="0">
                <a:latin typeface="Times New Roman" pitchFamily="18" charset="0"/>
              </a:rPr>
              <a:t>a* does not affect the mc… but it does change the marginal benefit</a:t>
            </a:r>
            <a:endParaRPr lang="fr-FR" altLang="fr-FR" sz="2100" b="1" dirty="0">
              <a:solidFill>
                <a:srgbClr val="FF0000"/>
              </a:solidFill>
              <a:latin typeface="Times New Roman" pitchFamily="18" charset="0"/>
            </a:endParaRPr>
          </a:p>
        </p:txBody>
      </p:sp>
      <p:sp>
        <p:nvSpPr>
          <p:cNvPr id="39939" name="Line 4"/>
          <p:cNvSpPr>
            <a:spLocks noChangeShapeType="1"/>
          </p:cNvSpPr>
          <p:nvPr/>
        </p:nvSpPr>
        <p:spPr bwMode="auto">
          <a:xfrm>
            <a:off x="2412206" y="2164757"/>
            <a:ext cx="0" cy="2452488"/>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fr-FR"/>
          </a:p>
        </p:txBody>
      </p:sp>
      <p:sp>
        <p:nvSpPr>
          <p:cNvPr id="39940" name="Line 5"/>
          <p:cNvSpPr>
            <a:spLocks noChangeShapeType="1"/>
          </p:cNvSpPr>
          <p:nvPr/>
        </p:nvSpPr>
        <p:spPr bwMode="auto">
          <a:xfrm>
            <a:off x="2412207" y="4670822"/>
            <a:ext cx="4320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9941" name="Line 6"/>
          <p:cNvSpPr>
            <a:spLocks noChangeShapeType="1"/>
          </p:cNvSpPr>
          <p:nvPr/>
        </p:nvSpPr>
        <p:spPr bwMode="auto">
          <a:xfrm flipV="1">
            <a:off x="3128252" y="2780053"/>
            <a:ext cx="1704396" cy="3950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9942" name="Text Box 7"/>
          <p:cNvSpPr txBox="1">
            <a:spLocks noChangeArrowheads="1"/>
          </p:cNvSpPr>
          <p:nvPr/>
        </p:nvSpPr>
        <p:spPr bwMode="auto">
          <a:xfrm rot="10800000">
            <a:off x="1928002" y="2116417"/>
            <a:ext cx="438582" cy="46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1650" dirty="0">
                <a:latin typeface="Times New Roman" pitchFamily="18" charset="0"/>
              </a:rPr>
              <a:t>V(.)</a:t>
            </a:r>
          </a:p>
        </p:txBody>
      </p:sp>
      <p:sp>
        <p:nvSpPr>
          <p:cNvPr id="39943" name="Text Box 9"/>
          <p:cNvSpPr txBox="1">
            <a:spLocks noChangeArrowheads="1"/>
          </p:cNvSpPr>
          <p:nvPr/>
        </p:nvSpPr>
        <p:spPr bwMode="auto">
          <a:xfrm>
            <a:off x="6582400" y="4701646"/>
            <a:ext cx="670623"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50" dirty="0">
                <a:latin typeface="Times New Roman" pitchFamily="18" charset="0"/>
              </a:rPr>
              <a:t>a-a*</a:t>
            </a:r>
            <a:endParaRPr lang="fr-FR" altLang="fr-FR" sz="1350" dirty="0"/>
          </a:p>
        </p:txBody>
      </p:sp>
      <p:sp>
        <p:nvSpPr>
          <p:cNvPr id="8" name="Line 6"/>
          <p:cNvSpPr>
            <a:spLocks noChangeShapeType="1"/>
          </p:cNvSpPr>
          <p:nvPr/>
        </p:nvSpPr>
        <p:spPr bwMode="auto">
          <a:xfrm flipV="1">
            <a:off x="2633664" y="3014582"/>
            <a:ext cx="808156" cy="11159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 name="Forme libre 8"/>
          <p:cNvSpPr/>
          <p:nvPr/>
        </p:nvSpPr>
        <p:spPr>
          <a:xfrm>
            <a:off x="2685516" y="2673018"/>
            <a:ext cx="3525235" cy="1799104"/>
          </a:xfrm>
          <a:custGeom>
            <a:avLst/>
            <a:gdLst>
              <a:gd name="connsiteX0" fmla="*/ 0 w 4700313"/>
              <a:gd name="connsiteY0" fmla="*/ 2398805 h 2398805"/>
              <a:gd name="connsiteX1" fmla="*/ 1076770 w 4700313"/>
              <a:gd name="connsiteY1" fmla="*/ 655463 h 2398805"/>
              <a:gd name="connsiteX2" fmla="*/ 4264351 w 4700313"/>
              <a:gd name="connsiteY2" fmla="*/ 65803 h 2398805"/>
              <a:gd name="connsiteX3" fmla="*/ 4589091 w 4700313"/>
              <a:gd name="connsiteY3" fmla="*/ 40166 h 2398805"/>
            </a:gdLst>
            <a:ahLst/>
            <a:cxnLst>
              <a:cxn ang="0">
                <a:pos x="connsiteX0" y="connsiteY0"/>
              </a:cxn>
              <a:cxn ang="0">
                <a:pos x="connsiteX1" y="connsiteY1"/>
              </a:cxn>
              <a:cxn ang="0">
                <a:pos x="connsiteX2" y="connsiteY2"/>
              </a:cxn>
              <a:cxn ang="0">
                <a:pos x="connsiteX3" y="connsiteY3"/>
              </a:cxn>
            </a:cxnLst>
            <a:rect l="l" t="t" r="r" b="b"/>
            <a:pathLst>
              <a:path w="4700313" h="2398805">
                <a:moveTo>
                  <a:pt x="0" y="2398805"/>
                </a:moveTo>
                <a:cubicBezTo>
                  <a:pt x="183022" y="1721551"/>
                  <a:pt x="366045" y="1044297"/>
                  <a:pt x="1076770" y="655463"/>
                </a:cubicBezTo>
                <a:cubicBezTo>
                  <a:pt x="1787495" y="266629"/>
                  <a:pt x="3678964" y="168352"/>
                  <a:pt x="4264351" y="65803"/>
                </a:cubicBezTo>
                <a:cubicBezTo>
                  <a:pt x="4849738" y="-36747"/>
                  <a:pt x="4719414" y="1709"/>
                  <a:pt x="4589091" y="401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a:p>
        </p:txBody>
      </p:sp>
      <p:cxnSp>
        <p:nvCxnSpPr>
          <p:cNvPr id="11" name="Connecteur droit 10"/>
          <p:cNvCxnSpPr/>
          <p:nvPr/>
        </p:nvCxnSpPr>
        <p:spPr>
          <a:xfrm>
            <a:off x="4095573" y="2946697"/>
            <a:ext cx="6409" cy="1724126"/>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043782" y="3556204"/>
            <a:ext cx="0" cy="1103555"/>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Text Box 9"/>
          <p:cNvSpPr txBox="1">
            <a:spLocks noChangeArrowheads="1"/>
          </p:cNvSpPr>
          <p:nvPr/>
        </p:nvSpPr>
        <p:spPr bwMode="auto">
          <a:xfrm>
            <a:off x="3923997" y="4705336"/>
            <a:ext cx="670623"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50" dirty="0">
                <a:latin typeface="Times New Roman" pitchFamily="18" charset="0"/>
              </a:rPr>
              <a:t>a-a</a:t>
            </a:r>
            <a:r>
              <a:rPr lang="fr-FR" altLang="fr-FR" sz="1650" baseline="-25000" dirty="0">
                <a:latin typeface="Times New Roman" pitchFamily="18" charset="0"/>
              </a:rPr>
              <a:t>1</a:t>
            </a:r>
            <a:r>
              <a:rPr lang="fr-FR" altLang="fr-FR" sz="1650" dirty="0">
                <a:latin typeface="Times New Roman" pitchFamily="18" charset="0"/>
              </a:rPr>
              <a:t>*</a:t>
            </a:r>
            <a:endParaRPr lang="fr-FR" altLang="fr-FR" sz="1350" dirty="0"/>
          </a:p>
        </p:txBody>
      </p:sp>
      <p:sp>
        <p:nvSpPr>
          <p:cNvPr id="21" name="Text Box 9"/>
          <p:cNvSpPr txBox="1">
            <a:spLocks noChangeArrowheads="1"/>
          </p:cNvSpPr>
          <p:nvPr/>
        </p:nvSpPr>
        <p:spPr bwMode="auto">
          <a:xfrm>
            <a:off x="2828927" y="4694274"/>
            <a:ext cx="670623"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50" dirty="0">
                <a:latin typeface="Times New Roman" pitchFamily="18" charset="0"/>
              </a:rPr>
              <a:t>a-a</a:t>
            </a:r>
            <a:r>
              <a:rPr lang="fr-FR" altLang="fr-FR" sz="1650" baseline="-25000" dirty="0">
                <a:latin typeface="Times New Roman" pitchFamily="18" charset="0"/>
              </a:rPr>
              <a:t>2</a:t>
            </a:r>
            <a:r>
              <a:rPr lang="fr-FR" altLang="fr-FR" sz="1650" dirty="0">
                <a:latin typeface="Times New Roman" pitchFamily="18" charset="0"/>
              </a:rPr>
              <a:t>*</a:t>
            </a:r>
            <a:endParaRPr lang="fr-FR" altLang="fr-FR" sz="1350" dirty="0"/>
          </a:p>
        </p:txBody>
      </p:sp>
      <p:sp>
        <p:nvSpPr>
          <p:cNvPr id="22" name="Text Box 9"/>
          <p:cNvSpPr txBox="1">
            <a:spLocks noChangeArrowheads="1"/>
          </p:cNvSpPr>
          <p:nvPr/>
        </p:nvSpPr>
        <p:spPr bwMode="auto">
          <a:xfrm>
            <a:off x="89730" y="5280523"/>
            <a:ext cx="8906786"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100" dirty="0">
                <a:latin typeface="Times New Roman" pitchFamily="18" charset="0"/>
              </a:rPr>
              <a:t>a</a:t>
            </a:r>
            <a:r>
              <a:rPr lang="fr-FR" altLang="fr-FR" sz="2100" baseline="-25000" dirty="0">
                <a:latin typeface="Times New Roman" pitchFamily="18" charset="0"/>
              </a:rPr>
              <a:t>2</a:t>
            </a:r>
            <a:r>
              <a:rPr lang="fr-FR" altLang="fr-FR" sz="2100" dirty="0">
                <a:latin typeface="Times New Roman" pitchFamily="18" charset="0"/>
              </a:rPr>
              <a:t>* &gt; a</a:t>
            </a:r>
            <a:r>
              <a:rPr lang="fr-FR" altLang="fr-FR" sz="2100" baseline="-25000" dirty="0">
                <a:latin typeface="Times New Roman" pitchFamily="18" charset="0"/>
              </a:rPr>
              <a:t>1</a:t>
            </a:r>
            <a:r>
              <a:rPr lang="fr-FR" altLang="fr-FR" sz="2100" dirty="0">
                <a:latin typeface="Times New Roman" pitchFamily="18" charset="0"/>
              </a:rPr>
              <a:t>*. As </a:t>
            </a:r>
            <a:r>
              <a:rPr lang="fr-FR" altLang="fr-FR" sz="2100" dirty="0" err="1">
                <a:latin typeface="Times New Roman" pitchFamily="18" charset="0"/>
              </a:rPr>
              <a:t>your</a:t>
            </a:r>
            <a:r>
              <a:rPr lang="fr-FR" altLang="fr-FR" sz="2100" dirty="0">
                <a:latin typeface="Times New Roman" pitchFamily="18" charset="0"/>
              </a:rPr>
              <a:t> action </a:t>
            </a:r>
            <a:r>
              <a:rPr lang="fr-FR" altLang="fr-FR" sz="2100" dirty="0" err="1">
                <a:latin typeface="Times New Roman" pitchFamily="18" charset="0"/>
              </a:rPr>
              <a:t>rises</a:t>
            </a:r>
            <a:r>
              <a:rPr lang="fr-FR" altLang="fr-FR" sz="2100" dirty="0">
                <a:latin typeface="Times New Roman" pitchFamily="18" charset="0"/>
              </a:rPr>
              <a:t>, the marginal </a:t>
            </a:r>
            <a:r>
              <a:rPr lang="fr-FR" altLang="fr-FR" sz="2100" dirty="0" err="1">
                <a:latin typeface="Times New Roman" pitchFamily="18" charset="0"/>
              </a:rPr>
              <a:t>benefit</a:t>
            </a:r>
            <a:r>
              <a:rPr lang="fr-FR" altLang="fr-FR" sz="2100" dirty="0">
                <a:latin typeface="Times New Roman" pitchFamily="18" charset="0"/>
              </a:rPr>
              <a:t> of </a:t>
            </a:r>
            <a:r>
              <a:rPr lang="fr-FR" altLang="fr-FR" sz="2100" dirty="0" err="1">
                <a:latin typeface="Times New Roman" pitchFamily="18" charset="0"/>
              </a:rPr>
              <a:t>my</a:t>
            </a:r>
            <a:r>
              <a:rPr lang="fr-FR" altLang="fr-FR" sz="2100" dirty="0">
                <a:latin typeface="Times New Roman" pitchFamily="18" charset="0"/>
              </a:rPr>
              <a:t> </a:t>
            </a:r>
            <a:r>
              <a:rPr lang="fr-FR" altLang="fr-FR" sz="2100" dirty="0" err="1">
                <a:latin typeface="Times New Roman" pitchFamily="18" charset="0"/>
              </a:rPr>
              <a:t>own</a:t>
            </a:r>
            <a:r>
              <a:rPr lang="fr-FR" altLang="fr-FR" sz="2100" dirty="0">
                <a:latin typeface="Times New Roman" pitchFamily="18" charset="0"/>
              </a:rPr>
              <a:t> action </a:t>
            </a:r>
            <a:r>
              <a:rPr lang="fr-FR" altLang="fr-FR" sz="2100" dirty="0" err="1">
                <a:latin typeface="Times New Roman" pitchFamily="18" charset="0"/>
              </a:rPr>
              <a:t>rises</a:t>
            </a:r>
            <a:r>
              <a:rPr lang="fr-FR" altLang="fr-FR" sz="2100" dirty="0">
                <a:latin typeface="Times New Roman" pitchFamily="18" charset="0"/>
              </a:rPr>
              <a:t> </a:t>
            </a:r>
            <a:r>
              <a:rPr lang="fr-FR" altLang="fr-FR" sz="2100" dirty="0" err="1">
                <a:latin typeface="Times New Roman" pitchFamily="18" charset="0"/>
              </a:rPr>
              <a:t>when</a:t>
            </a:r>
            <a:r>
              <a:rPr lang="fr-FR" altLang="fr-FR" sz="2100" dirty="0">
                <a:latin typeface="Times New Roman" pitchFamily="18" charset="0"/>
              </a:rPr>
              <a:t> the relative-utility </a:t>
            </a:r>
            <a:r>
              <a:rPr lang="fr-FR" altLang="fr-FR" sz="2100" dirty="0" err="1">
                <a:latin typeface="Times New Roman" pitchFamily="18" charset="0"/>
              </a:rPr>
              <a:t>function</a:t>
            </a:r>
            <a:r>
              <a:rPr lang="fr-FR" altLang="fr-FR" sz="2100" dirty="0">
                <a:latin typeface="Times New Roman" pitchFamily="18" charset="0"/>
              </a:rPr>
              <a:t> V(.) </a:t>
            </a:r>
            <a:r>
              <a:rPr lang="fr-FR" altLang="fr-FR" sz="2100" dirty="0" err="1">
                <a:latin typeface="Times New Roman" pitchFamily="18" charset="0"/>
              </a:rPr>
              <a:t>is</a:t>
            </a:r>
            <a:r>
              <a:rPr lang="fr-FR" altLang="fr-FR" sz="2100" dirty="0">
                <a:latin typeface="Times New Roman" pitchFamily="18" charset="0"/>
              </a:rPr>
              <a:t> concave: </a:t>
            </a:r>
            <a:r>
              <a:rPr lang="fr-FR" altLang="fr-FR" sz="2100" dirty="0" err="1">
                <a:solidFill>
                  <a:srgbClr val="FF0000"/>
                </a:solidFill>
                <a:latin typeface="Times New Roman" pitchFamily="18" charset="0"/>
              </a:rPr>
              <a:t>following</a:t>
            </a:r>
            <a:r>
              <a:rPr lang="fr-FR" altLang="fr-FR" sz="2100" dirty="0">
                <a:latin typeface="Times New Roman" pitchFamily="18" charset="0"/>
              </a:rPr>
              <a:t>.</a:t>
            </a:r>
            <a:endParaRPr lang="fr-FR" altLang="fr-FR" sz="2100" dirty="0"/>
          </a:p>
        </p:txBody>
      </p:sp>
    </p:spTree>
    <p:extLst>
      <p:ext uri="{BB962C8B-B14F-4D97-AF65-F5344CB8AC3E}">
        <p14:creationId xmlns:p14="http://schemas.microsoft.com/office/powerpoint/2010/main" val="30590523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Line 4"/>
          <p:cNvSpPr>
            <a:spLocks noChangeShapeType="1"/>
          </p:cNvSpPr>
          <p:nvPr/>
        </p:nvSpPr>
        <p:spPr bwMode="auto">
          <a:xfrm>
            <a:off x="2412206" y="2164757"/>
            <a:ext cx="0" cy="2452488"/>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fr-FR"/>
          </a:p>
        </p:txBody>
      </p:sp>
      <p:sp>
        <p:nvSpPr>
          <p:cNvPr id="39940" name="Line 5"/>
          <p:cNvSpPr>
            <a:spLocks noChangeShapeType="1"/>
          </p:cNvSpPr>
          <p:nvPr/>
        </p:nvSpPr>
        <p:spPr bwMode="auto">
          <a:xfrm>
            <a:off x="2412207" y="4670822"/>
            <a:ext cx="41701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9941" name="Line 6"/>
          <p:cNvSpPr>
            <a:spLocks noChangeShapeType="1"/>
          </p:cNvSpPr>
          <p:nvPr/>
        </p:nvSpPr>
        <p:spPr bwMode="auto">
          <a:xfrm flipV="1">
            <a:off x="2558846" y="3947037"/>
            <a:ext cx="1135625" cy="1672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9942" name="Text Box 7"/>
          <p:cNvSpPr txBox="1">
            <a:spLocks noChangeArrowheads="1"/>
          </p:cNvSpPr>
          <p:nvPr/>
        </p:nvSpPr>
        <p:spPr bwMode="auto">
          <a:xfrm rot="10800000">
            <a:off x="1928002" y="2116417"/>
            <a:ext cx="438582" cy="46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1650" dirty="0">
                <a:latin typeface="Times New Roman" pitchFamily="18" charset="0"/>
              </a:rPr>
              <a:t>V(.)</a:t>
            </a:r>
          </a:p>
        </p:txBody>
      </p:sp>
      <p:sp>
        <p:nvSpPr>
          <p:cNvPr id="39943" name="Text Box 9"/>
          <p:cNvSpPr txBox="1">
            <a:spLocks noChangeArrowheads="1"/>
          </p:cNvSpPr>
          <p:nvPr/>
        </p:nvSpPr>
        <p:spPr bwMode="auto">
          <a:xfrm>
            <a:off x="6582400" y="4659759"/>
            <a:ext cx="670623"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50" dirty="0">
                <a:latin typeface="Times New Roman" pitchFamily="18" charset="0"/>
              </a:rPr>
              <a:t>a-a*</a:t>
            </a:r>
            <a:endParaRPr lang="fr-FR" altLang="fr-FR" sz="1350" dirty="0"/>
          </a:p>
        </p:txBody>
      </p:sp>
      <p:sp>
        <p:nvSpPr>
          <p:cNvPr id="8" name="Line 6"/>
          <p:cNvSpPr>
            <a:spLocks noChangeShapeType="1"/>
          </p:cNvSpPr>
          <p:nvPr/>
        </p:nvSpPr>
        <p:spPr bwMode="auto">
          <a:xfrm flipV="1">
            <a:off x="3825406" y="3417485"/>
            <a:ext cx="1260987" cy="5493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cxnSp>
        <p:nvCxnSpPr>
          <p:cNvPr id="11" name="Connecteur droit 10"/>
          <p:cNvCxnSpPr/>
          <p:nvPr/>
        </p:nvCxnSpPr>
        <p:spPr>
          <a:xfrm>
            <a:off x="4409606" y="3712675"/>
            <a:ext cx="0" cy="921722"/>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043782" y="3556204"/>
            <a:ext cx="0" cy="1103555"/>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Text Box 9"/>
          <p:cNvSpPr txBox="1">
            <a:spLocks noChangeArrowheads="1"/>
          </p:cNvSpPr>
          <p:nvPr/>
        </p:nvSpPr>
        <p:spPr bwMode="auto">
          <a:xfrm>
            <a:off x="3923997" y="4705336"/>
            <a:ext cx="670623"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50" dirty="0">
                <a:latin typeface="Times New Roman" pitchFamily="18" charset="0"/>
              </a:rPr>
              <a:t>a-a</a:t>
            </a:r>
            <a:r>
              <a:rPr lang="fr-FR" altLang="fr-FR" sz="1650" baseline="-25000" dirty="0">
                <a:latin typeface="Times New Roman" pitchFamily="18" charset="0"/>
              </a:rPr>
              <a:t>1</a:t>
            </a:r>
            <a:r>
              <a:rPr lang="fr-FR" altLang="fr-FR" sz="1650" dirty="0">
                <a:latin typeface="Times New Roman" pitchFamily="18" charset="0"/>
              </a:rPr>
              <a:t>*</a:t>
            </a:r>
            <a:endParaRPr lang="fr-FR" altLang="fr-FR" sz="1350" dirty="0"/>
          </a:p>
        </p:txBody>
      </p:sp>
      <p:sp>
        <p:nvSpPr>
          <p:cNvPr id="21" name="Text Box 9"/>
          <p:cNvSpPr txBox="1">
            <a:spLocks noChangeArrowheads="1"/>
          </p:cNvSpPr>
          <p:nvPr/>
        </p:nvSpPr>
        <p:spPr bwMode="auto">
          <a:xfrm>
            <a:off x="2828927" y="4694274"/>
            <a:ext cx="670623"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50" dirty="0">
                <a:latin typeface="Times New Roman" pitchFamily="18" charset="0"/>
              </a:rPr>
              <a:t>a-a</a:t>
            </a:r>
            <a:r>
              <a:rPr lang="fr-FR" altLang="fr-FR" sz="1650" baseline="-25000" dirty="0">
                <a:latin typeface="Times New Roman" pitchFamily="18" charset="0"/>
              </a:rPr>
              <a:t>2</a:t>
            </a:r>
            <a:r>
              <a:rPr lang="fr-FR" altLang="fr-FR" sz="1650" dirty="0">
                <a:latin typeface="Times New Roman" pitchFamily="18" charset="0"/>
              </a:rPr>
              <a:t>*</a:t>
            </a:r>
            <a:endParaRPr lang="fr-FR" altLang="fr-FR" sz="1350" dirty="0"/>
          </a:p>
        </p:txBody>
      </p:sp>
      <p:sp>
        <p:nvSpPr>
          <p:cNvPr id="22" name="Text Box 9"/>
          <p:cNvSpPr txBox="1">
            <a:spLocks noChangeArrowheads="1"/>
          </p:cNvSpPr>
          <p:nvPr/>
        </p:nvSpPr>
        <p:spPr bwMode="auto">
          <a:xfrm>
            <a:off x="89730" y="764704"/>
            <a:ext cx="8906786"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100" dirty="0">
                <a:latin typeface="Times New Roman" pitchFamily="18" charset="0"/>
              </a:rPr>
              <a:t>a</a:t>
            </a:r>
            <a:r>
              <a:rPr lang="fr-FR" altLang="fr-FR" sz="2100" baseline="-25000" dirty="0">
                <a:latin typeface="Times New Roman" pitchFamily="18" charset="0"/>
              </a:rPr>
              <a:t>2</a:t>
            </a:r>
            <a:r>
              <a:rPr lang="fr-FR" altLang="fr-FR" sz="2100" dirty="0">
                <a:latin typeface="Times New Roman" pitchFamily="18" charset="0"/>
              </a:rPr>
              <a:t>* &gt; a</a:t>
            </a:r>
            <a:r>
              <a:rPr lang="fr-FR" altLang="fr-FR" sz="2100" baseline="-25000" dirty="0">
                <a:latin typeface="Times New Roman" pitchFamily="18" charset="0"/>
              </a:rPr>
              <a:t>1</a:t>
            </a:r>
            <a:r>
              <a:rPr lang="fr-FR" altLang="fr-FR" sz="2100" dirty="0">
                <a:latin typeface="Times New Roman" pitchFamily="18" charset="0"/>
              </a:rPr>
              <a:t>*. As </a:t>
            </a:r>
            <a:r>
              <a:rPr lang="fr-FR" altLang="fr-FR" sz="2100" dirty="0" err="1">
                <a:latin typeface="Times New Roman" pitchFamily="18" charset="0"/>
              </a:rPr>
              <a:t>your</a:t>
            </a:r>
            <a:r>
              <a:rPr lang="fr-FR" altLang="fr-FR" sz="2100" dirty="0">
                <a:latin typeface="Times New Roman" pitchFamily="18" charset="0"/>
              </a:rPr>
              <a:t> action </a:t>
            </a:r>
            <a:r>
              <a:rPr lang="fr-FR" altLang="fr-FR" sz="2100" dirty="0" err="1">
                <a:latin typeface="Times New Roman" pitchFamily="18" charset="0"/>
              </a:rPr>
              <a:t>rises</a:t>
            </a:r>
            <a:r>
              <a:rPr lang="fr-FR" altLang="fr-FR" sz="2100" dirty="0">
                <a:latin typeface="Times New Roman" pitchFamily="18" charset="0"/>
              </a:rPr>
              <a:t>, the marginal </a:t>
            </a:r>
            <a:r>
              <a:rPr lang="fr-FR" altLang="fr-FR" sz="2100" dirty="0" err="1">
                <a:latin typeface="Times New Roman" pitchFamily="18" charset="0"/>
              </a:rPr>
              <a:t>benefit</a:t>
            </a:r>
            <a:r>
              <a:rPr lang="fr-FR" altLang="fr-FR" sz="2100" dirty="0">
                <a:latin typeface="Times New Roman" pitchFamily="18" charset="0"/>
              </a:rPr>
              <a:t> of </a:t>
            </a:r>
            <a:r>
              <a:rPr lang="fr-FR" altLang="fr-FR" sz="2100" dirty="0" err="1">
                <a:latin typeface="Times New Roman" pitchFamily="18" charset="0"/>
              </a:rPr>
              <a:t>my</a:t>
            </a:r>
            <a:r>
              <a:rPr lang="fr-FR" altLang="fr-FR" sz="2100" dirty="0">
                <a:latin typeface="Times New Roman" pitchFamily="18" charset="0"/>
              </a:rPr>
              <a:t> </a:t>
            </a:r>
            <a:r>
              <a:rPr lang="fr-FR" altLang="fr-FR" sz="2100" dirty="0" err="1">
                <a:latin typeface="Times New Roman" pitchFamily="18" charset="0"/>
              </a:rPr>
              <a:t>own</a:t>
            </a:r>
            <a:r>
              <a:rPr lang="fr-FR" altLang="fr-FR" sz="2100" dirty="0">
                <a:latin typeface="Times New Roman" pitchFamily="18" charset="0"/>
              </a:rPr>
              <a:t> action </a:t>
            </a:r>
            <a:r>
              <a:rPr lang="fr-FR" altLang="fr-FR" sz="2100" dirty="0" err="1">
                <a:latin typeface="Times New Roman" pitchFamily="18" charset="0"/>
              </a:rPr>
              <a:t>falls</a:t>
            </a:r>
            <a:r>
              <a:rPr lang="fr-FR" altLang="fr-FR" sz="2100" dirty="0">
                <a:latin typeface="Times New Roman" pitchFamily="18" charset="0"/>
              </a:rPr>
              <a:t> </a:t>
            </a:r>
            <a:r>
              <a:rPr lang="fr-FR" altLang="fr-FR" sz="2100" dirty="0" err="1">
                <a:latin typeface="Times New Roman" pitchFamily="18" charset="0"/>
              </a:rPr>
              <a:t>when</a:t>
            </a:r>
            <a:r>
              <a:rPr lang="fr-FR" altLang="fr-FR" sz="2100" dirty="0">
                <a:latin typeface="Times New Roman" pitchFamily="18" charset="0"/>
              </a:rPr>
              <a:t> the relative-utility </a:t>
            </a:r>
            <a:r>
              <a:rPr lang="fr-FR" altLang="fr-FR" sz="2100" dirty="0" err="1">
                <a:latin typeface="Times New Roman" pitchFamily="18" charset="0"/>
              </a:rPr>
              <a:t>function</a:t>
            </a:r>
            <a:r>
              <a:rPr lang="fr-FR" altLang="fr-FR" sz="2100" dirty="0">
                <a:latin typeface="Times New Roman" pitchFamily="18" charset="0"/>
              </a:rPr>
              <a:t> V(.) </a:t>
            </a:r>
            <a:r>
              <a:rPr lang="fr-FR" altLang="fr-FR" sz="2100" dirty="0" err="1">
                <a:latin typeface="Times New Roman" pitchFamily="18" charset="0"/>
              </a:rPr>
              <a:t>is</a:t>
            </a:r>
            <a:r>
              <a:rPr lang="fr-FR" altLang="fr-FR" sz="2100" dirty="0">
                <a:latin typeface="Times New Roman" pitchFamily="18" charset="0"/>
              </a:rPr>
              <a:t> </a:t>
            </a:r>
            <a:r>
              <a:rPr lang="fr-FR" altLang="fr-FR" sz="2100" dirty="0" err="1">
                <a:latin typeface="Times New Roman" pitchFamily="18" charset="0"/>
              </a:rPr>
              <a:t>convex</a:t>
            </a:r>
            <a:r>
              <a:rPr lang="fr-FR" altLang="fr-FR" sz="2100" dirty="0">
                <a:latin typeface="Times New Roman" pitchFamily="18" charset="0"/>
              </a:rPr>
              <a:t>: </a:t>
            </a:r>
            <a:r>
              <a:rPr lang="fr-FR" altLang="fr-FR" sz="2100" dirty="0" err="1">
                <a:solidFill>
                  <a:srgbClr val="FF0000"/>
                </a:solidFill>
                <a:latin typeface="Times New Roman" pitchFamily="18" charset="0"/>
              </a:rPr>
              <a:t>devation</a:t>
            </a:r>
            <a:r>
              <a:rPr lang="fr-FR" altLang="fr-FR" sz="2100" dirty="0">
                <a:latin typeface="Times New Roman" pitchFamily="18" charset="0"/>
              </a:rPr>
              <a:t>.</a:t>
            </a:r>
            <a:endParaRPr lang="fr-FR" altLang="fr-FR" sz="2100" dirty="0"/>
          </a:p>
        </p:txBody>
      </p:sp>
      <p:sp>
        <p:nvSpPr>
          <p:cNvPr id="7" name="Forme libre 6"/>
          <p:cNvSpPr/>
          <p:nvPr/>
        </p:nvSpPr>
        <p:spPr>
          <a:xfrm>
            <a:off x="2617833" y="1993610"/>
            <a:ext cx="2713598" cy="2100914"/>
          </a:xfrm>
          <a:custGeom>
            <a:avLst/>
            <a:gdLst>
              <a:gd name="connsiteX0" fmla="*/ 0 w 3618130"/>
              <a:gd name="connsiteY0" fmla="*/ 2801219 h 2801219"/>
              <a:gd name="connsiteX1" fmla="*/ 2684206 w 3618130"/>
              <a:gd name="connsiteY1" fmla="*/ 2083464 h 2801219"/>
              <a:gd name="connsiteX2" fmla="*/ 3549445 w 3618130"/>
              <a:gd name="connsiteY2" fmla="*/ 185838 h 2801219"/>
              <a:gd name="connsiteX3" fmla="*/ 3500284 w 3618130"/>
              <a:gd name="connsiteY3" fmla="*/ 176006 h 2801219"/>
            </a:gdLst>
            <a:ahLst/>
            <a:cxnLst>
              <a:cxn ang="0">
                <a:pos x="connsiteX0" y="connsiteY0"/>
              </a:cxn>
              <a:cxn ang="0">
                <a:pos x="connsiteX1" y="connsiteY1"/>
              </a:cxn>
              <a:cxn ang="0">
                <a:pos x="connsiteX2" y="connsiteY2"/>
              </a:cxn>
              <a:cxn ang="0">
                <a:pos x="connsiteX3" y="connsiteY3"/>
              </a:cxn>
            </a:cxnLst>
            <a:rect l="l" t="t" r="r" b="b"/>
            <a:pathLst>
              <a:path w="3618130" h="2801219">
                <a:moveTo>
                  <a:pt x="0" y="2801219"/>
                </a:moveTo>
                <a:cubicBezTo>
                  <a:pt x="1046316" y="2660290"/>
                  <a:pt x="2092632" y="2519361"/>
                  <a:pt x="2684206" y="2083464"/>
                </a:cubicBezTo>
                <a:cubicBezTo>
                  <a:pt x="3275780" y="1647567"/>
                  <a:pt x="3413432" y="503748"/>
                  <a:pt x="3549445" y="185838"/>
                </a:cubicBezTo>
                <a:cubicBezTo>
                  <a:pt x="3685458" y="-132072"/>
                  <a:pt x="3592871" y="21967"/>
                  <a:pt x="3500284" y="1760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a:p>
        </p:txBody>
      </p:sp>
      <p:sp>
        <p:nvSpPr>
          <p:cNvPr id="23" name="Text Box 9"/>
          <p:cNvSpPr txBox="1">
            <a:spLocks noChangeArrowheads="1"/>
          </p:cNvSpPr>
          <p:nvPr/>
        </p:nvSpPr>
        <p:spPr bwMode="auto">
          <a:xfrm>
            <a:off x="204030" y="5195718"/>
            <a:ext cx="8906786"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100" dirty="0">
                <a:latin typeface="Times New Roman" pitchFamily="18" charset="0"/>
              </a:rPr>
              <a:t>Last, </a:t>
            </a:r>
            <a:r>
              <a:rPr lang="fr-FR" altLang="fr-FR" sz="2100" dirty="0" err="1">
                <a:latin typeface="Times New Roman" pitchFamily="18" charset="0"/>
              </a:rPr>
              <a:t>when</a:t>
            </a:r>
            <a:r>
              <a:rPr lang="fr-FR" altLang="fr-FR" sz="2100" dirty="0">
                <a:latin typeface="Times New Roman" pitchFamily="18" charset="0"/>
              </a:rPr>
              <a:t> the relative-utility </a:t>
            </a:r>
            <a:r>
              <a:rPr lang="fr-FR" altLang="fr-FR" sz="2100" dirty="0" err="1">
                <a:latin typeface="Times New Roman" pitchFamily="18" charset="0"/>
              </a:rPr>
              <a:t>function</a:t>
            </a:r>
            <a:r>
              <a:rPr lang="fr-FR" altLang="fr-FR" sz="2100" dirty="0">
                <a:latin typeface="Times New Roman" pitchFamily="18" charset="0"/>
              </a:rPr>
              <a:t> V(.) </a:t>
            </a:r>
            <a:r>
              <a:rPr lang="fr-FR" altLang="fr-FR" sz="2100" dirty="0" err="1">
                <a:latin typeface="Times New Roman" pitchFamily="18" charset="0"/>
              </a:rPr>
              <a:t>is</a:t>
            </a:r>
            <a:r>
              <a:rPr lang="fr-FR" altLang="fr-FR" sz="2100" dirty="0">
                <a:latin typeface="Times New Roman" pitchFamily="18" charset="0"/>
              </a:rPr>
              <a:t> </a:t>
            </a:r>
            <a:r>
              <a:rPr lang="fr-FR" altLang="fr-FR" sz="2100" dirty="0" err="1">
                <a:latin typeface="Times New Roman" pitchFamily="18" charset="0"/>
              </a:rPr>
              <a:t>linear</a:t>
            </a:r>
            <a:r>
              <a:rPr lang="fr-FR" altLang="fr-FR" sz="2100" dirty="0">
                <a:latin typeface="Times New Roman" pitchFamily="18" charset="0"/>
              </a:rPr>
              <a:t>, </a:t>
            </a:r>
            <a:r>
              <a:rPr lang="fr-FR" altLang="fr-FR" sz="2100" dirty="0" err="1">
                <a:latin typeface="Times New Roman" pitchFamily="18" charset="0"/>
              </a:rPr>
              <a:t>there</a:t>
            </a:r>
            <a:r>
              <a:rPr lang="fr-FR" altLang="fr-FR" sz="2100" dirty="0">
                <a:latin typeface="Times New Roman" pitchFamily="18" charset="0"/>
              </a:rPr>
              <a:t> </a:t>
            </a:r>
            <a:r>
              <a:rPr lang="fr-FR" altLang="fr-FR" sz="2100" dirty="0" err="1">
                <a:latin typeface="Times New Roman" pitchFamily="18" charset="0"/>
              </a:rPr>
              <a:t>is</a:t>
            </a:r>
            <a:r>
              <a:rPr lang="fr-FR" altLang="fr-FR" sz="2100" dirty="0">
                <a:latin typeface="Times New Roman" pitchFamily="18" charset="0"/>
              </a:rPr>
              <a:t> no change in the </a:t>
            </a:r>
            <a:r>
              <a:rPr lang="fr-FR" altLang="fr-FR" sz="2100" dirty="0" err="1">
                <a:latin typeface="Times New Roman" pitchFamily="18" charset="0"/>
              </a:rPr>
              <a:t>slope</a:t>
            </a:r>
            <a:r>
              <a:rPr lang="fr-FR" altLang="fr-FR" sz="2100" dirty="0">
                <a:latin typeface="Times New Roman" pitchFamily="18" charset="0"/>
              </a:rPr>
              <a:t> and </a:t>
            </a:r>
            <a:r>
              <a:rPr lang="fr-FR" altLang="fr-FR" sz="2100" dirty="0" err="1">
                <a:latin typeface="Times New Roman" pitchFamily="18" charset="0"/>
              </a:rPr>
              <a:t>therefore</a:t>
            </a:r>
            <a:r>
              <a:rPr lang="fr-FR" altLang="fr-FR" sz="2100" dirty="0">
                <a:latin typeface="Times New Roman" pitchFamily="18" charset="0"/>
              </a:rPr>
              <a:t> no change in </a:t>
            </a:r>
            <a:r>
              <a:rPr lang="fr-FR" altLang="fr-FR" sz="2100" dirty="0" err="1">
                <a:latin typeface="Times New Roman" pitchFamily="18" charset="0"/>
              </a:rPr>
              <a:t>my</a:t>
            </a:r>
            <a:r>
              <a:rPr lang="fr-FR" altLang="fr-FR" sz="2100" dirty="0">
                <a:latin typeface="Times New Roman" pitchFamily="18" charset="0"/>
              </a:rPr>
              <a:t> </a:t>
            </a:r>
            <a:r>
              <a:rPr lang="fr-FR" altLang="fr-FR" sz="2100" dirty="0" err="1">
                <a:latin typeface="Times New Roman" pitchFamily="18" charset="0"/>
              </a:rPr>
              <a:t>own</a:t>
            </a:r>
            <a:r>
              <a:rPr lang="fr-FR" altLang="fr-FR" sz="2100" dirty="0">
                <a:latin typeface="Times New Roman" pitchFamily="18" charset="0"/>
              </a:rPr>
              <a:t> action: </a:t>
            </a:r>
            <a:r>
              <a:rPr lang="fr-FR" altLang="fr-FR" sz="2100" dirty="0" err="1">
                <a:solidFill>
                  <a:srgbClr val="FF0000"/>
                </a:solidFill>
                <a:latin typeface="Times New Roman" pitchFamily="18" charset="0"/>
              </a:rPr>
              <a:t>indifference</a:t>
            </a:r>
            <a:r>
              <a:rPr lang="fr-FR" altLang="fr-FR" sz="2100" dirty="0">
                <a:latin typeface="Times New Roman" pitchFamily="18" charset="0"/>
              </a:rPr>
              <a:t>.</a:t>
            </a:r>
            <a:endParaRPr lang="fr-FR" altLang="fr-FR" sz="2100" dirty="0"/>
          </a:p>
        </p:txBody>
      </p:sp>
    </p:spTree>
    <p:extLst>
      <p:ext uri="{BB962C8B-B14F-4D97-AF65-F5344CB8AC3E}">
        <p14:creationId xmlns:p14="http://schemas.microsoft.com/office/powerpoint/2010/main" val="12021051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9D255-8E26-4C65-B35C-02FA1ACB19AF}"/>
              </a:ext>
            </a:extLst>
          </p:cNvPr>
          <p:cNvSpPr>
            <a:spLocks noGrp="1"/>
          </p:cNvSpPr>
          <p:nvPr>
            <p:ph idx="1"/>
          </p:nvPr>
        </p:nvSpPr>
        <p:spPr>
          <a:xfrm>
            <a:off x="0" y="116632"/>
            <a:ext cx="9252520" cy="6009531"/>
          </a:xfrm>
        </p:spPr>
        <p:txBody>
          <a:bodyPr/>
          <a:lstStyle/>
          <a:p>
            <a:pPr marL="0" indent="0">
              <a:buNone/>
            </a:pPr>
            <a:r>
              <a:rPr lang="en-US" sz="2400" dirty="0">
                <a:latin typeface="Times New Roman" panose="02020603050405020304" pitchFamily="18" charset="0"/>
                <a:cs typeface="Times New Roman" panose="02020603050405020304" pitchFamily="18" charset="0"/>
              </a:rPr>
              <a:t>One example of </a:t>
            </a:r>
            <a:r>
              <a:rPr lang="en-US" sz="2400" dirty="0">
                <a:solidFill>
                  <a:srgbClr val="FF0000"/>
                </a:solidFill>
                <a:latin typeface="Times New Roman" panose="02020603050405020304" pitchFamily="18" charset="0"/>
                <a:cs typeface="Times New Roman" panose="02020603050405020304" pitchFamily="18" charset="0"/>
              </a:rPr>
              <a:t>following</a:t>
            </a:r>
            <a:r>
              <a:rPr lang="en-US" sz="2400" dirty="0">
                <a:latin typeface="Times New Roman" panose="02020603050405020304" pitchFamily="18" charset="0"/>
                <a:cs typeface="Times New Roman" panose="02020603050405020304" pitchFamily="18" charset="0"/>
              </a:rPr>
              <a:t> is the </a:t>
            </a:r>
            <a:r>
              <a:rPr lang="en-US" sz="2400" dirty="0">
                <a:solidFill>
                  <a:srgbClr val="FF0000"/>
                </a:solidFill>
                <a:latin typeface="Times New Roman" panose="02020603050405020304" pitchFamily="18" charset="0"/>
                <a:cs typeface="Times New Roman" panose="02020603050405020304" pitchFamily="18" charset="0"/>
              </a:rPr>
              <a:t>Arms Race</a:t>
            </a:r>
            <a:r>
              <a:rPr lang="en-US" sz="2400" dirty="0">
                <a:latin typeface="Times New Roman" panose="02020603050405020304" pitchFamily="18" charset="0"/>
                <a:cs typeface="Times New Roman" panose="02020603050405020304" pitchFamily="18" charset="0"/>
              </a:rPr>
              <a:t>. An illustration in work hours</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U</a:t>
            </a:r>
            <a:r>
              <a:rPr lang="en-US" sz="2400" baseline="30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U(Y</a:t>
            </a:r>
            <a:r>
              <a:rPr lang="en-US" sz="2400" baseline="30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Y</a:t>
            </a:r>
            <a:r>
              <a:rPr lang="en-US" sz="2400" baseline="30000"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H</a:t>
            </a:r>
            <a:r>
              <a:rPr lang="en-US" sz="2400" baseline="30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U</a:t>
            </a:r>
            <a:r>
              <a:rPr lang="en-US" sz="2400" baseline="-25000" dirty="0">
                <a:latin typeface="Times New Roman" panose="02020603050405020304" pitchFamily="18" charset="0"/>
                <a:cs typeface="Times New Roman" panose="02020603050405020304" pitchFamily="18" charset="0"/>
              </a:rPr>
              <a:t>12</a:t>
            </a:r>
            <a:r>
              <a:rPr lang="en-US" sz="2400" dirty="0">
                <a:latin typeface="Times New Roman" panose="02020603050405020304" pitchFamily="18" charset="0"/>
                <a:cs typeface="Times New Roman" panose="02020603050405020304" pitchFamily="18" charset="0"/>
              </a:rPr>
              <a:t> &gt; 0</a:t>
            </a:r>
          </a:p>
          <a:p>
            <a:pPr marL="0" indent="0">
              <a:buNone/>
            </a:pPr>
            <a:r>
              <a:rPr lang="en-US" sz="2400" dirty="0">
                <a:latin typeface="Times New Roman" panose="02020603050405020304" pitchFamily="18" charset="0"/>
                <a:cs typeface="Times New Roman" panose="02020603050405020304" pitchFamily="18" charset="0"/>
              </a:rPr>
              <a:t>             +     -     -</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With Y=αH, so that </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fr-FR" sz="2400" dirty="0">
                <a:latin typeface="Times New Roman" panose="02020603050405020304" pitchFamily="18" charset="0"/>
                <a:cs typeface="Times New Roman" panose="02020603050405020304" pitchFamily="18" charset="0"/>
              </a:rPr>
              <a:t>U</a:t>
            </a:r>
            <a:r>
              <a:rPr lang="fr-FR" sz="2400" baseline="30000" dirty="0">
                <a:latin typeface="Times New Roman" panose="02020603050405020304" pitchFamily="18" charset="0"/>
                <a:cs typeface="Times New Roman" panose="02020603050405020304" pitchFamily="18" charset="0"/>
              </a:rPr>
              <a:t>A</a:t>
            </a:r>
            <a:r>
              <a:rPr lang="fr-FR" sz="2400" dirty="0">
                <a:latin typeface="Times New Roman" panose="02020603050405020304" pitchFamily="18" charset="0"/>
                <a:cs typeface="Times New Roman" panose="02020603050405020304" pitchFamily="18" charset="0"/>
              </a:rPr>
              <a:t> = U(</a:t>
            </a:r>
            <a:r>
              <a:rPr lang="en-US" sz="2400" dirty="0">
                <a:latin typeface="Times New Roman" panose="02020603050405020304" pitchFamily="18" charset="0"/>
                <a:cs typeface="Times New Roman" panose="02020603050405020304" pitchFamily="18" charset="0"/>
              </a:rPr>
              <a:t>α</a:t>
            </a:r>
            <a:r>
              <a:rPr lang="fr-FR" sz="2400" baseline="30000" dirty="0">
                <a:latin typeface="Times New Roman" panose="02020603050405020304" pitchFamily="18" charset="0"/>
                <a:cs typeface="Times New Roman" panose="02020603050405020304" pitchFamily="18" charset="0"/>
              </a:rPr>
              <a:t>A</a:t>
            </a:r>
            <a:r>
              <a:rPr lang="fr-FR" sz="2400" dirty="0">
                <a:latin typeface="Times New Roman" panose="02020603050405020304" pitchFamily="18" charset="0"/>
                <a:cs typeface="Times New Roman" panose="02020603050405020304" pitchFamily="18" charset="0"/>
              </a:rPr>
              <a:t>H</a:t>
            </a:r>
            <a:r>
              <a:rPr lang="fr-FR" sz="2400" baseline="30000" dirty="0">
                <a:latin typeface="Times New Roman" panose="02020603050405020304" pitchFamily="18" charset="0"/>
                <a:cs typeface="Times New Roman" panose="02020603050405020304" pitchFamily="18" charset="0"/>
              </a:rPr>
              <a:t>A</a:t>
            </a:r>
            <a:r>
              <a:rPr lang="fr-F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α</a:t>
            </a:r>
            <a:r>
              <a:rPr lang="fr-FR" sz="2400" baseline="30000" dirty="0">
                <a:latin typeface="Times New Roman" panose="02020603050405020304" pitchFamily="18" charset="0"/>
                <a:cs typeface="Times New Roman" panose="02020603050405020304" pitchFamily="18" charset="0"/>
              </a:rPr>
              <a:t>B</a:t>
            </a:r>
            <a:r>
              <a:rPr lang="fr-FR" sz="2400" dirty="0">
                <a:latin typeface="Times New Roman" panose="02020603050405020304" pitchFamily="18" charset="0"/>
                <a:cs typeface="Times New Roman" panose="02020603050405020304" pitchFamily="18" charset="0"/>
              </a:rPr>
              <a:t>H</a:t>
            </a:r>
            <a:r>
              <a:rPr lang="fr-FR" sz="2400" baseline="30000" dirty="0">
                <a:latin typeface="Times New Roman" panose="02020603050405020304" pitchFamily="18" charset="0"/>
                <a:cs typeface="Times New Roman" panose="02020603050405020304" pitchFamily="18" charset="0"/>
              </a:rPr>
              <a:t>B</a:t>
            </a:r>
            <a:r>
              <a:rPr lang="fr-FR" sz="2400" dirty="0">
                <a:latin typeface="Times New Roman" panose="02020603050405020304" pitchFamily="18" charset="0"/>
                <a:cs typeface="Times New Roman" panose="02020603050405020304" pitchFamily="18" charset="0"/>
              </a:rPr>
              <a:t>, H</a:t>
            </a:r>
            <a:r>
              <a:rPr lang="fr-FR" sz="2400" baseline="30000" dirty="0">
                <a:latin typeface="Times New Roman" panose="02020603050405020304" pitchFamily="18" charset="0"/>
                <a:cs typeface="Times New Roman" panose="02020603050405020304" pitchFamily="18" charset="0"/>
              </a:rPr>
              <a:t>A</a:t>
            </a:r>
            <a:r>
              <a:rPr lang="fr-F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fr-FR"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Individual A chooses her H</a:t>
            </a:r>
            <a:r>
              <a:rPr lang="en-US" sz="2400" baseline="30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α</a:t>
            </a:r>
            <a:r>
              <a:rPr lang="en-US" sz="2400" baseline="30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U</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-U</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(1)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marginal utility of income equals the marginal utility of leisure)</a:t>
            </a:r>
          </a:p>
          <a:p>
            <a:pPr marL="0" indent="0">
              <a:buNone/>
            </a:pP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216368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9D255-8E26-4C65-B35C-02FA1ACB19AF}"/>
              </a:ext>
            </a:extLst>
          </p:cNvPr>
          <p:cNvSpPr>
            <a:spLocks noGrp="1"/>
          </p:cNvSpPr>
          <p:nvPr>
            <p:ph idx="1"/>
          </p:nvPr>
        </p:nvSpPr>
        <p:spPr>
          <a:xfrm>
            <a:off x="0" y="116632"/>
            <a:ext cx="9252520" cy="6009531"/>
          </a:xfrm>
        </p:spPr>
        <p:txBody>
          <a:bodyPr/>
          <a:lstStyle/>
          <a:p>
            <a:pPr marL="0" indent="0">
              <a:buNone/>
            </a:pPr>
            <a:r>
              <a:rPr lang="en-US" sz="2400" dirty="0">
                <a:solidFill>
                  <a:srgbClr val="FF0000"/>
                </a:solidFill>
                <a:latin typeface="Times New Roman" panose="02020603050405020304" pitchFamily="18" charset="0"/>
                <a:cs typeface="Times New Roman" panose="02020603050405020304" pitchFamily="18" charset="0"/>
              </a:rPr>
              <a:t>Stage 1</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B gets lucky and receives a pay rise. What happens to A as α</a:t>
            </a:r>
            <a:r>
              <a:rPr lang="en-US" sz="2400" baseline="30000"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rises?</a:t>
            </a:r>
          </a:p>
          <a:p>
            <a:pPr marL="0" indent="0">
              <a:buNone/>
            </a:pPr>
            <a:r>
              <a:rPr lang="en-US" sz="2400" dirty="0">
                <a:latin typeface="Times New Roman" panose="02020603050405020304" pitchFamily="18" charset="0"/>
                <a:cs typeface="Times New Roman" panose="02020603050405020304" pitchFamily="18" charset="0"/>
              </a:rPr>
              <a:t> </a:t>
            </a:r>
          </a:p>
          <a:p>
            <a:pPr marL="0" lvl="0" indent="0">
              <a:buNone/>
            </a:pPr>
            <a:r>
              <a:rPr lang="en-US" sz="2400" dirty="0">
                <a:latin typeface="Times New Roman" panose="02020603050405020304" pitchFamily="18" charset="0"/>
                <a:cs typeface="Times New Roman" panose="02020603050405020304" pitchFamily="18" charset="0"/>
              </a:rPr>
              <a:t>The utility of A falls (U</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&lt; 0)</a:t>
            </a:r>
          </a:p>
          <a:p>
            <a:pPr marL="0" lvl="0" indent="0">
              <a:buNone/>
            </a:pPr>
            <a:endParaRPr lang="en-US" sz="2400" dirty="0">
              <a:latin typeface="Times New Roman" panose="02020603050405020304" pitchFamily="18" charset="0"/>
              <a:cs typeface="Times New Roman" panose="02020603050405020304" pitchFamily="18" charset="0"/>
            </a:endParaRPr>
          </a:p>
          <a:p>
            <a:pPr marL="0" lvl="0" indent="0">
              <a:buNone/>
            </a:pPr>
            <a:r>
              <a:rPr lang="en-US" sz="2400" dirty="0">
                <a:latin typeface="Times New Roman" panose="02020603050405020304" pitchFamily="18" charset="0"/>
                <a:cs typeface="Times New Roman" panose="02020603050405020304" pitchFamily="18" charset="0"/>
              </a:rPr>
              <a:t>A’s marginal utility of income, U</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rises (because </a:t>
            </a:r>
            <a:r>
              <a:rPr lang="en-US" sz="2400" dirty="0">
                <a:solidFill>
                  <a:srgbClr val="FF0000"/>
                </a:solidFill>
                <a:latin typeface="Times New Roman" panose="02020603050405020304" pitchFamily="18" charset="0"/>
                <a:cs typeface="Times New Roman" panose="02020603050405020304" pitchFamily="18" charset="0"/>
              </a:rPr>
              <a:t>U</a:t>
            </a:r>
            <a:r>
              <a:rPr lang="en-US" sz="2400" baseline="-25000" dirty="0">
                <a:solidFill>
                  <a:srgbClr val="FF0000"/>
                </a:solidFill>
                <a:latin typeface="Times New Roman" panose="02020603050405020304" pitchFamily="18" charset="0"/>
                <a:cs typeface="Times New Roman" panose="02020603050405020304" pitchFamily="18" charset="0"/>
              </a:rPr>
              <a:t>12</a:t>
            </a:r>
            <a:r>
              <a:rPr lang="en-US" sz="2400" dirty="0">
                <a:solidFill>
                  <a:srgbClr val="FF0000"/>
                </a:solidFill>
                <a:latin typeface="Times New Roman" panose="02020603050405020304" pitchFamily="18" charset="0"/>
                <a:cs typeface="Times New Roman" panose="02020603050405020304" pitchFamily="18" charset="0"/>
              </a:rPr>
              <a:t> &gt; 0</a:t>
            </a:r>
            <a:r>
              <a:rPr lang="en-US" sz="2400" dirty="0">
                <a:latin typeface="Times New Roman" panose="02020603050405020304" pitchFamily="18" charset="0"/>
                <a:cs typeface="Times New Roman" panose="02020603050405020304" pitchFamily="18" charset="0"/>
              </a:rPr>
              <a:t>: this is the </a:t>
            </a:r>
            <a:r>
              <a:rPr lang="en-US" sz="2400" dirty="0">
                <a:solidFill>
                  <a:srgbClr val="FF0000"/>
                </a:solidFill>
                <a:latin typeface="Times New Roman" panose="02020603050405020304" pitchFamily="18" charset="0"/>
                <a:cs typeface="Times New Roman" panose="02020603050405020304" pitchFamily="18" charset="0"/>
              </a:rPr>
              <a:t>positive cross-partial derivative</a:t>
            </a:r>
            <a:r>
              <a:rPr lang="en-US" sz="2400" dirty="0">
                <a:latin typeface="Times New Roman" panose="02020603050405020304" pitchFamily="18" charset="0"/>
                <a:cs typeface="Times New Roman" panose="02020603050405020304" pitchFamily="18" charset="0"/>
              </a:rPr>
              <a:t>, as in the concavity example above)</a:t>
            </a:r>
          </a:p>
          <a:p>
            <a:pPr marL="0" lvl="0" indent="0">
              <a:buNone/>
            </a:pPr>
            <a:endParaRPr lang="en-US" sz="2400" dirty="0">
              <a:latin typeface="Times New Roman" panose="02020603050405020304" pitchFamily="18" charset="0"/>
              <a:cs typeface="Times New Roman" panose="02020603050405020304" pitchFamily="18" charset="0"/>
            </a:endParaRPr>
          </a:p>
          <a:p>
            <a:pPr marL="0" lvl="0" indent="0">
              <a:buNone/>
            </a:pPr>
            <a:r>
              <a:rPr lang="en-US" sz="2400" dirty="0">
                <a:latin typeface="Times New Roman" panose="02020603050405020304" pitchFamily="18" charset="0"/>
                <a:cs typeface="Times New Roman" panose="02020603050405020304" pitchFamily="18" charset="0"/>
              </a:rPr>
              <a:t>Therefore, Equation (1) no longer holds: A will increase her hours of work in order to get back to equilibrium (a higher value of H</a:t>
            </a:r>
            <a:r>
              <a:rPr lang="en-US" sz="2400" baseline="30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will increase the marginal utility of leisure for A).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4259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9D255-8E26-4C65-B35C-02FA1ACB19AF}"/>
              </a:ext>
            </a:extLst>
          </p:cNvPr>
          <p:cNvSpPr>
            <a:spLocks noGrp="1"/>
          </p:cNvSpPr>
          <p:nvPr>
            <p:ph idx="1"/>
          </p:nvPr>
        </p:nvSpPr>
        <p:spPr>
          <a:xfrm>
            <a:off x="0" y="116632"/>
            <a:ext cx="9252520" cy="6009531"/>
          </a:xfrm>
        </p:spPr>
        <p:txBody>
          <a:bodyPr/>
          <a:lstStyle/>
          <a:p>
            <a:pPr marL="0" indent="0">
              <a:buNone/>
            </a:pPr>
            <a:r>
              <a:rPr lang="en-US" sz="2400" dirty="0">
                <a:solidFill>
                  <a:srgbClr val="FF0000"/>
                </a:solidFill>
                <a:latin typeface="Times New Roman" panose="02020603050405020304" pitchFamily="18" charset="0"/>
                <a:cs typeface="Times New Roman" panose="02020603050405020304" pitchFamily="18" charset="0"/>
              </a:rPr>
              <a:t>Stage 2</a:t>
            </a:r>
          </a:p>
          <a:p>
            <a:pPr marL="0" indent="0">
              <a:buNone/>
            </a:pPr>
            <a:r>
              <a:rPr lang="en-US" sz="2400" dirty="0">
                <a:latin typeface="Times New Roman" panose="02020603050405020304" pitchFamily="18" charset="0"/>
                <a:cs typeface="Times New Roman" panose="02020603050405020304" pitchFamily="18" charset="0"/>
              </a:rPr>
              <a:t>But B’s utility function is the mirror image of A’s. The effect of higher H</a:t>
            </a:r>
            <a:r>
              <a:rPr lang="en-US" sz="2400" baseline="30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for B is exactly the same as that of α</a:t>
            </a:r>
            <a:r>
              <a:rPr lang="en-US" sz="2400" baseline="30000"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for A.</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So B will increase her hours of work in response to A’s longer hours.</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Stage 3</a:t>
            </a:r>
          </a:p>
          <a:p>
            <a:pPr marL="0" indent="0">
              <a:buNone/>
            </a:pPr>
            <a:r>
              <a:rPr lang="en-US" sz="2400" dirty="0">
                <a:latin typeface="Times New Roman" panose="02020603050405020304" pitchFamily="18" charset="0"/>
                <a:cs typeface="Times New Roman" panose="02020603050405020304" pitchFamily="18" charset="0"/>
              </a:rPr>
              <a:t>Which in turn leads A to increase her hours of work in response to B’s longer hours.</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And so on….</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There is then the possibility of </a:t>
            </a:r>
            <a:r>
              <a:rPr lang="en-US" sz="2400" dirty="0">
                <a:solidFill>
                  <a:srgbClr val="FF0000"/>
                </a:solidFill>
                <a:latin typeface="Times New Roman" panose="02020603050405020304" pitchFamily="18" charset="0"/>
                <a:cs typeface="Times New Roman" panose="02020603050405020304" pitchFamily="18" charset="0"/>
              </a:rPr>
              <a:t>everyone working too much </a:t>
            </a:r>
            <a:r>
              <a:rPr lang="en-US" sz="2400" dirty="0">
                <a:latin typeface="Times New Roman" panose="02020603050405020304" pitchFamily="18" charset="0"/>
                <a:cs typeface="Times New Roman" panose="02020603050405020304" pitchFamily="18" charset="0"/>
              </a:rPr>
              <a:t>(with associated tax implications), in that there are equilibria of hours (and so income) that are </a:t>
            </a:r>
            <a:r>
              <a:rPr lang="en-US" sz="2400" dirty="0">
                <a:solidFill>
                  <a:srgbClr val="FF0000"/>
                </a:solidFill>
                <a:latin typeface="Times New Roman" panose="02020603050405020304" pitchFamily="18" charset="0"/>
                <a:cs typeface="Times New Roman" panose="02020603050405020304" pitchFamily="18" charset="0"/>
              </a:rPr>
              <a:t>Pareto-dominated</a:t>
            </a:r>
            <a:r>
              <a:rPr lang="en-US" sz="2400"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0548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323850" y="-27384"/>
            <a:ext cx="8424614" cy="5761038"/>
          </a:xfrm>
        </p:spPr>
        <p:txBody>
          <a:bodyPr/>
          <a:lstStyle/>
          <a:p>
            <a:pPr eaLnBrk="1" hangingPunct="1">
              <a:spcBef>
                <a:spcPct val="0"/>
              </a:spcBef>
              <a:buNone/>
            </a:pPr>
            <a:r>
              <a:rPr lang="en-GB" altLang="fr-FR" dirty="0">
                <a:latin typeface="Times New Roman" pitchFamily="18" charset="0"/>
              </a:rPr>
              <a:t>2) A taste for rising income profiles can explain why </a:t>
            </a:r>
            <a:r>
              <a:rPr lang="en-GB" altLang="fr-FR" dirty="0">
                <a:solidFill>
                  <a:srgbClr val="FF0000"/>
                </a:solidFill>
                <a:latin typeface="Times New Roman" pitchFamily="18" charset="0"/>
              </a:rPr>
              <a:t>wages rise faster than productivity</a:t>
            </a:r>
            <a:r>
              <a:rPr lang="en-GB" altLang="fr-FR" dirty="0">
                <a:latin typeface="Times New Roman" pitchFamily="18" charset="0"/>
              </a:rPr>
              <a:t>. Also explains wage compression within firms, and wage secrecy. And optimal rising consumption profiles.</a:t>
            </a:r>
          </a:p>
          <a:p>
            <a:pPr eaLnBrk="1" hangingPunct="1">
              <a:spcBef>
                <a:spcPct val="0"/>
              </a:spcBef>
              <a:buNone/>
            </a:pPr>
            <a:endParaRPr lang="en-GB" altLang="fr-FR" dirty="0">
              <a:solidFill>
                <a:srgbClr val="FF0000"/>
              </a:solidFill>
              <a:latin typeface="Times New Roman" pitchFamily="18" charset="0"/>
            </a:endParaRPr>
          </a:p>
          <a:p>
            <a:pPr eaLnBrk="1" hangingPunct="1">
              <a:spcBef>
                <a:spcPct val="0"/>
              </a:spcBef>
              <a:buNone/>
            </a:pPr>
            <a:r>
              <a:rPr lang="en-GB" altLang="fr-FR" dirty="0">
                <a:latin typeface="Times New Roman" pitchFamily="18" charset="0"/>
              </a:rPr>
              <a:t>3) </a:t>
            </a:r>
            <a:r>
              <a:rPr lang="en-GB" altLang="fr-FR" dirty="0">
                <a:solidFill>
                  <a:srgbClr val="FF0000"/>
                </a:solidFill>
                <a:latin typeface="Times New Roman" pitchFamily="18" charset="0"/>
              </a:rPr>
              <a:t>Poverty</a:t>
            </a:r>
            <a:r>
              <a:rPr lang="en-GB" altLang="fr-FR" dirty="0">
                <a:latin typeface="Times New Roman" pitchFamily="18" charset="0"/>
              </a:rPr>
              <a:t>: defined in terms of income or utility? There is no longer a monotonic relationship between the two.</a:t>
            </a:r>
          </a:p>
          <a:p>
            <a:pPr eaLnBrk="1" hangingPunct="1">
              <a:spcBef>
                <a:spcPct val="0"/>
              </a:spcBef>
              <a:buNone/>
            </a:pPr>
            <a:endParaRPr lang="en-GB" altLang="fr-FR" dirty="0">
              <a:latin typeface="Times New Roman" pitchFamily="18" charset="0"/>
            </a:endParaRPr>
          </a:p>
          <a:p>
            <a:pPr eaLnBrk="1" hangingPunct="1">
              <a:spcBef>
                <a:spcPct val="0"/>
              </a:spcBef>
              <a:buNone/>
            </a:pPr>
            <a:r>
              <a:rPr lang="en-GB" altLang="fr-FR" dirty="0">
                <a:latin typeface="Times New Roman" pitchFamily="18" charset="0"/>
              </a:rPr>
              <a:t>4) Relative utility makes </a:t>
            </a:r>
            <a:r>
              <a:rPr lang="en-GB" altLang="fr-FR" dirty="0">
                <a:solidFill>
                  <a:srgbClr val="FF0000"/>
                </a:solidFill>
                <a:latin typeface="Times New Roman" pitchFamily="18" charset="0"/>
              </a:rPr>
              <a:t>the distribution of welfare more unequal than the distribution of income would imply</a:t>
            </a:r>
            <a:r>
              <a:rPr lang="en-GB" altLang="fr-FR" dirty="0">
                <a:latin typeface="Times New Roman" pitchFamily="18" charset="0"/>
              </a:rPr>
              <a:t>; and if the poor compare more, then it will be </a:t>
            </a:r>
            <a:r>
              <a:rPr lang="en-GB" altLang="fr-FR" dirty="0">
                <a:solidFill>
                  <a:srgbClr val="FF0000"/>
                </a:solidFill>
                <a:latin typeface="Times New Roman" pitchFamily="18" charset="0"/>
              </a:rPr>
              <a:t>asymmetric</a:t>
            </a:r>
          </a:p>
          <a:p>
            <a:pPr eaLnBrk="1" hangingPunct="1">
              <a:spcBef>
                <a:spcPct val="0"/>
              </a:spcBef>
              <a:buFontTx/>
              <a:buNone/>
            </a:pPr>
            <a:endParaRPr lang="en-GB" altLang="fr-FR" dirty="0">
              <a:latin typeface="Times New Roman" pitchFamily="18" charset="0"/>
            </a:endParaRPr>
          </a:p>
        </p:txBody>
      </p:sp>
    </p:spTree>
    <p:extLst>
      <p:ext uri="{BB962C8B-B14F-4D97-AF65-F5344CB8AC3E}">
        <p14:creationId xmlns:p14="http://schemas.microsoft.com/office/powerpoint/2010/main" val="617607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2F0BCE6-939F-4457-8697-DB79632B98C4}" type="slidenum">
              <a:rPr lang="en-GB" altLang="fr-FR" sz="1400" smtClean="0">
                <a:solidFill>
                  <a:srgbClr val="898989"/>
                </a:solidFill>
                <a:latin typeface="Calibri" pitchFamily="34" charset="0"/>
              </a:rPr>
              <a:pPr eaLnBrk="1" hangingPunct="1">
                <a:spcBef>
                  <a:spcPct val="0"/>
                </a:spcBef>
                <a:buFontTx/>
                <a:buNone/>
              </a:pPr>
              <a:t>9</a:t>
            </a:fld>
            <a:endParaRPr lang="en-GB" altLang="fr-FR" sz="1400">
              <a:solidFill>
                <a:srgbClr val="898989"/>
              </a:solidFill>
              <a:latin typeface="Calibri" pitchFamily="34" charset="0"/>
            </a:endParaRPr>
          </a:p>
        </p:txBody>
      </p:sp>
      <p:sp>
        <p:nvSpPr>
          <p:cNvPr id="18435" name="ZoneTexte 5"/>
          <p:cNvSpPr txBox="1">
            <a:spLocks noChangeArrowheads="1"/>
          </p:cNvSpPr>
          <p:nvPr/>
        </p:nvSpPr>
        <p:spPr bwMode="auto">
          <a:xfrm>
            <a:off x="107504" y="12700"/>
            <a:ext cx="9036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400" dirty="0">
                <a:latin typeface="Times New Roman" pitchFamily="18" charset="0"/>
                <a:cs typeface="Times New Roman" pitchFamily="18" charset="0"/>
              </a:rPr>
              <a:t>And in four of the best-known long-run surveys, despite rising GDP</a:t>
            </a:r>
            <a:endParaRPr lang="en-GB" altLang="fr-FR" sz="2400" dirty="0">
              <a:latin typeface="Times New Roman" pitchFamily="18" charset="0"/>
              <a:cs typeface="Times New Roman" pitchFamily="18" charset="0"/>
            </a:endParaRPr>
          </a:p>
        </p:txBody>
      </p:sp>
      <p:pic>
        <p:nvPicPr>
          <p:cNvPr id="1843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04020"/>
            <a:ext cx="8333432" cy="60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D81B43-AE70-4234-9EB7-1C9CA32DC41D}"/>
              </a:ext>
            </a:extLst>
          </p:cNvPr>
          <p:cNvSpPr>
            <a:spLocks noGrp="1"/>
          </p:cNvSpPr>
          <p:nvPr>
            <p:ph idx="1"/>
          </p:nvPr>
        </p:nvSpPr>
        <p:spPr>
          <a:xfrm>
            <a:off x="179512" y="44624"/>
            <a:ext cx="8229600" cy="460648"/>
          </a:xfrm>
        </p:spPr>
        <p:txBody>
          <a:bodyPr/>
          <a:lstStyle/>
          <a:p>
            <a:pPr marL="0" indent="0" algn="just">
              <a:lnSpc>
                <a:spcPct val="107000"/>
              </a:lnSpc>
              <a:spcAft>
                <a:spcPts val="800"/>
              </a:spcAft>
              <a:buNone/>
            </a:pPr>
            <a:r>
              <a:rPr lang="en-GB" dirty="0">
                <a:latin typeface="Times New Roman" panose="02020603050405020304" pitchFamily="18" charset="0"/>
                <a:ea typeface="Calibri" panose="020F0502020204030204" pitchFamily="34" charset="0"/>
                <a:cs typeface="Times New Roman" panose="02020603050405020304" pitchFamily="18" charset="0"/>
              </a:rPr>
              <a:t>Log-normal income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6" name="Picture 5" descr="C:\Users\a.clark\Dropbox\Teaching\Master-Courses\IsUtilityRelative\income.jpg">
            <a:extLst>
              <a:ext uri="{FF2B5EF4-FFF2-40B4-BE49-F238E27FC236}">
                <a16:creationId xmlns:a16="http://schemas.microsoft.com/office/drawing/2014/main" id="{AC6586CE-F22D-413C-9B3F-463B5B34D6F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6027"/>
            <a:ext cx="3867150" cy="2320925"/>
          </a:xfrm>
          <a:prstGeom prst="rect">
            <a:avLst/>
          </a:prstGeom>
          <a:noFill/>
          <a:ln>
            <a:noFill/>
          </a:ln>
        </p:spPr>
      </p:pic>
      <p:sp>
        <p:nvSpPr>
          <p:cNvPr id="7" name="Content Placeholder 2">
            <a:extLst>
              <a:ext uri="{FF2B5EF4-FFF2-40B4-BE49-F238E27FC236}">
                <a16:creationId xmlns:a16="http://schemas.microsoft.com/office/drawing/2014/main" id="{675749E1-D032-48DA-AA4B-790DC8AF821F}"/>
              </a:ext>
            </a:extLst>
          </p:cNvPr>
          <p:cNvSpPr txBox="1">
            <a:spLocks/>
          </p:cNvSpPr>
          <p:nvPr/>
        </p:nvSpPr>
        <p:spPr bwMode="auto">
          <a:xfrm>
            <a:off x="179512" y="2996952"/>
            <a:ext cx="8229600"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kern="0" dirty="0">
                <a:latin typeface="Times New Roman" panose="02020603050405020304" pitchFamily="18" charset="0"/>
                <a:ea typeface="Calibri" panose="020F0502020204030204" pitchFamily="34" charset="0"/>
                <a:cs typeface="Times New Roman" panose="02020603050405020304" pitchFamily="18" charset="0"/>
              </a:rPr>
              <a:t>Gives normal welfare: </a:t>
            </a:r>
            <a:r>
              <a:rPr lang="en-US" dirty="0">
                <a:latin typeface="Times New Roman" panose="02020603050405020304" pitchFamily="18" charset="0"/>
                <a:ea typeface="Times New Roman" panose="02020603050405020304" pitchFamily="18" charset="0"/>
              </a:rPr>
              <a:t>g welf1 = 0.2*ln(income)</a:t>
            </a:r>
          </a:p>
          <a:p>
            <a:pPr marL="0" indent="0" algn="just">
              <a:lnSpc>
                <a:spcPct val="107000"/>
              </a:lnSpc>
              <a:spcAft>
                <a:spcPts val="800"/>
              </a:spcAft>
              <a:buFontTx/>
              <a:buNone/>
            </a:pPr>
            <a:endParaRPr lang="en-US" kern="0" dirty="0">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en-US" kern="0" dirty="0"/>
          </a:p>
        </p:txBody>
      </p:sp>
      <p:pic>
        <p:nvPicPr>
          <p:cNvPr id="9" name="Picture 8" descr="C:\Users\a.clark\Dropbox\Teaching\Master-Courses\IsUtilityRelative\welf1.jpg">
            <a:extLst>
              <a:ext uri="{FF2B5EF4-FFF2-40B4-BE49-F238E27FC236}">
                <a16:creationId xmlns:a16="http://schemas.microsoft.com/office/drawing/2014/main" id="{3F2DDC61-C0C3-40D2-B00C-31FB11877AD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3645024"/>
            <a:ext cx="5231289" cy="3168352"/>
          </a:xfrm>
          <a:prstGeom prst="rect">
            <a:avLst/>
          </a:prstGeom>
          <a:noFill/>
          <a:ln>
            <a:noFill/>
          </a:ln>
        </p:spPr>
      </p:pic>
    </p:spTree>
    <p:extLst>
      <p:ext uri="{BB962C8B-B14F-4D97-AF65-F5344CB8AC3E}">
        <p14:creationId xmlns:p14="http://schemas.microsoft.com/office/powerpoint/2010/main" val="2975994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D81B43-AE70-4234-9EB7-1C9CA32DC41D}"/>
              </a:ext>
            </a:extLst>
          </p:cNvPr>
          <p:cNvSpPr>
            <a:spLocks noGrp="1"/>
          </p:cNvSpPr>
          <p:nvPr>
            <p:ph idx="1"/>
          </p:nvPr>
        </p:nvSpPr>
        <p:spPr>
          <a:xfrm>
            <a:off x="179512" y="-27384"/>
            <a:ext cx="8712968" cy="460648"/>
          </a:xfrm>
        </p:spPr>
        <p:txBody>
          <a:bodyPr/>
          <a:lstStyle/>
          <a:p>
            <a:pPr marL="0" indent="0" algn="just">
              <a:lnSpc>
                <a:spcPct val="107000"/>
              </a:lnSpc>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Which is stretched with comparisons: g welf2 = 0.2*ln(income) + 0.2*ln(income/35000)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7" name="Content Placeholder 2">
            <a:extLst>
              <a:ext uri="{FF2B5EF4-FFF2-40B4-BE49-F238E27FC236}">
                <a16:creationId xmlns:a16="http://schemas.microsoft.com/office/drawing/2014/main" id="{675749E1-D032-48DA-AA4B-790DC8AF821F}"/>
              </a:ext>
            </a:extLst>
          </p:cNvPr>
          <p:cNvSpPr txBox="1">
            <a:spLocks/>
          </p:cNvSpPr>
          <p:nvPr/>
        </p:nvSpPr>
        <p:spPr bwMode="auto">
          <a:xfrm>
            <a:off x="179512" y="3328392"/>
            <a:ext cx="8856984"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kern="0" dirty="0">
                <a:latin typeface="Times New Roman" panose="02020603050405020304" pitchFamily="18" charset="0"/>
                <a:ea typeface="Calibri" panose="020F0502020204030204" pitchFamily="34" charset="0"/>
                <a:cs typeface="Times New Roman" panose="02020603050405020304" pitchFamily="18" charset="0"/>
              </a:rPr>
              <a:t>And asymmetric when the poor compare more: </a:t>
            </a:r>
            <a:r>
              <a:rPr lang="en-US" sz="2000" kern="0" dirty="0">
                <a:latin typeface="Times New Roman" panose="02020603050405020304" pitchFamily="18" charset="0"/>
                <a:ea typeface="Calibri" panose="020F0502020204030204" pitchFamily="34" charset="0"/>
                <a:cs typeface="Times New Roman" panose="02020603050405020304" pitchFamily="18" charset="0"/>
              </a:rPr>
              <a:t>g welf3 = 0.2*ln(income) + 0.2*ln(income/35000)*</a:t>
            </a:r>
            <a:r>
              <a:rPr lang="en-US" sz="2000" kern="0" dirty="0" err="1">
                <a:latin typeface="Times New Roman" panose="02020603050405020304" pitchFamily="18" charset="0"/>
                <a:ea typeface="Calibri" panose="020F0502020204030204" pitchFamily="34" charset="0"/>
                <a:cs typeface="Times New Roman" panose="02020603050405020304" pitchFamily="18" charset="0"/>
              </a:rPr>
              <a:t>highy</a:t>
            </a:r>
            <a:r>
              <a:rPr lang="en-US" sz="2000" kern="0" dirty="0">
                <a:latin typeface="Times New Roman" panose="02020603050405020304" pitchFamily="18" charset="0"/>
                <a:ea typeface="Calibri" panose="020F0502020204030204" pitchFamily="34" charset="0"/>
                <a:cs typeface="Times New Roman" panose="02020603050405020304" pitchFamily="18" charset="0"/>
              </a:rPr>
              <a:t> + 0.4*ln(income/35000)*</a:t>
            </a:r>
            <a:r>
              <a:rPr lang="en-US" sz="2000" kern="0" dirty="0" err="1">
                <a:latin typeface="Times New Roman" panose="02020603050405020304" pitchFamily="18" charset="0"/>
                <a:ea typeface="Calibri" panose="020F0502020204030204" pitchFamily="34" charset="0"/>
                <a:cs typeface="Times New Roman" panose="02020603050405020304" pitchFamily="18" charset="0"/>
              </a:rPr>
              <a:t>lowy</a:t>
            </a:r>
            <a:endParaRPr lang="en-US" sz="2000" kern="0" dirty="0">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en-US" kern="0" dirty="0"/>
          </a:p>
        </p:txBody>
      </p:sp>
      <p:pic>
        <p:nvPicPr>
          <p:cNvPr id="11" name="Picture 10" descr="C:\Users\a.clark\Dropbox\Teaching\Master-Courses\IsUtilityRelative\welf2.jpg">
            <a:extLst>
              <a:ext uri="{FF2B5EF4-FFF2-40B4-BE49-F238E27FC236}">
                <a16:creationId xmlns:a16="http://schemas.microsoft.com/office/drawing/2014/main" id="{3AE2B80E-29AF-4E47-8EF2-B61832285E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40585" y="980729"/>
            <a:ext cx="4087599" cy="2520279"/>
          </a:xfrm>
          <a:prstGeom prst="rect">
            <a:avLst/>
          </a:prstGeom>
          <a:noFill/>
          <a:ln>
            <a:noFill/>
          </a:ln>
        </p:spPr>
      </p:pic>
      <p:pic>
        <p:nvPicPr>
          <p:cNvPr id="12" name="Picture 11" descr="C:\Users\a.clark\Dropbox\Teaching\Master-Courses\IsUtilityRelative\welf3.jpg">
            <a:extLst>
              <a:ext uri="{FF2B5EF4-FFF2-40B4-BE49-F238E27FC236}">
                <a16:creationId xmlns:a16="http://schemas.microsoft.com/office/drawing/2014/main" id="{601AD29F-BB70-42B4-96C8-77616B0C1A8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04073" y="4437112"/>
            <a:ext cx="4124112" cy="2448272"/>
          </a:xfrm>
          <a:prstGeom prst="rect">
            <a:avLst/>
          </a:prstGeom>
          <a:noFill/>
          <a:ln>
            <a:noFill/>
          </a:ln>
        </p:spPr>
      </p:pic>
    </p:spTree>
    <p:extLst>
      <p:ext uri="{BB962C8B-B14F-4D97-AF65-F5344CB8AC3E}">
        <p14:creationId xmlns:p14="http://schemas.microsoft.com/office/powerpoint/2010/main" val="31234457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a.clark\Dropbox\Teaching\Master-Courses\IsUtilityRelative\welf2.jpg">
            <a:extLst>
              <a:ext uri="{FF2B5EF4-FFF2-40B4-BE49-F238E27FC236}">
                <a16:creationId xmlns:a16="http://schemas.microsoft.com/office/drawing/2014/main" id="{3AE2B80E-29AF-4E47-8EF2-B61832285E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40585" y="2204865"/>
            <a:ext cx="4087599" cy="2520279"/>
          </a:xfrm>
          <a:prstGeom prst="rect">
            <a:avLst/>
          </a:prstGeom>
          <a:noFill/>
          <a:ln>
            <a:noFill/>
          </a:ln>
        </p:spPr>
      </p:pic>
      <p:pic>
        <p:nvPicPr>
          <p:cNvPr id="12" name="Picture 11" descr="C:\Users\a.clark\Dropbox\Teaching\Master-Courses\IsUtilityRelative\welf3.jpg">
            <a:extLst>
              <a:ext uri="{FF2B5EF4-FFF2-40B4-BE49-F238E27FC236}">
                <a16:creationId xmlns:a16="http://schemas.microsoft.com/office/drawing/2014/main" id="{601AD29F-BB70-42B4-96C8-77616B0C1A8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04073" y="4509120"/>
            <a:ext cx="4124112" cy="2448272"/>
          </a:xfrm>
          <a:prstGeom prst="rect">
            <a:avLst/>
          </a:prstGeom>
          <a:noFill/>
          <a:ln>
            <a:noFill/>
          </a:ln>
        </p:spPr>
      </p:pic>
      <p:pic>
        <p:nvPicPr>
          <p:cNvPr id="8" name="Picture 7" descr="C:\Users\a.clark\Dropbox\Teaching\Master-Courses\IsUtilityRelative\welf1.jpg">
            <a:extLst>
              <a:ext uri="{FF2B5EF4-FFF2-40B4-BE49-F238E27FC236}">
                <a16:creationId xmlns:a16="http://schemas.microsoft.com/office/drawing/2014/main" id="{010C5C7D-F2BD-4641-951C-95C3CF8C3F3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7384"/>
            <a:ext cx="4176464" cy="2448272"/>
          </a:xfrm>
          <a:prstGeom prst="rect">
            <a:avLst/>
          </a:prstGeom>
          <a:noFill/>
          <a:ln>
            <a:noFill/>
          </a:ln>
        </p:spPr>
      </p:pic>
    </p:spTree>
    <p:extLst>
      <p:ext uri="{BB962C8B-B14F-4D97-AF65-F5344CB8AC3E}">
        <p14:creationId xmlns:p14="http://schemas.microsoft.com/office/powerpoint/2010/main" val="7137412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323850" y="-27384"/>
            <a:ext cx="8280400" cy="5761038"/>
          </a:xfrm>
        </p:spPr>
        <p:txBody>
          <a:bodyPr/>
          <a:lstStyle/>
          <a:p>
            <a:pPr eaLnBrk="1" hangingPunct="1">
              <a:spcBef>
                <a:spcPct val="0"/>
              </a:spcBef>
              <a:buNone/>
            </a:pPr>
            <a:r>
              <a:rPr lang="en-GB" altLang="fr-FR" dirty="0">
                <a:latin typeface="Times New Roman" pitchFamily="18" charset="0"/>
              </a:rPr>
              <a:t>5) Conspicuous consumption introduces externalities between individuals, which can be corrected by a </a:t>
            </a:r>
            <a:r>
              <a:rPr lang="en-GB" altLang="fr-FR" dirty="0">
                <a:solidFill>
                  <a:srgbClr val="FF0000"/>
                </a:solidFill>
                <a:latin typeface="Times New Roman" pitchFamily="18" charset="0"/>
              </a:rPr>
              <a:t>tax</a:t>
            </a:r>
            <a:r>
              <a:rPr lang="en-GB" altLang="fr-FR" dirty="0">
                <a:latin typeface="Times New Roman" pitchFamily="18" charset="0"/>
              </a:rPr>
              <a:t>. Taxing luxury cars will make no difference to utility if these are only consumed for rank reasons.</a:t>
            </a:r>
          </a:p>
          <a:p>
            <a:pPr eaLnBrk="1" hangingPunct="1">
              <a:spcBef>
                <a:spcPct val="0"/>
              </a:spcBef>
              <a:buNone/>
            </a:pPr>
            <a:endParaRPr lang="en-GB" altLang="fr-FR" dirty="0">
              <a:latin typeface="Times New Roman" pitchFamily="18" charset="0"/>
            </a:endParaRPr>
          </a:p>
          <a:p>
            <a:pPr eaLnBrk="1" hangingPunct="1">
              <a:spcBef>
                <a:spcPct val="0"/>
              </a:spcBef>
              <a:buNone/>
            </a:pPr>
            <a:r>
              <a:rPr lang="en-GB" altLang="fr-FR" dirty="0">
                <a:latin typeface="Times New Roman" pitchFamily="18" charset="0"/>
              </a:rPr>
              <a:t>6) </a:t>
            </a:r>
            <a:r>
              <a:rPr lang="en-GB" altLang="fr-FR" dirty="0">
                <a:solidFill>
                  <a:srgbClr val="FF0000"/>
                </a:solidFill>
                <a:latin typeface="Times New Roman" pitchFamily="18" charset="0"/>
              </a:rPr>
              <a:t>Migration</a:t>
            </a:r>
            <a:r>
              <a:rPr lang="en-GB" altLang="fr-FR" dirty="0">
                <a:latin typeface="Times New Roman" pitchFamily="18" charset="0"/>
              </a:rPr>
              <a:t>. Now no longer only for income, but also for relative standing reasons. Anti brain-drain conclusion (Mexican Doctors).</a:t>
            </a:r>
          </a:p>
          <a:p>
            <a:pPr eaLnBrk="1" hangingPunct="1">
              <a:spcBef>
                <a:spcPct val="0"/>
              </a:spcBef>
              <a:buNone/>
            </a:pPr>
            <a:endParaRPr lang="en-GB" altLang="fr-FR" dirty="0">
              <a:latin typeface="Times New Roman" pitchFamily="18" charset="0"/>
            </a:endParaRPr>
          </a:p>
          <a:p>
            <a:pPr eaLnBrk="1" hangingPunct="1">
              <a:spcBef>
                <a:spcPct val="0"/>
              </a:spcBef>
              <a:buNone/>
            </a:pPr>
            <a:r>
              <a:rPr lang="en-GB" altLang="fr-FR" dirty="0">
                <a:latin typeface="Times New Roman" pitchFamily="18" charset="0"/>
              </a:rPr>
              <a:t>7)</a:t>
            </a:r>
            <a:r>
              <a:rPr lang="en-GB" altLang="fr-FR" dirty="0">
                <a:solidFill>
                  <a:srgbClr val="FF0000"/>
                </a:solidFill>
                <a:latin typeface="Times New Roman" pitchFamily="18" charset="0"/>
              </a:rPr>
              <a:t>Worker behaviour</a:t>
            </a:r>
            <a:r>
              <a:rPr lang="en-GB" altLang="fr-FR" dirty="0">
                <a:latin typeface="Times New Roman" pitchFamily="18" charset="0"/>
              </a:rPr>
              <a:t>, such as quitting and effort (productivity) will depend not only on own income, but also income of others (e.g. Clark, </a:t>
            </a:r>
            <a:r>
              <a:rPr lang="en-GB" altLang="fr-FR" dirty="0" err="1">
                <a:latin typeface="Times New Roman" pitchFamily="18" charset="0"/>
              </a:rPr>
              <a:t>Masclet</a:t>
            </a:r>
            <a:r>
              <a:rPr lang="en-GB" altLang="fr-FR" dirty="0">
                <a:latin typeface="Times New Roman" pitchFamily="18" charset="0"/>
              </a:rPr>
              <a:t> and </a:t>
            </a:r>
            <a:r>
              <a:rPr lang="en-GB" altLang="fr-FR" dirty="0" err="1">
                <a:latin typeface="Times New Roman" pitchFamily="18" charset="0"/>
              </a:rPr>
              <a:t>Villeval</a:t>
            </a:r>
            <a:r>
              <a:rPr lang="en-GB" altLang="fr-FR" dirty="0">
                <a:latin typeface="Times New Roman" pitchFamily="18" charset="0"/>
              </a:rPr>
              <a:t>, 2010).</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457200" y="5410200"/>
            <a:ext cx="868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2000">
              <a:latin typeface="Times New Roman" pitchFamily="18" charset="0"/>
            </a:endParaRPr>
          </a:p>
        </p:txBody>
      </p:sp>
      <p:sp>
        <p:nvSpPr>
          <p:cNvPr id="130051" name="Text Box 3"/>
          <p:cNvSpPr txBox="1">
            <a:spLocks noChangeArrowheads="1"/>
          </p:cNvSpPr>
          <p:nvPr/>
        </p:nvSpPr>
        <p:spPr bwMode="auto">
          <a:xfrm>
            <a:off x="1355725" y="228600"/>
            <a:ext cx="778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2400">
                <a:solidFill>
                  <a:srgbClr val="34756C"/>
                </a:solidFill>
                <a:latin typeface="Times New Roman" pitchFamily="18" charset="0"/>
              </a:rPr>
              <a:t>The rank-dependence of effort</a:t>
            </a:r>
            <a:r>
              <a:rPr lang="en-US" altLang="fr-FR" sz="2000">
                <a:latin typeface="Times New Roman" pitchFamily="18" charset="0"/>
              </a:rPr>
              <a:t> (Random-effect Tobit model)</a:t>
            </a:r>
          </a:p>
        </p:txBody>
      </p:sp>
      <p:pic>
        <p:nvPicPr>
          <p:cNvPr id="130052" name="Picture 4"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14400"/>
            <a:ext cx="6902450" cy="5803900"/>
          </a:xfrm>
          <a:prstGeom prst="rect">
            <a:avLst/>
          </a:prstGeom>
          <a:noFill/>
          <a:ln>
            <a:noFill/>
          </a:ln>
          <a:effectLst>
            <a:outerShdw dist="63500" dir="18720034" algn="ctr" rotWithShape="0">
              <a:schemeClr val="hlink">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4"/>
          <p:cNvSpPr>
            <a:spLocks noChangeArrowheads="1"/>
          </p:cNvSpPr>
          <p:nvPr/>
        </p:nvSpPr>
        <p:spPr bwMode="auto">
          <a:xfrm>
            <a:off x="3635375" y="2205038"/>
            <a:ext cx="863600" cy="5032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30054" name="ZoneTexte 7"/>
          <p:cNvSpPr txBox="1">
            <a:spLocks noChangeArrowheads="1"/>
          </p:cNvSpPr>
          <p:nvPr/>
        </p:nvSpPr>
        <p:spPr bwMode="auto">
          <a:xfrm>
            <a:off x="179388" y="2062163"/>
            <a:ext cx="1152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a:t>Placebo test</a:t>
            </a:r>
            <a:endParaRPr lang="fr-FR" altLang="fr-FR" sz="1800"/>
          </a:p>
        </p:txBody>
      </p:sp>
      <p:cxnSp>
        <p:nvCxnSpPr>
          <p:cNvPr id="10" name="Connecteur droit avec flèche 9"/>
          <p:cNvCxnSpPr/>
          <p:nvPr/>
        </p:nvCxnSpPr>
        <p:spPr>
          <a:xfrm>
            <a:off x="1258888" y="2420938"/>
            <a:ext cx="1800225" cy="714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14358"/>
            <a:ext cx="1533351" cy="631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3" descr="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28839"/>
            <a:ext cx="4281264" cy="6324361"/>
          </a:xfrm>
          <a:prstGeom prst="rect">
            <a:avLst/>
          </a:prstGeom>
          <a:noFill/>
          <a:ln>
            <a:noFill/>
          </a:ln>
          <a:effectLst>
            <a:outerShdw dist="63499" dir="18719993" algn="ctr" rotWithShape="0">
              <a:schemeClr val="hlink">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323850" y="476250"/>
            <a:ext cx="8280400" cy="5761038"/>
          </a:xfrm>
        </p:spPr>
        <p:txBody>
          <a:bodyPr/>
          <a:lstStyle/>
          <a:p>
            <a:pPr eaLnBrk="1" hangingPunct="1">
              <a:lnSpc>
                <a:spcPct val="80000"/>
              </a:lnSpc>
              <a:spcBef>
                <a:spcPct val="0"/>
              </a:spcBef>
              <a:buFontTx/>
              <a:buNone/>
            </a:pPr>
            <a:r>
              <a:rPr lang="en-GB" altLang="fr-FR" sz="2800" b="1" dirty="0">
                <a:latin typeface="Times New Roman" pitchFamily="18" charset="0"/>
              </a:rPr>
              <a:t>Macro Implication. </a:t>
            </a:r>
          </a:p>
          <a:p>
            <a:pPr eaLnBrk="1" hangingPunct="1">
              <a:lnSpc>
                <a:spcPct val="80000"/>
              </a:lnSpc>
              <a:spcBef>
                <a:spcPct val="0"/>
              </a:spcBef>
              <a:buFontTx/>
              <a:buNone/>
            </a:pPr>
            <a:r>
              <a:rPr lang="en-GB" altLang="fr-FR" sz="2800" dirty="0">
                <a:latin typeface="Times New Roman" pitchFamily="18" charset="0"/>
              </a:rPr>
              <a:t>As a result of the </a:t>
            </a:r>
            <a:r>
              <a:rPr lang="en-GB" altLang="fr-FR" sz="2800" dirty="0" err="1">
                <a:latin typeface="Times New Roman" pitchFamily="18" charset="0"/>
              </a:rPr>
              <a:t>Easterlin</a:t>
            </a:r>
            <a:r>
              <a:rPr lang="en-GB" altLang="fr-FR" sz="2800" dirty="0">
                <a:latin typeface="Times New Roman" pitchFamily="18" charset="0"/>
              </a:rPr>
              <a:t> Paradox:</a:t>
            </a:r>
          </a:p>
          <a:p>
            <a:pPr eaLnBrk="1" hangingPunct="1">
              <a:lnSpc>
                <a:spcPct val="80000"/>
              </a:lnSpc>
              <a:spcBef>
                <a:spcPct val="0"/>
              </a:spcBef>
              <a:buFontTx/>
              <a:buNone/>
            </a:pPr>
            <a:r>
              <a:rPr lang="en-GB" altLang="fr-FR" sz="2800" dirty="0">
                <a:latin typeface="Times New Roman" pitchFamily="18" charset="0"/>
              </a:rPr>
              <a:t>“</a:t>
            </a:r>
            <a:r>
              <a:rPr lang="en-GB" altLang="fr-FR" sz="2800" i="1" dirty="0">
                <a:latin typeface="Times New Roman" pitchFamily="18" charset="0"/>
              </a:rPr>
              <a:t>Money/possessions aren’t making us any happier: we should spend our time concentrating on X instead</a:t>
            </a:r>
            <a:r>
              <a:rPr lang="en-GB" altLang="fr-FR" sz="2800" dirty="0">
                <a:latin typeface="Times New Roman" pitchFamily="18" charset="0"/>
              </a:rPr>
              <a:t>”</a:t>
            </a:r>
          </a:p>
          <a:p>
            <a:pPr eaLnBrk="1" hangingPunct="1">
              <a:lnSpc>
                <a:spcPct val="80000"/>
              </a:lnSpc>
              <a:spcBef>
                <a:spcPct val="0"/>
              </a:spcBef>
              <a:buFontTx/>
              <a:buNone/>
            </a:pPr>
            <a:endParaRPr lang="en-GB" altLang="fr-FR" sz="2800" dirty="0">
              <a:latin typeface="Times New Roman" pitchFamily="18" charset="0"/>
            </a:endParaRPr>
          </a:p>
          <a:p>
            <a:pPr eaLnBrk="1" hangingPunct="1">
              <a:lnSpc>
                <a:spcPct val="80000"/>
              </a:lnSpc>
              <a:spcBef>
                <a:spcPct val="0"/>
              </a:spcBef>
              <a:buFontTx/>
              <a:buNone/>
            </a:pPr>
            <a:r>
              <a:rPr lang="en-GB" altLang="fr-FR" sz="2800" dirty="0">
                <a:latin typeface="Times New Roman" pitchFamily="18" charset="0"/>
              </a:rPr>
              <a:t>Candidates for X:</a:t>
            </a:r>
          </a:p>
          <a:p>
            <a:pPr eaLnBrk="1" hangingPunct="1">
              <a:lnSpc>
                <a:spcPct val="80000"/>
              </a:lnSpc>
              <a:spcBef>
                <a:spcPct val="0"/>
              </a:spcBef>
              <a:buFontTx/>
              <a:buNone/>
            </a:pPr>
            <a:endParaRPr lang="en-GB" altLang="fr-FR" sz="2800" dirty="0">
              <a:latin typeface="Times New Roman" pitchFamily="18" charset="0"/>
            </a:endParaRPr>
          </a:p>
          <a:p>
            <a:pPr eaLnBrk="1" hangingPunct="1">
              <a:lnSpc>
                <a:spcPct val="80000"/>
              </a:lnSpc>
              <a:spcBef>
                <a:spcPct val="0"/>
              </a:spcBef>
              <a:buFont typeface="Wingdings" pitchFamily="2" charset="2"/>
              <a:buChar char="Ø"/>
            </a:pPr>
            <a:r>
              <a:rPr lang="en-GB" altLang="fr-FR" sz="2800" dirty="0">
                <a:latin typeface="Times New Roman" pitchFamily="18" charset="0"/>
              </a:rPr>
              <a:t>A (good) job</a:t>
            </a:r>
          </a:p>
          <a:p>
            <a:pPr eaLnBrk="1" hangingPunct="1">
              <a:lnSpc>
                <a:spcPct val="80000"/>
              </a:lnSpc>
              <a:spcBef>
                <a:spcPct val="0"/>
              </a:spcBef>
              <a:buFont typeface="Wingdings" pitchFamily="2" charset="2"/>
              <a:buChar char="Ø"/>
            </a:pPr>
            <a:r>
              <a:rPr lang="en-GB" altLang="fr-FR" sz="2800" dirty="0">
                <a:latin typeface="Times New Roman" pitchFamily="18" charset="0"/>
              </a:rPr>
              <a:t>Marriage/Family</a:t>
            </a:r>
          </a:p>
          <a:p>
            <a:pPr eaLnBrk="1" hangingPunct="1">
              <a:lnSpc>
                <a:spcPct val="80000"/>
              </a:lnSpc>
              <a:spcBef>
                <a:spcPct val="0"/>
              </a:spcBef>
              <a:buFont typeface="Wingdings" pitchFamily="2" charset="2"/>
              <a:buChar char="Ø"/>
            </a:pPr>
            <a:r>
              <a:rPr lang="en-GB" altLang="fr-FR" sz="2800" dirty="0">
                <a:latin typeface="Times New Roman" pitchFamily="18" charset="0"/>
              </a:rPr>
              <a:t>Social Activities</a:t>
            </a:r>
          </a:p>
          <a:p>
            <a:pPr eaLnBrk="1" hangingPunct="1">
              <a:lnSpc>
                <a:spcPct val="80000"/>
              </a:lnSpc>
              <a:spcBef>
                <a:spcPct val="0"/>
              </a:spcBef>
              <a:buFont typeface="Wingdings" pitchFamily="2" charset="2"/>
              <a:buChar char="Ø"/>
            </a:pPr>
            <a:r>
              <a:rPr lang="en-GB" altLang="fr-FR" sz="2800" dirty="0">
                <a:latin typeface="Times New Roman" pitchFamily="18" charset="0"/>
              </a:rPr>
              <a:t>Freedom/Democracy</a:t>
            </a:r>
          </a:p>
          <a:p>
            <a:pPr eaLnBrk="1" hangingPunct="1">
              <a:lnSpc>
                <a:spcPct val="80000"/>
              </a:lnSpc>
              <a:spcBef>
                <a:spcPct val="0"/>
              </a:spcBef>
              <a:buFont typeface="Wingdings" pitchFamily="2" charset="2"/>
              <a:buChar char="Ø"/>
            </a:pPr>
            <a:r>
              <a:rPr lang="en-GB" altLang="fr-FR" sz="2800" dirty="0">
                <a:latin typeface="Times New Roman" pitchFamily="18" charset="0"/>
              </a:rPr>
              <a:t>Health</a:t>
            </a:r>
          </a:p>
          <a:p>
            <a:pPr eaLnBrk="1" hangingPunct="1">
              <a:lnSpc>
                <a:spcPct val="80000"/>
              </a:lnSpc>
              <a:spcBef>
                <a:spcPct val="0"/>
              </a:spcBef>
              <a:buFont typeface="Wingdings" pitchFamily="2" charset="2"/>
              <a:buChar char="Ø"/>
            </a:pPr>
            <a:r>
              <a:rPr lang="en-GB" altLang="fr-FR" sz="2800" dirty="0">
                <a:latin typeface="Times New Roman" pitchFamily="18" charset="0"/>
              </a:rPr>
              <a:t>Religion</a:t>
            </a:r>
          </a:p>
          <a:p>
            <a:pPr eaLnBrk="1" hangingPunct="1">
              <a:lnSpc>
                <a:spcPct val="80000"/>
              </a:lnSpc>
              <a:spcBef>
                <a:spcPct val="0"/>
              </a:spcBef>
              <a:buFont typeface="Wingdings" pitchFamily="2" charset="2"/>
              <a:buChar char="Ø"/>
            </a:pPr>
            <a:endParaRPr lang="en-GB" altLang="fr-FR" sz="2800" dirty="0">
              <a:latin typeface="Times New Roman" pitchFamily="18" charset="0"/>
            </a:endParaRPr>
          </a:p>
          <a:p>
            <a:pPr eaLnBrk="1" hangingPunct="1">
              <a:lnSpc>
                <a:spcPct val="80000"/>
              </a:lnSpc>
              <a:spcBef>
                <a:spcPct val="0"/>
              </a:spcBef>
              <a:buFont typeface="Wingdings" pitchFamily="2" charset="2"/>
              <a:buNone/>
            </a:pPr>
            <a:r>
              <a:rPr lang="en-GB" altLang="fr-FR" sz="2800" dirty="0">
                <a:solidFill>
                  <a:srgbClr val="FF0000"/>
                </a:solidFill>
                <a:latin typeface="Times New Roman" pitchFamily="18" charset="0"/>
              </a:rPr>
              <a:t>But what if we found the same phenomena of adaptation and comparisons there too?</a:t>
            </a:r>
            <a:r>
              <a:rPr lang="en-GB" altLang="fr-FR" sz="2800" dirty="0">
                <a:latin typeface="Times New Roman" pitchFamily="18" charset="0"/>
              </a:rPr>
              <a:t> This is only rarely tested.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4294967295"/>
          </p:nvPr>
        </p:nvSpPr>
        <p:spPr>
          <a:xfrm>
            <a:off x="323850" y="188913"/>
            <a:ext cx="8280400" cy="6408737"/>
          </a:xfrm>
        </p:spPr>
        <p:txBody>
          <a:bodyPr/>
          <a:lstStyle/>
          <a:p>
            <a:pPr eaLnBrk="1" hangingPunct="1">
              <a:lnSpc>
                <a:spcPct val="80000"/>
              </a:lnSpc>
              <a:spcBef>
                <a:spcPct val="0"/>
              </a:spcBef>
              <a:buFontTx/>
              <a:buNone/>
            </a:pPr>
            <a:r>
              <a:rPr lang="en-GB" altLang="fr-FR" sz="2800" b="1" dirty="0">
                <a:latin typeface="Times New Roman" pitchFamily="18" charset="0"/>
              </a:rPr>
              <a:t>Public Policy</a:t>
            </a:r>
          </a:p>
          <a:p>
            <a:pPr eaLnBrk="1" hangingPunct="1">
              <a:lnSpc>
                <a:spcPct val="80000"/>
              </a:lnSpc>
              <a:spcBef>
                <a:spcPct val="0"/>
              </a:spcBef>
              <a:buFontTx/>
              <a:buNone/>
            </a:pPr>
            <a:r>
              <a:rPr lang="en-GB" altLang="fr-FR" sz="2800" dirty="0">
                <a:latin typeface="Times New Roman" pitchFamily="18" charset="0"/>
              </a:rPr>
              <a:t>Important to note that policy </a:t>
            </a:r>
            <a:r>
              <a:rPr lang="en-GB" altLang="fr-FR" sz="2800" b="1" dirty="0">
                <a:latin typeface="Times New Roman" pitchFamily="18" charset="0"/>
              </a:rPr>
              <a:t>can’t</a:t>
            </a:r>
            <a:r>
              <a:rPr lang="en-GB" altLang="fr-FR" sz="2800" dirty="0">
                <a:latin typeface="Times New Roman" pitchFamily="18" charset="0"/>
              </a:rPr>
              <a:t> do anything about some of the things we know are important from 20 years of subjective well-being research.</a:t>
            </a:r>
          </a:p>
          <a:p>
            <a:pPr eaLnBrk="1" hangingPunct="1">
              <a:lnSpc>
                <a:spcPct val="80000"/>
              </a:lnSpc>
              <a:spcBef>
                <a:spcPct val="0"/>
              </a:spcBef>
              <a:buFontTx/>
              <a:buNone/>
            </a:pPr>
            <a:endParaRPr lang="en-GB" altLang="fr-FR" sz="2800" dirty="0">
              <a:latin typeface="Times New Roman" pitchFamily="18" charset="0"/>
            </a:endParaRPr>
          </a:p>
          <a:p>
            <a:pPr eaLnBrk="1" hangingPunct="1">
              <a:lnSpc>
                <a:spcPct val="80000"/>
              </a:lnSpc>
              <a:spcBef>
                <a:spcPct val="0"/>
              </a:spcBef>
              <a:buFontTx/>
              <a:buNone/>
            </a:pPr>
            <a:r>
              <a:rPr lang="en-GB" altLang="fr-FR" sz="2800" b="1" dirty="0">
                <a:solidFill>
                  <a:srgbClr val="FF0000"/>
                </a:solidFill>
                <a:latin typeface="Times New Roman" pitchFamily="18" charset="0"/>
              </a:rPr>
              <a:t>Gender</a:t>
            </a:r>
          </a:p>
          <a:p>
            <a:pPr eaLnBrk="1" hangingPunct="1">
              <a:lnSpc>
                <a:spcPct val="80000"/>
              </a:lnSpc>
              <a:spcBef>
                <a:spcPct val="0"/>
              </a:spcBef>
              <a:buFontTx/>
              <a:buNone/>
            </a:pPr>
            <a:endParaRPr lang="en-GB" altLang="fr-FR" sz="2800" dirty="0">
              <a:latin typeface="Times New Roman" pitchFamily="18" charset="0"/>
            </a:endParaRPr>
          </a:p>
          <a:p>
            <a:pPr eaLnBrk="1" hangingPunct="1">
              <a:lnSpc>
                <a:spcPct val="80000"/>
              </a:lnSpc>
              <a:spcBef>
                <a:spcPct val="0"/>
              </a:spcBef>
              <a:buFontTx/>
              <a:buNone/>
            </a:pPr>
            <a:r>
              <a:rPr lang="en-GB" altLang="fr-FR" sz="2800" dirty="0">
                <a:latin typeface="Times New Roman" pitchFamily="18" charset="0"/>
              </a:rPr>
              <a:t>Women often report higher life satisfaction scores than men...</a:t>
            </a:r>
          </a:p>
          <a:p>
            <a:pPr eaLnBrk="1" hangingPunct="1">
              <a:lnSpc>
                <a:spcPct val="80000"/>
              </a:lnSpc>
              <a:spcBef>
                <a:spcPct val="0"/>
              </a:spcBef>
              <a:buFontTx/>
              <a:buNone/>
            </a:pPr>
            <a:endParaRPr lang="en-GB" altLang="fr-FR" sz="2800" dirty="0">
              <a:latin typeface="Times New Roman" pitchFamily="18" charset="0"/>
            </a:endParaRPr>
          </a:p>
          <a:p>
            <a:pPr eaLnBrk="1" hangingPunct="1">
              <a:lnSpc>
                <a:spcPct val="80000"/>
              </a:lnSpc>
              <a:spcBef>
                <a:spcPct val="0"/>
              </a:spcBef>
              <a:buFontTx/>
              <a:buNone/>
            </a:pPr>
            <a:r>
              <a:rPr lang="en-GB" altLang="fr-FR" sz="2800" dirty="0">
                <a:latin typeface="Times New Roman" pitchFamily="18" charset="0"/>
                <a:cs typeface="Times New Roman" pitchFamily="18" charset="0"/>
              </a:rPr>
              <a:t>but also higher psychological stress scores</a:t>
            </a:r>
          </a:p>
          <a:p>
            <a:pPr eaLnBrk="1" hangingPunct="1">
              <a:lnSpc>
                <a:spcPct val="80000"/>
              </a:lnSpc>
              <a:spcBef>
                <a:spcPct val="0"/>
              </a:spcBef>
              <a:buFontTx/>
              <a:buNone/>
            </a:pPr>
            <a:endParaRPr lang="en-GB" altLang="fr-FR" sz="2800" dirty="0">
              <a:latin typeface="Times New Roman" pitchFamily="18" charset="0"/>
              <a:cs typeface="Times New Roman" pitchFamily="18" charset="0"/>
            </a:endParaRPr>
          </a:p>
          <a:p>
            <a:pPr eaLnBrk="1" hangingPunct="1">
              <a:lnSpc>
                <a:spcPct val="80000"/>
              </a:lnSpc>
              <a:spcBef>
                <a:spcPct val="0"/>
              </a:spcBef>
              <a:buFontTx/>
              <a:buNone/>
            </a:pPr>
            <a:r>
              <a:rPr lang="en-US" altLang="fr-FR" sz="2800" dirty="0">
                <a:latin typeface="Times New Roman" pitchFamily="18" charset="0"/>
                <a:cs typeface="Times New Roman" pitchFamily="18" charset="0"/>
              </a:rPr>
              <a:t>Nolen-</a:t>
            </a:r>
            <a:r>
              <a:rPr lang="en-US" altLang="fr-FR" sz="2800" dirty="0" err="1">
                <a:latin typeface="Times New Roman" pitchFamily="18" charset="0"/>
                <a:cs typeface="Times New Roman" pitchFamily="18" charset="0"/>
              </a:rPr>
              <a:t>Hoeksema</a:t>
            </a:r>
            <a:r>
              <a:rPr lang="en-US" altLang="fr-FR" sz="2800" dirty="0">
                <a:latin typeface="Times New Roman" pitchFamily="18" charset="0"/>
                <a:cs typeface="Times New Roman" pitchFamily="18" charset="0"/>
              </a:rPr>
              <a:t>, S., and Rusting, C.L. (1999). "Gender differences in well-being". In D. </a:t>
            </a:r>
            <a:r>
              <a:rPr lang="en-US" altLang="fr-FR" sz="2800" dirty="0" err="1">
                <a:latin typeface="Times New Roman" pitchFamily="18" charset="0"/>
                <a:cs typeface="Times New Roman" pitchFamily="18" charset="0"/>
              </a:rPr>
              <a:t>Kahneman</a:t>
            </a:r>
            <a:r>
              <a:rPr lang="en-US" altLang="fr-FR" sz="2800" dirty="0">
                <a:latin typeface="Times New Roman" pitchFamily="18" charset="0"/>
                <a:cs typeface="Times New Roman" pitchFamily="18" charset="0"/>
              </a:rPr>
              <a:t>, E. </a:t>
            </a:r>
            <a:r>
              <a:rPr lang="en-US" altLang="fr-FR" sz="2800" dirty="0" err="1">
                <a:latin typeface="Times New Roman" pitchFamily="18" charset="0"/>
                <a:cs typeface="Times New Roman" pitchFamily="18" charset="0"/>
              </a:rPr>
              <a:t>Diener</a:t>
            </a:r>
            <a:r>
              <a:rPr lang="en-US" altLang="fr-FR" sz="2800" dirty="0">
                <a:latin typeface="Times New Roman" pitchFamily="18" charset="0"/>
                <a:cs typeface="Times New Roman" pitchFamily="18" charset="0"/>
              </a:rPr>
              <a:t>, and N. Schwartz (Eds.), </a:t>
            </a:r>
            <a:r>
              <a:rPr lang="en-US" altLang="fr-FR" sz="2800" i="1" dirty="0">
                <a:latin typeface="Times New Roman" pitchFamily="18" charset="0"/>
                <a:cs typeface="Times New Roman" pitchFamily="18" charset="0"/>
              </a:rPr>
              <a:t>Well-being: The foundations of hedonic psychology. New York: Russell Sage Foundation.</a:t>
            </a:r>
          </a:p>
          <a:p>
            <a:pPr eaLnBrk="1" hangingPunct="1">
              <a:lnSpc>
                <a:spcPct val="80000"/>
              </a:lnSpc>
              <a:spcBef>
                <a:spcPct val="0"/>
              </a:spcBef>
              <a:buFontTx/>
              <a:buNone/>
            </a:pPr>
            <a:r>
              <a:rPr lang="en-GB" altLang="fr-FR" sz="2800" dirty="0">
                <a:latin typeface="Times New Roman" pitchFamily="18" charset="0"/>
              </a:rPr>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4294967295"/>
          </p:nvPr>
        </p:nvSpPr>
        <p:spPr>
          <a:xfrm>
            <a:off x="684213" y="331788"/>
            <a:ext cx="8280400" cy="5761037"/>
          </a:xfrm>
        </p:spPr>
        <p:txBody>
          <a:bodyPr/>
          <a:lstStyle/>
          <a:p>
            <a:pPr eaLnBrk="1" hangingPunct="1">
              <a:lnSpc>
                <a:spcPct val="80000"/>
              </a:lnSpc>
              <a:spcBef>
                <a:spcPct val="0"/>
              </a:spcBef>
              <a:buFontTx/>
              <a:buNone/>
            </a:pPr>
            <a:r>
              <a:rPr lang="en-GB" altLang="fr-FR" sz="2800" dirty="0">
                <a:latin typeface="Times New Roman" pitchFamily="18" charset="0"/>
              </a:rPr>
              <a:t>Policy </a:t>
            </a:r>
            <a:r>
              <a:rPr lang="en-GB" altLang="fr-FR" sz="2800" b="1" dirty="0">
                <a:latin typeface="Times New Roman" pitchFamily="18" charset="0"/>
              </a:rPr>
              <a:t>can’t</a:t>
            </a:r>
            <a:r>
              <a:rPr lang="en-GB" altLang="fr-FR" sz="2800" dirty="0">
                <a:latin typeface="Times New Roman" pitchFamily="18" charset="0"/>
              </a:rPr>
              <a:t> do anything about some of the things we know are important from 20 years of subjective well-being research.</a:t>
            </a:r>
          </a:p>
          <a:p>
            <a:pPr eaLnBrk="1" hangingPunct="1">
              <a:lnSpc>
                <a:spcPct val="80000"/>
              </a:lnSpc>
              <a:spcBef>
                <a:spcPct val="0"/>
              </a:spcBef>
              <a:buFontTx/>
              <a:buNone/>
            </a:pPr>
            <a:endParaRPr lang="en-GB" altLang="fr-FR" sz="2800" dirty="0">
              <a:latin typeface="Times New Roman" pitchFamily="18" charset="0"/>
            </a:endParaRPr>
          </a:p>
          <a:p>
            <a:pPr eaLnBrk="1" hangingPunct="1">
              <a:lnSpc>
                <a:spcPct val="80000"/>
              </a:lnSpc>
              <a:spcBef>
                <a:spcPct val="0"/>
              </a:spcBef>
              <a:buFontTx/>
              <a:buNone/>
            </a:pPr>
            <a:r>
              <a:rPr lang="en-GB" altLang="fr-FR" sz="2800" b="1" dirty="0">
                <a:solidFill>
                  <a:srgbClr val="FF0000"/>
                </a:solidFill>
                <a:latin typeface="Times New Roman" pitchFamily="18" charset="0"/>
              </a:rPr>
              <a:t>Age</a:t>
            </a:r>
          </a:p>
          <a:p>
            <a:pPr eaLnBrk="1" hangingPunct="1">
              <a:lnSpc>
                <a:spcPct val="80000"/>
              </a:lnSpc>
              <a:spcBef>
                <a:spcPct val="0"/>
              </a:spcBef>
              <a:buFontTx/>
              <a:buNone/>
            </a:pPr>
            <a:endParaRPr lang="en-GB" altLang="fr-FR" sz="2800" dirty="0">
              <a:latin typeface="Times New Roman" pitchFamily="18" charset="0"/>
            </a:endParaRPr>
          </a:p>
        </p:txBody>
      </p:sp>
      <p:pic>
        <p:nvPicPr>
          <p:cNvPr id="819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1733550"/>
            <a:ext cx="6913563"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4294967295"/>
          </p:nvPr>
        </p:nvSpPr>
        <p:spPr>
          <a:xfrm>
            <a:off x="684213" y="188913"/>
            <a:ext cx="8280400" cy="792162"/>
          </a:xfrm>
        </p:spPr>
        <p:txBody>
          <a:bodyPr/>
          <a:lstStyle/>
          <a:p>
            <a:pPr eaLnBrk="1" hangingPunct="1">
              <a:lnSpc>
                <a:spcPct val="80000"/>
              </a:lnSpc>
              <a:spcBef>
                <a:spcPct val="0"/>
              </a:spcBef>
              <a:buFontTx/>
              <a:buNone/>
            </a:pPr>
            <a:r>
              <a:rPr lang="en-GB" altLang="fr-FR" sz="2800">
                <a:latin typeface="Times New Roman" pitchFamily="18" charset="0"/>
              </a:rPr>
              <a:t>The “happiness smile” (or grimace) is almost ubiquitous. But we still are not sure what is behind it</a:t>
            </a:r>
          </a:p>
          <a:p>
            <a:pPr eaLnBrk="1" hangingPunct="1">
              <a:lnSpc>
                <a:spcPct val="80000"/>
              </a:lnSpc>
              <a:spcBef>
                <a:spcPct val="0"/>
              </a:spcBef>
              <a:buFontTx/>
              <a:buNone/>
            </a:pPr>
            <a:endParaRPr lang="en-GB" altLang="fr-FR" sz="2800">
              <a:latin typeface="Times New Roman" pitchFamily="18" charset="0"/>
            </a:endParaRPr>
          </a:p>
          <a:p>
            <a:pPr eaLnBrk="1" hangingPunct="1">
              <a:lnSpc>
                <a:spcPct val="80000"/>
              </a:lnSpc>
              <a:spcBef>
                <a:spcPct val="0"/>
              </a:spcBef>
              <a:buFontTx/>
              <a:buNone/>
            </a:pPr>
            <a:endParaRPr lang="en-GB" altLang="fr-FR" sz="2800" b="1">
              <a:solidFill>
                <a:srgbClr val="FF0000"/>
              </a:solidFill>
              <a:latin typeface="Times New Roman" pitchFamily="18" charset="0"/>
            </a:endParaRPr>
          </a:p>
          <a:p>
            <a:pPr eaLnBrk="1" hangingPunct="1">
              <a:lnSpc>
                <a:spcPct val="80000"/>
              </a:lnSpc>
              <a:spcBef>
                <a:spcPct val="0"/>
              </a:spcBef>
              <a:buFontTx/>
              <a:buNone/>
            </a:pPr>
            <a:endParaRPr lang="en-GB" altLang="fr-FR" sz="2800">
              <a:latin typeface="Times New Roman" pitchFamily="18" charset="0"/>
            </a:endParaRPr>
          </a:p>
        </p:txBody>
      </p:sp>
      <p:pic>
        <p:nvPicPr>
          <p:cNvPr id="82947" name="Picture 2" descr="C:\Teaching\Master-Courses\IsUtilityRelative\swb_u_plot_1_oct_2012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908050"/>
            <a:ext cx="587692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5728</TotalTime>
  <Words>8405</Words>
  <Application>Microsoft Office PowerPoint</Application>
  <PresentationFormat>On-screen Show (4:3)</PresentationFormat>
  <Paragraphs>733</Paragraphs>
  <Slides>142</Slides>
  <Notes>44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142</vt:i4>
      </vt:variant>
    </vt:vector>
  </HeadingPairs>
  <TitlesOfParts>
    <vt:vector size="153" baseType="lpstr">
      <vt:lpstr>Batang</vt:lpstr>
      <vt:lpstr>Gulim</vt:lpstr>
      <vt:lpstr>Arial</vt:lpstr>
      <vt:lpstr>Arial Unicode MS</vt:lpstr>
      <vt:lpstr>Calibri</vt:lpstr>
      <vt:lpstr>Cambria Math</vt:lpstr>
      <vt:lpstr>Symbol</vt:lpstr>
      <vt:lpstr>Times New Roman</vt:lpstr>
      <vt:lpstr>Wingdings</vt:lpstr>
      <vt:lpstr>Modèle par défaut</vt:lpstr>
      <vt:lpstr>Graphique</vt:lpstr>
      <vt:lpstr>Income Comparisons, the Easterlin Paradox and Public Policy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Clark and Oswald (1996). BHPS Data on 5000 Employees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Clark (1996). BHPS Data on 5000 Employees</vt:lpstr>
      <vt:lpstr>Comparisons to the past: Clark (1999). BHPS Data</vt:lpstr>
      <vt:lpstr>PowerPoint Presentation</vt:lpstr>
      <vt:lpstr>PowerPoint Presentation</vt:lpstr>
      <vt:lpstr>PowerPoint Presentation</vt:lpstr>
      <vt:lpstr>PowerPoint Presentation</vt:lpstr>
      <vt:lpstr>PowerPoint Presentation</vt:lpstr>
      <vt:lpstr>PowerPoint Presentation</vt:lpstr>
      <vt:lpstr>Luttmer (2005) US National Survey of Families and Households</vt:lpstr>
      <vt:lpstr>Ferrer-i-Carbonell (2005) SOEP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 Satisfaction, Income and Rank within Small Neighbourhoods: Panel Results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Natural Experiments  Card et al. (2012): the revelation of information on others' earnings.   The natural experiment here is a court decision that made the salary of any California state employee public knowledge.   A local newspaper set up a website making it easy to find this information.   Following this website launch, Card et al. informed a random subset of employees at three UC campuses about the site. </vt:lpstr>
      <vt:lpstr>Some days later, all employees on the three campuses were surveyed.   Compare the treatment group (informed about the website) to others to reveal the impact of information on others' salaries.   The reference group was defined here as co-workers in the same occupation group (faculty vs. staff) and administrative unit in the university.</vt:lpstr>
      <vt:lpstr>The survey found lower job satisfaction for those with pay below the reference group median and a greater intention to look for a new job.   The effect on both for those who were relatively well-paid was insignificant.   There is some evidence of an actual quitting effect on those who were found to be in the bottom earnings quartile in the reference group. </vt:lpstr>
      <vt:lpstr>5) Neuro. Fließbach, K., Weber, B., Trautner, P., Dohmen, T., Sunde, U., Elger, C., &amp; Falk, A. (2007). "Social comparison affects reward-related brain activity in the human ventral striatum". Science, 318, 1305-1308.</vt:lpstr>
      <vt:lpstr>Payoffs vary according to whether the individual gets the task right, and also randomly when the task is correct</vt:lpstr>
      <vt:lpstr>PowerPoint Presentation</vt:lpstr>
      <vt:lpstr>Brain activation depends on relative income: compare C6, C8 and C11 (where the individual receives 60 Euros), and C7 to C9.</vt:lpstr>
      <vt:lpstr>What Changes in Micro Analysis if Utility is Relative?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Well-being and Unemployment Gallup Data (De Neve and Ward, 2025)</vt:lpstr>
      <vt:lpstr>PowerPoint Presentation</vt:lpstr>
      <vt:lpstr>Social Comparisons with respect to Unemployment?</vt:lpstr>
      <vt:lpstr>Social Comparisons with respect to Unemployment?</vt:lpstr>
      <vt:lpstr>But there is little adaptation to unemployment</vt:lpstr>
      <vt:lpstr>We get used to marriage</vt:lpstr>
      <vt:lpstr>But not to the relationships that precede marriage</vt:lpstr>
      <vt:lpstr>And we get used to divorce</vt:lpstr>
      <vt:lpstr>Even widowhood is worse at the beginning than afterwards</vt:lpstr>
      <vt:lpstr>And we can’t even count on our children</vt:lpstr>
      <vt:lpstr>Social Comparisons with respect to Divorce?</vt:lpstr>
      <vt:lpstr>PowerPoint Presentation</vt:lpstr>
      <vt:lpstr>PowerPoint Presentation</vt:lpstr>
      <vt:lpstr>PowerPoint Presentation</vt:lpstr>
      <vt:lpstr>Adaptation to Poverty</vt:lpstr>
      <vt:lpstr>PowerPoint Presentation</vt:lpstr>
      <vt:lpstr>Social Comparisons and Health?</vt:lpstr>
      <vt:lpstr>Women like their partner to have the same BMI as they do (life satisfaction in the BHPS)</vt:lpstr>
      <vt:lpstr>And… so do men</vt:lpstr>
      <vt:lpstr>PowerPoint Presentation</vt:lpstr>
      <vt:lpstr>PowerPoint Presentation</vt:lpstr>
      <vt:lpstr>Social Comparisons and Religion?</vt:lpstr>
      <vt:lpstr>Spillover effects of specific religious denominations: Life satisfaction regressions </vt:lpstr>
      <vt:lpstr>Spillover effects of specific religious denominations: Life satisfaction regressions </vt:lpstr>
      <vt:lpstr>PowerPoint Presentation</vt:lpstr>
      <vt:lpstr>A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Comparisons and Social Capital?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pse-eep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DANISH NEIGHBOURS AS NEGATIVES</dc:title>
  <dc:creator>A.Clark</dc:creator>
  <cp:lastModifiedBy>Clark,AE</cp:lastModifiedBy>
  <cp:revision>198</cp:revision>
  <dcterms:created xsi:type="dcterms:W3CDTF">2008-08-30T09:27:44Z</dcterms:created>
  <dcterms:modified xsi:type="dcterms:W3CDTF">2025-01-28T18:49:28Z</dcterms:modified>
</cp:coreProperties>
</file>