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7"/>
  </p:notesMasterIdLst>
  <p:sldIdLst>
    <p:sldId id="256" r:id="rId2"/>
    <p:sldId id="479" r:id="rId3"/>
    <p:sldId id="480" r:id="rId4"/>
    <p:sldId id="481" r:id="rId5"/>
    <p:sldId id="482" r:id="rId6"/>
    <p:sldId id="525" r:id="rId7"/>
    <p:sldId id="549" r:id="rId8"/>
    <p:sldId id="341" r:id="rId9"/>
    <p:sldId id="528" r:id="rId10"/>
    <p:sldId id="527" r:id="rId11"/>
    <p:sldId id="550" r:id="rId12"/>
    <p:sldId id="530" r:id="rId13"/>
    <p:sldId id="460" r:id="rId14"/>
    <p:sldId id="529" r:id="rId15"/>
    <p:sldId id="531" r:id="rId16"/>
    <p:sldId id="532" r:id="rId17"/>
    <p:sldId id="533" r:id="rId18"/>
    <p:sldId id="352" r:id="rId19"/>
    <p:sldId id="358" r:id="rId20"/>
    <p:sldId id="334" r:id="rId21"/>
    <p:sldId id="535" r:id="rId22"/>
    <p:sldId id="538" r:id="rId23"/>
    <p:sldId id="539" r:id="rId24"/>
    <p:sldId id="540" r:id="rId25"/>
    <p:sldId id="537" r:id="rId26"/>
    <p:sldId id="541" r:id="rId27"/>
    <p:sldId id="542" r:id="rId28"/>
    <p:sldId id="336" r:id="rId29"/>
    <p:sldId id="342" r:id="rId30"/>
    <p:sldId id="551" r:id="rId31"/>
    <p:sldId id="552" r:id="rId32"/>
    <p:sldId id="307" r:id="rId33"/>
    <p:sldId id="308" r:id="rId34"/>
    <p:sldId id="309" r:id="rId35"/>
    <p:sldId id="311" r:id="rId36"/>
    <p:sldId id="319" r:id="rId37"/>
    <p:sldId id="553" r:id="rId38"/>
    <p:sldId id="318" r:id="rId39"/>
    <p:sldId id="476" r:id="rId40"/>
    <p:sldId id="477" r:id="rId41"/>
    <p:sldId id="478" r:id="rId42"/>
    <p:sldId id="316" r:id="rId43"/>
    <p:sldId id="543" r:id="rId44"/>
    <p:sldId id="544" r:id="rId45"/>
    <p:sldId id="545" r:id="rId46"/>
    <p:sldId id="324" r:id="rId47"/>
    <p:sldId id="371" r:id="rId48"/>
    <p:sldId id="449" r:id="rId49"/>
    <p:sldId id="372" r:id="rId50"/>
    <p:sldId id="373" r:id="rId51"/>
    <p:sldId id="374" r:id="rId52"/>
    <p:sldId id="456" r:id="rId53"/>
    <p:sldId id="375" r:id="rId54"/>
    <p:sldId id="376" r:id="rId55"/>
    <p:sldId id="436" r:id="rId56"/>
    <p:sldId id="377" r:id="rId57"/>
    <p:sldId id="437" r:id="rId58"/>
    <p:sldId id="438" r:id="rId59"/>
    <p:sldId id="325" r:id="rId60"/>
    <p:sldId id="326" r:id="rId61"/>
    <p:sldId id="378" r:id="rId62"/>
    <p:sldId id="434" r:id="rId63"/>
    <p:sldId id="451" r:id="rId64"/>
    <p:sldId id="426" r:id="rId65"/>
    <p:sldId id="427" r:id="rId66"/>
    <p:sldId id="428" r:id="rId67"/>
    <p:sldId id="429" r:id="rId68"/>
    <p:sldId id="430" r:id="rId69"/>
    <p:sldId id="431" r:id="rId70"/>
    <p:sldId id="432" r:id="rId71"/>
    <p:sldId id="433" r:id="rId72"/>
    <p:sldId id="386" r:id="rId73"/>
    <p:sldId id="457" r:id="rId74"/>
    <p:sldId id="327" r:id="rId75"/>
    <p:sldId id="414" r:id="rId76"/>
    <p:sldId id="415" r:id="rId77"/>
    <p:sldId id="328" r:id="rId78"/>
    <p:sldId id="416" r:id="rId79"/>
    <p:sldId id="387" r:id="rId80"/>
    <p:sldId id="439" r:id="rId81"/>
    <p:sldId id="453" r:id="rId82"/>
    <p:sldId id="452" r:id="rId83"/>
    <p:sldId id="440" r:id="rId84"/>
    <p:sldId id="287" r:id="rId85"/>
    <p:sldId id="379" r:id="rId86"/>
    <p:sldId id="331" r:id="rId87"/>
    <p:sldId id="332" r:id="rId88"/>
    <p:sldId id="455" r:id="rId89"/>
    <p:sldId id="380" r:id="rId90"/>
    <p:sldId id="400" r:id="rId91"/>
    <p:sldId id="401" r:id="rId92"/>
    <p:sldId id="402" r:id="rId93"/>
    <p:sldId id="403" r:id="rId94"/>
    <p:sldId id="404" r:id="rId95"/>
    <p:sldId id="405" r:id="rId96"/>
    <p:sldId id="406" r:id="rId97"/>
    <p:sldId id="410" r:id="rId98"/>
    <p:sldId id="408" r:id="rId99"/>
    <p:sldId id="409" r:id="rId100"/>
    <p:sldId id="411" r:id="rId101"/>
    <p:sldId id="412" r:id="rId102"/>
    <p:sldId id="441" r:id="rId103"/>
    <p:sldId id="442" r:id="rId104"/>
    <p:sldId id="391" r:id="rId105"/>
    <p:sldId id="397" r:id="rId106"/>
    <p:sldId id="392" r:id="rId107"/>
    <p:sldId id="393" r:id="rId108"/>
    <p:sldId id="394" r:id="rId109"/>
    <p:sldId id="398" r:id="rId110"/>
    <p:sldId id="395" r:id="rId111"/>
    <p:sldId id="454" r:id="rId112"/>
    <p:sldId id="466" r:id="rId113"/>
    <p:sldId id="461" r:id="rId114"/>
    <p:sldId id="463" r:id="rId115"/>
    <p:sldId id="464" r:id="rId116"/>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723" autoAdjust="0"/>
  </p:normalViewPr>
  <p:slideViewPr>
    <p:cSldViewPr>
      <p:cViewPr varScale="1">
        <p:scale>
          <a:sx n="77" d="100"/>
          <a:sy n="77" d="100"/>
        </p:scale>
        <p:origin x="1541"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6192"/>
    </p:cViewPr>
  </p:sorterViewPr>
  <p:notesViewPr>
    <p:cSldViewPr>
      <p:cViewPr varScale="1">
        <p:scale>
          <a:sx n="70" d="100"/>
          <a:sy n="70" d="100"/>
        </p:scale>
        <p:origin x="-26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_rels/viewProps.xml.rels><?xml version="1.0" encoding="UTF-8" standalone="yes"?>
<Relationships xmlns="http://schemas.openxmlformats.org/package/2006/relationships"><Relationship Id="rId1" Type="http://schemas.openxmlformats.org/officeDocument/2006/relationships/slide" Target="slides/slide9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fr-FR"/>
          </a:p>
        </p:txBody>
      </p:sp>
      <p:sp>
        <p:nvSpPr>
          <p:cNvPr id="1024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F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fr-FR"/>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8C0B2CD0-706E-4E49-8AE7-CB418AB37F55}" type="slidenum">
              <a:rPr lang="fr-FR" altLang="fr-FR"/>
              <a:pPr/>
              <a:t>‹#›</a:t>
            </a:fld>
            <a:endParaRPr lang="fr-FR" altLang="fr-FR"/>
          </a:p>
        </p:txBody>
      </p:sp>
    </p:spTree>
    <p:extLst>
      <p:ext uri="{BB962C8B-B14F-4D97-AF65-F5344CB8AC3E}">
        <p14:creationId xmlns:p14="http://schemas.microsoft.com/office/powerpoint/2010/main" val="607216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225EFF6-2C36-4E17-8D0C-F650E92F1AD2}" type="slidenum">
              <a:rPr lang="fr-FR" altLang="fr-FR"/>
              <a:pPr>
                <a:spcBef>
                  <a:spcPct val="0"/>
                </a:spcBef>
              </a:pPr>
              <a:t>1</a:t>
            </a:fld>
            <a:endParaRPr lang="fr-FR" altLang="fr-F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4258636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8CF2C02-5152-4B77-85FE-9632CB229813}" type="slidenum">
              <a:rPr lang="fr-FR" altLang="fr-FR"/>
              <a:pPr>
                <a:spcBef>
                  <a:spcPct val="0"/>
                </a:spcBef>
              </a:pPr>
              <a:t>81</a:t>
            </a:fld>
            <a:endParaRPr lang="fr-FR" altLang="fr-F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417908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08CF2C02-5152-4B77-85FE-9632CB229813}" type="slidenum">
              <a:rPr lang="fr-FR" altLang="fr-FR"/>
              <a:pPr>
                <a:spcBef>
                  <a:spcPct val="0"/>
                </a:spcBef>
              </a:pPr>
              <a:t>83</a:t>
            </a:fld>
            <a:endParaRPr lang="fr-FR" altLang="fr-F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476741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A2D23F4-4C35-404F-AC4B-40A8ED19A029}" type="slidenum">
              <a:rPr lang="fr-FR" altLang="fr-FR"/>
              <a:pPr>
                <a:spcBef>
                  <a:spcPct val="0"/>
                </a:spcBef>
              </a:pPr>
              <a:t>84</a:t>
            </a:fld>
            <a:endParaRPr lang="fr-FR" altLang="fr-F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784117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E39FD7D-4101-4CE9-8B32-8FAF8D90A56D}" type="slidenum">
              <a:rPr lang="fr-FR" altLang="fr-FR"/>
              <a:pPr>
                <a:spcBef>
                  <a:spcPct val="0"/>
                </a:spcBef>
              </a:pPr>
              <a:t>86</a:t>
            </a:fld>
            <a:endParaRPr lang="fr-FR" altLang="fr-F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554675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276A828-A5A0-45B5-8B31-0E2D173FC255}" type="slidenum">
              <a:rPr lang="fr-FR" altLang="fr-FR"/>
              <a:pPr>
                <a:spcBef>
                  <a:spcPct val="0"/>
                </a:spcBef>
              </a:pPr>
              <a:t>87</a:t>
            </a:fld>
            <a:endParaRPr lang="fr-FR" altLang="fr-F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998945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276A828-A5A0-45B5-8B31-0E2D173FC255}" type="slidenum">
              <a:rPr lang="fr-FR" altLang="fr-FR"/>
              <a:pPr>
                <a:spcBef>
                  <a:spcPct val="0"/>
                </a:spcBef>
              </a:pPr>
              <a:t>88</a:t>
            </a:fld>
            <a:endParaRPr lang="fr-FR" altLang="fr-F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83055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4E42A0EC-12EA-447F-9A5C-05194DC1AE11}" type="slidenum">
              <a:rPr lang="fr-FR" altLang="fr-FR"/>
              <a:pPr>
                <a:spcBef>
                  <a:spcPct val="0"/>
                </a:spcBef>
              </a:pPr>
              <a:t>89</a:t>
            </a:fld>
            <a:endParaRPr lang="fr-FR" altLang="fr-F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042849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7890031-8B8D-4746-9718-91EED56B4C0F}" type="slidenum">
              <a:rPr lang="fr-FR" altLang="fr-FR"/>
              <a:pPr>
                <a:spcBef>
                  <a:spcPct val="0"/>
                </a:spcBef>
              </a:pPr>
              <a:t>90</a:t>
            </a:fld>
            <a:endParaRPr lang="fr-FR" altLang="fr-FR"/>
          </a:p>
        </p:txBody>
      </p:sp>
      <p:sp>
        <p:nvSpPr>
          <p:cNvPr id="114691" name="Rectangle 2"/>
          <p:cNvSpPr>
            <a:spLocks noGrp="1" noRot="1" noChangeAspect="1" noChangeArrowheads="1" noTextEdit="1"/>
          </p:cNvSpPr>
          <p:nvPr>
            <p:ph type="sldImg"/>
          </p:nvPr>
        </p:nvSpPr>
        <p:spPr>
          <a:xfrm>
            <a:off x="1184275" y="715963"/>
            <a:ext cx="4491038" cy="3368675"/>
          </a:xfrm>
          <a:ln/>
        </p:spPr>
      </p:sp>
      <p:sp>
        <p:nvSpPr>
          <p:cNvPr id="114692" name="Rectangle 3"/>
          <p:cNvSpPr>
            <a:spLocks noGrp="1" noChangeArrowheads="1"/>
          </p:cNvSpPr>
          <p:nvPr>
            <p:ph type="body" idx="1"/>
          </p:nvPr>
        </p:nvSpPr>
        <p:spPr>
          <a:xfrm>
            <a:off x="914400" y="4370388"/>
            <a:ext cx="5029200"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950878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CD3CBF9-8AF0-4861-8BBD-0F34F9233819}" type="slidenum">
              <a:rPr lang="fr-FR" altLang="fr-FR"/>
              <a:pPr>
                <a:spcBef>
                  <a:spcPct val="0"/>
                </a:spcBef>
              </a:pPr>
              <a:t>91</a:t>
            </a:fld>
            <a:endParaRPr lang="fr-FR" altLang="fr-FR"/>
          </a:p>
        </p:txBody>
      </p:sp>
      <p:sp>
        <p:nvSpPr>
          <p:cNvPr id="116739" name="Rectangle 2"/>
          <p:cNvSpPr>
            <a:spLocks noGrp="1" noRot="1" noChangeAspect="1" noChangeArrowheads="1" noTextEdit="1"/>
          </p:cNvSpPr>
          <p:nvPr>
            <p:ph type="sldImg"/>
          </p:nvPr>
        </p:nvSpPr>
        <p:spPr>
          <a:xfrm>
            <a:off x="1184275" y="715963"/>
            <a:ext cx="4491038" cy="3368675"/>
          </a:xfrm>
          <a:ln/>
        </p:spPr>
      </p:sp>
      <p:sp>
        <p:nvSpPr>
          <p:cNvPr id="116740" name="Rectangle 3"/>
          <p:cNvSpPr>
            <a:spLocks noGrp="1" noChangeArrowheads="1"/>
          </p:cNvSpPr>
          <p:nvPr>
            <p:ph type="body" idx="1"/>
          </p:nvPr>
        </p:nvSpPr>
        <p:spPr>
          <a:xfrm>
            <a:off x="914400" y="4370388"/>
            <a:ext cx="5029200"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521491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A428E68-6B56-40BA-B0B8-AC01E4249127}" type="slidenum">
              <a:rPr lang="fr-FR" altLang="fr-FR"/>
              <a:pPr>
                <a:spcBef>
                  <a:spcPct val="0"/>
                </a:spcBef>
              </a:pPr>
              <a:t>92</a:t>
            </a:fld>
            <a:endParaRPr lang="fr-FR" altLang="fr-FR"/>
          </a:p>
        </p:txBody>
      </p:sp>
      <p:sp>
        <p:nvSpPr>
          <p:cNvPr id="118787" name="Rectangle 2"/>
          <p:cNvSpPr>
            <a:spLocks noGrp="1" noRot="1" noChangeAspect="1" noChangeArrowheads="1" noTextEdit="1"/>
          </p:cNvSpPr>
          <p:nvPr>
            <p:ph type="sldImg"/>
          </p:nvPr>
        </p:nvSpPr>
        <p:spPr>
          <a:xfrm>
            <a:off x="1184275" y="715963"/>
            <a:ext cx="4491038" cy="3368675"/>
          </a:xfrm>
          <a:ln/>
        </p:spPr>
      </p:sp>
      <p:sp>
        <p:nvSpPr>
          <p:cNvPr id="118788" name="Rectangle 3"/>
          <p:cNvSpPr>
            <a:spLocks noGrp="1" noChangeArrowheads="1"/>
          </p:cNvSpPr>
          <p:nvPr>
            <p:ph type="body" idx="1"/>
          </p:nvPr>
        </p:nvSpPr>
        <p:spPr>
          <a:xfrm>
            <a:off x="914400" y="4370388"/>
            <a:ext cx="5029200"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4096175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CE7FAE-7DD3-46E1-81BB-8813E144186F}" type="slidenum">
              <a:rPr lang="en-GB" altLang="fr-FR"/>
              <a:pPr algn="r" eaLnBrk="1" hangingPunct="1">
                <a:spcBef>
                  <a:spcPct val="0"/>
                </a:spcBef>
              </a:pPr>
              <a:t>6</a:t>
            </a:fld>
            <a:endParaRPr lang="en-GB" altLang="fr-F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42041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9FB5149-1450-4234-84F5-B62A1E6FC1A8}" type="slidenum">
              <a:rPr lang="fr-FR" altLang="fr-FR"/>
              <a:pPr>
                <a:spcBef>
                  <a:spcPct val="0"/>
                </a:spcBef>
              </a:pPr>
              <a:t>93</a:t>
            </a:fld>
            <a:endParaRPr lang="fr-FR" altLang="fr-FR"/>
          </a:p>
        </p:txBody>
      </p:sp>
      <p:sp>
        <p:nvSpPr>
          <p:cNvPr id="120835" name="Rectangle 2"/>
          <p:cNvSpPr>
            <a:spLocks noGrp="1" noRot="1" noChangeAspect="1" noChangeArrowheads="1" noTextEdit="1"/>
          </p:cNvSpPr>
          <p:nvPr>
            <p:ph type="sldImg"/>
          </p:nvPr>
        </p:nvSpPr>
        <p:spPr>
          <a:xfrm>
            <a:off x="1184275" y="715963"/>
            <a:ext cx="4491038" cy="3368675"/>
          </a:xfrm>
          <a:ln/>
        </p:spPr>
      </p:sp>
      <p:sp>
        <p:nvSpPr>
          <p:cNvPr id="120836" name="Rectangle 3"/>
          <p:cNvSpPr>
            <a:spLocks noGrp="1" noChangeArrowheads="1"/>
          </p:cNvSpPr>
          <p:nvPr>
            <p:ph type="body" idx="1"/>
          </p:nvPr>
        </p:nvSpPr>
        <p:spPr>
          <a:xfrm>
            <a:off x="914400" y="4370388"/>
            <a:ext cx="5029200"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3723057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AE749EC-9632-4947-A962-6DC632E5BC53}" type="slidenum">
              <a:rPr lang="fr-FR" altLang="fr-FR"/>
              <a:pPr>
                <a:spcBef>
                  <a:spcPct val="0"/>
                </a:spcBef>
              </a:pPr>
              <a:t>94</a:t>
            </a:fld>
            <a:endParaRPr lang="fr-FR" altLang="fr-FR"/>
          </a:p>
        </p:txBody>
      </p:sp>
      <p:sp>
        <p:nvSpPr>
          <p:cNvPr id="122883" name="Rectangle 2"/>
          <p:cNvSpPr>
            <a:spLocks noGrp="1" noRot="1" noChangeAspect="1" noChangeArrowheads="1" noTextEdit="1"/>
          </p:cNvSpPr>
          <p:nvPr>
            <p:ph type="sldImg"/>
          </p:nvPr>
        </p:nvSpPr>
        <p:spPr>
          <a:xfrm>
            <a:off x="1184275" y="715963"/>
            <a:ext cx="4491038" cy="3368675"/>
          </a:xfrm>
          <a:ln/>
        </p:spPr>
      </p:sp>
      <p:sp>
        <p:nvSpPr>
          <p:cNvPr id="122884" name="Rectangle 3"/>
          <p:cNvSpPr>
            <a:spLocks noGrp="1" noChangeArrowheads="1"/>
          </p:cNvSpPr>
          <p:nvPr>
            <p:ph type="body" idx="1"/>
          </p:nvPr>
        </p:nvSpPr>
        <p:spPr>
          <a:xfrm>
            <a:off x="914400" y="4370388"/>
            <a:ext cx="5029200"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3952258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64727F6-BE79-4F5F-8E98-8870283E856D}" type="slidenum">
              <a:rPr lang="fr-FR" altLang="fr-FR"/>
              <a:pPr>
                <a:spcBef>
                  <a:spcPct val="0"/>
                </a:spcBef>
              </a:pPr>
              <a:t>95</a:t>
            </a:fld>
            <a:endParaRPr lang="fr-FR" altLang="fr-FR"/>
          </a:p>
        </p:txBody>
      </p:sp>
      <p:sp>
        <p:nvSpPr>
          <p:cNvPr id="124931" name="Rectangle 2"/>
          <p:cNvSpPr>
            <a:spLocks noGrp="1" noRot="1" noChangeAspect="1" noChangeArrowheads="1" noTextEdit="1"/>
          </p:cNvSpPr>
          <p:nvPr>
            <p:ph type="sldImg"/>
          </p:nvPr>
        </p:nvSpPr>
        <p:spPr>
          <a:xfrm>
            <a:off x="1184275" y="715963"/>
            <a:ext cx="4491038" cy="3368675"/>
          </a:xfrm>
          <a:ln/>
        </p:spPr>
      </p:sp>
      <p:sp>
        <p:nvSpPr>
          <p:cNvPr id="124932" name="Rectangle 3"/>
          <p:cNvSpPr>
            <a:spLocks noGrp="1" noChangeArrowheads="1"/>
          </p:cNvSpPr>
          <p:nvPr>
            <p:ph type="body" idx="1"/>
          </p:nvPr>
        </p:nvSpPr>
        <p:spPr>
          <a:xfrm>
            <a:off x="914400" y="4370388"/>
            <a:ext cx="5029200"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455011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D22B8CA2-4745-4365-AFD5-60E4A230A099}" type="slidenum">
              <a:rPr lang="fr-FR" altLang="fr-FR"/>
              <a:pPr>
                <a:spcBef>
                  <a:spcPct val="0"/>
                </a:spcBef>
              </a:pPr>
              <a:t>96</a:t>
            </a:fld>
            <a:endParaRPr lang="fr-FR" altLang="fr-FR"/>
          </a:p>
        </p:txBody>
      </p:sp>
      <p:sp>
        <p:nvSpPr>
          <p:cNvPr id="126979" name="Rectangle 2"/>
          <p:cNvSpPr>
            <a:spLocks noGrp="1" noRot="1" noChangeAspect="1" noChangeArrowheads="1" noTextEdit="1"/>
          </p:cNvSpPr>
          <p:nvPr>
            <p:ph type="sldImg"/>
          </p:nvPr>
        </p:nvSpPr>
        <p:spPr>
          <a:xfrm>
            <a:off x="1184275" y="715963"/>
            <a:ext cx="4491038" cy="3368675"/>
          </a:xfrm>
          <a:ln/>
        </p:spPr>
      </p:sp>
      <p:sp>
        <p:nvSpPr>
          <p:cNvPr id="126980" name="Rectangle 3"/>
          <p:cNvSpPr>
            <a:spLocks noGrp="1" noChangeArrowheads="1"/>
          </p:cNvSpPr>
          <p:nvPr>
            <p:ph type="body" idx="1"/>
          </p:nvPr>
        </p:nvSpPr>
        <p:spPr>
          <a:xfrm>
            <a:off x="914400" y="4370388"/>
            <a:ext cx="5029200"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3152838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759ACF1-DBE1-4FE0-A9D4-90E1005780EC}" type="slidenum">
              <a:rPr lang="fr-FR" altLang="fr-FR"/>
              <a:pPr>
                <a:spcBef>
                  <a:spcPct val="0"/>
                </a:spcBef>
              </a:pPr>
              <a:t>97</a:t>
            </a:fld>
            <a:endParaRPr lang="fr-FR" altLang="fr-FR"/>
          </a:p>
        </p:txBody>
      </p:sp>
      <p:sp>
        <p:nvSpPr>
          <p:cNvPr id="135171" name="Rectangle 2"/>
          <p:cNvSpPr>
            <a:spLocks noGrp="1" noRot="1" noChangeAspect="1" noChangeArrowheads="1" noTextEdit="1"/>
          </p:cNvSpPr>
          <p:nvPr>
            <p:ph type="sldImg"/>
          </p:nvPr>
        </p:nvSpPr>
        <p:spPr>
          <a:xfrm>
            <a:off x="1184275" y="715963"/>
            <a:ext cx="4491038" cy="3368675"/>
          </a:xfrm>
          <a:ln/>
        </p:spPr>
      </p:sp>
      <p:sp>
        <p:nvSpPr>
          <p:cNvPr id="135172" name="Rectangle 3"/>
          <p:cNvSpPr>
            <a:spLocks noGrp="1" noChangeArrowheads="1"/>
          </p:cNvSpPr>
          <p:nvPr>
            <p:ph type="body" idx="1"/>
          </p:nvPr>
        </p:nvSpPr>
        <p:spPr>
          <a:xfrm>
            <a:off x="914400" y="4370388"/>
            <a:ext cx="5029200"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12815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D2448FF-9269-43C2-B6FD-54D78BDA1C87}" type="slidenum">
              <a:rPr lang="fr-FR" altLang="fr-FR"/>
              <a:pPr>
                <a:spcBef>
                  <a:spcPct val="0"/>
                </a:spcBef>
              </a:pPr>
              <a:t>98</a:t>
            </a:fld>
            <a:endParaRPr lang="fr-FR" altLang="fr-FR"/>
          </a:p>
        </p:txBody>
      </p:sp>
      <p:sp>
        <p:nvSpPr>
          <p:cNvPr id="131075" name="Rectangle 2"/>
          <p:cNvSpPr>
            <a:spLocks noGrp="1" noRot="1" noChangeAspect="1" noChangeArrowheads="1" noTextEdit="1"/>
          </p:cNvSpPr>
          <p:nvPr>
            <p:ph type="sldImg"/>
          </p:nvPr>
        </p:nvSpPr>
        <p:spPr>
          <a:xfrm>
            <a:off x="1184275" y="715963"/>
            <a:ext cx="4491038" cy="3368675"/>
          </a:xfrm>
          <a:ln/>
        </p:spPr>
      </p:sp>
      <p:sp>
        <p:nvSpPr>
          <p:cNvPr id="131076" name="Rectangle 3"/>
          <p:cNvSpPr>
            <a:spLocks noGrp="1" noChangeArrowheads="1"/>
          </p:cNvSpPr>
          <p:nvPr>
            <p:ph type="body" idx="1"/>
          </p:nvPr>
        </p:nvSpPr>
        <p:spPr>
          <a:xfrm>
            <a:off x="914400" y="4370388"/>
            <a:ext cx="5029200"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2031572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1024E97B-EEDA-4A91-806C-E120ED8320BE}" type="slidenum">
              <a:rPr lang="fr-FR" altLang="fr-FR"/>
              <a:pPr>
                <a:spcBef>
                  <a:spcPct val="0"/>
                </a:spcBef>
              </a:pPr>
              <a:t>99</a:t>
            </a:fld>
            <a:endParaRPr lang="fr-FR" altLang="fr-FR"/>
          </a:p>
        </p:txBody>
      </p:sp>
      <p:sp>
        <p:nvSpPr>
          <p:cNvPr id="133123" name="Rectangle 2"/>
          <p:cNvSpPr>
            <a:spLocks noGrp="1" noRot="1" noChangeAspect="1" noChangeArrowheads="1" noTextEdit="1"/>
          </p:cNvSpPr>
          <p:nvPr>
            <p:ph type="sldImg"/>
          </p:nvPr>
        </p:nvSpPr>
        <p:spPr>
          <a:xfrm>
            <a:off x="1184275" y="715963"/>
            <a:ext cx="4491038" cy="3368675"/>
          </a:xfrm>
          <a:ln/>
        </p:spPr>
      </p:sp>
      <p:sp>
        <p:nvSpPr>
          <p:cNvPr id="133124" name="Rectangle 3"/>
          <p:cNvSpPr>
            <a:spLocks noGrp="1" noChangeArrowheads="1"/>
          </p:cNvSpPr>
          <p:nvPr>
            <p:ph type="body" idx="1"/>
          </p:nvPr>
        </p:nvSpPr>
        <p:spPr>
          <a:xfrm>
            <a:off x="914400" y="4370388"/>
            <a:ext cx="5029200"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800829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ED23D4C-C3B3-44F9-BDAF-3177F00ADCFF}" type="slidenum">
              <a:rPr lang="fr-FR" altLang="fr-FR"/>
              <a:pPr>
                <a:spcBef>
                  <a:spcPct val="0"/>
                </a:spcBef>
              </a:pPr>
              <a:t>100</a:t>
            </a:fld>
            <a:endParaRPr lang="fr-FR" altLang="fr-FR"/>
          </a:p>
        </p:txBody>
      </p:sp>
      <p:sp>
        <p:nvSpPr>
          <p:cNvPr id="137219" name="Rectangle 2"/>
          <p:cNvSpPr>
            <a:spLocks noGrp="1" noRot="1" noChangeAspect="1" noChangeArrowheads="1" noTextEdit="1"/>
          </p:cNvSpPr>
          <p:nvPr>
            <p:ph type="sldImg"/>
          </p:nvPr>
        </p:nvSpPr>
        <p:spPr>
          <a:xfrm>
            <a:off x="1184275" y="715963"/>
            <a:ext cx="4491038" cy="3368675"/>
          </a:xfrm>
          <a:ln/>
        </p:spPr>
      </p:sp>
      <p:sp>
        <p:nvSpPr>
          <p:cNvPr id="137220" name="Rectangle 3"/>
          <p:cNvSpPr>
            <a:spLocks noGrp="1" noChangeArrowheads="1"/>
          </p:cNvSpPr>
          <p:nvPr>
            <p:ph type="body" idx="1"/>
          </p:nvPr>
        </p:nvSpPr>
        <p:spPr>
          <a:xfrm>
            <a:off x="914400" y="4370388"/>
            <a:ext cx="5029200"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3277495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0607A4E-9E1A-4990-A8C4-2379B8C50F8F}" type="slidenum">
              <a:rPr lang="fr-FR" altLang="fr-FR"/>
              <a:pPr>
                <a:spcBef>
                  <a:spcPct val="0"/>
                </a:spcBef>
              </a:pPr>
              <a:t>101</a:t>
            </a:fld>
            <a:endParaRPr lang="fr-FR" altLang="fr-FR"/>
          </a:p>
        </p:txBody>
      </p:sp>
      <p:sp>
        <p:nvSpPr>
          <p:cNvPr id="139267" name="Rectangle 2"/>
          <p:cNvSpPr>
            <a:spLocks noGrp="1" noRot="1" noChangeAspect="1" noChangeArrowheads="1" noTextEdit="1"/>
          </p:cNvSpPr>
          <p:nvPr>
            <p:ph type="sldImg"/>
          </p:nvPr>
        </p:nvSpPr>
        <p:spPr>
          <a:xfrm>
            <a:off x="1184275" y="715963"/>
            <a:ext cx="4491038" cy="3368675"/>
          </a:xfrm>
          <a:ln/>
        </p:spPr>
      </p:sp>
      <p:sp>
        <p:nvSpPr>
          <p:cNvPr id="139268" name="Rectangle 3"/>
          <p:cNvSpPr>
            <a:spLocks noGrp="1" noChangeArrowheads="1"/>
          </p:cNvSpPr>
          <p:nvPr>
            <p:ph type="body" idx="1"/>
          </p:nvPr>
        </p:nvSpPr>
        <p:spPr>
          <a:xfrm>
            <a:off x="914400" y="4370388"/>
            <a:ext cx="5029200" cy="408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a:p>
        </p:txBody>
      </p:sp>
    </p:spTree>
    <p:extLst>
      <p:ext uri="{BB962C8B-B14F-4D97-AF65-F5344CB8AC3E}">
        <p14:creationId xmlns:p14="http://schemas.microsoft.com/office/powerpoint/2010/main" val="722599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828DC08-847E-4C15-853E-586AB171DD8F}" type="slidenum">
              <a:rPr lang="fr-FR" altLang="fr-FR"/>
              <a:pPr>
                <a:spcBef>
                  <a:spcPct val="0"/>
                </a:spcBef>
              </a:pPr>
              <a:t>102</a:t>
            </a:fld>
            <a:endParaRPr lang="fr-FR" altLang="fr-F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449810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CE7FAE-7DD3-46E1-81BB-8813E144186F}" type="slidenum">
              <a:rPr lang="en-GB" altLang="fr-FR"/>
              <a:pPr algn="r" eaLnBrk="1" hangingPunct="1">
                <a:spcBef>
                  <a:spcPct val="0"/>
                </a:spcBef>
              </a:pPr>
              <a:t>10</a:t>
            </a:fld>
            <a:endParaRPr lang="en-GB" altLang="fr-F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692253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BF62478B-080B-44BA-A8D5-0F9BF5DA6D50}" type="slidenum">
              <a:rPr lang="fr-FR" altLang="fr-FR"/>
              <a:pPr>
                <a:spcBef>
                  <a:spcPct val="0"/>
                </a:spcBef>
              </a:pPr>
              <a:t>103</a:t>
            </a:fld>
            <a:endParaRPr lang="fr-FR" altLang="fr-F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554349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DA8BCAB-216D-4373-AD24-057825B75A4F}" type="slidenum">
              <a:rPr lang="fr-FR" altLang="fr-FR"/>
              <a:pPr>
                <a:spcBef>
                  <a:spcPct val="0"/>
                </a:spcBef>
              </a:pPr>
              <a:t>104</a:t>
            </a:fld>
            <a:endParaRPr lang="fr-FR" altLang="fr-F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4903597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C9D972E3-AF1A-4C9E-9A13-DB793CD3C8FE}" type="slidenum">
              <a:rPr lang="fr-FR" altLang="fr-FR"/>
              <a:pPr>
                <a:spcBef>
                  <a:spcPct val="0"/>
                </a:spcBef>
              </a:pPr>
              <a:t>106</a:t>
            </a:fld>
            <a:endParaRPr lang="fr-FR" altLang="fr-F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291865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A67E917-18F0-4D7A-A1E6-76E7F2C960F9}" type="slidenum">
              <a:rPr lang="fr-FR" altLang="fr-FR"/>
              <a:pPr>
                <a:spcBef>
                  <a:spcPct val="0"/>
                </a:spcBef>
              </a:pPr>
              <a:t>107</a:t>
            </a:fld>
            <a:endParaRPr lang="fr-FR" altLang="fr-F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793797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38147574-49F6-4384-9EB6-766F48E82A8A}" type="slidenum">
              <a:rPr lang="fr-FR" altLang="fr-FR"/>
              <a:pPr>
                <a:spcBef>
                  <a:spcPct val="0"/>
                </a:spcBef>
              </a:pPr>
              <a:t>108</a:t>
            </a:fld>
            <a:endParaRPr lang="fr-FR" altLang="fr-F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581104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E82A5CA-9EDA-45A1-A218-77E3B74B325E}" type="slidenum">
              <a:rPr lang="fr-FR" altLang="fr-FR"/>
              <a:pPr>
                <a:spcBef>
                  <a:spcPct val="0"/>
                </a:spcBef>
              </a:pPr>
              <a:t>110</a:t>
            </a:fld>
            <a:endParaRPr lang="fr-FR" altLang="fr-F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3035076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E82A5CA-9EDA-45A1-A218-77E3B74B325E}" type="slidenum">
              <a:rPr lang="fr-FR" altLang="fr-FR"/>
              <a:pPr>
                <a:spcBef>
                  <a:spcPct val="0"/>
                </a:spcBef>
              </a:pPr>
              <a:t>111</a:t>
            </a:fld>
            <a:endParaRPr lang="fr-FR" altLang="fr-F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129358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E9662F55-607B-47DF-AA8B-77FFB28237C2}" type="slidenum">
              <a:rPr lang="fr-FR" altLang="fr-FR"/>
              <a:pPr>
                <a:spcBef>
                  <a:spcPct val="0"/>
                </a:spcBef>
              </a:pPr>
              <a:t>112</a:t>
            </a:fld>
            <a:endParaRPr lang="fr-FR" altLang="fr-F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fr-FR"/>
          </a:p>
        </p:txBody>
      </p:sp>
    </p:spTree>
    <p:extLst>
      <p:ext uri="{BB962C8B-B14F-4D97-AF65-F5344CB8AC3E}">
        <p14:creationId xmlns:p14="http://schemas.microsoft.com/office/powerpoint/2010/main" val="718055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CE7FAE-7DD3-46E1-81BB-8813E144186F}" type="slidenum">
              <a:rPr lang="en-GB" altLang="fr-FR"/>
              <a:pPr algn="r" eaLnBrk="1" hangingPunct="1">
                <a:spcBef>
                  <a:spcPct val="0"/>
                </a:spcBef>
              </a:pPr>
              <a:t>12</a:t>
            </a:fld>
            <a:endParaRPr lang="en-GB" altLang="fr-F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236370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CE7FAE-7DD3-46E1-81BB-8813E144186F}" type="slidenum">
              <a:rPr lang="en-GB" altLang="fr-FR"/>
              <a:pPr algn="r" eaLnBrk="1" hangingPunct="1">
                <a:spcBef>
                  <a:spcPct val="0"/>
                </a:spcBef>
              </a:pPr>
              <a:t>14</a:t>
            </a:fld>
            <a:endParaRPr lang="en-GB" altLang="fr-F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1254115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CE7FAE-7DD3-46E1-81BB-8813E144186F}" type="slidenum">
              <a:rPr lang="en-GB" altLang="fr-FR"/>
              <a:pPr algn="r" eaLnBrk="1" hangingPunct="1">
                <a:spcBef>
                  <a:spcPct val="0"/>
                </a:spcBef>
              </a:pPr>
              <a:t>15</a:t>
            </a:fld>
            <a:endParaRPr lang="en-GB" altLang="fr-F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1986095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CE7FAE-7DD3-46E1-81BB-8813E144186F}" type="slidenum">
              <a:rPr lang="en-GB" altLang="fr-FR"/>
              <a:pPr algn="r" eaLnBrk="1" hangingPunct="1">
                <a:spcBef>
                  <a:spcPct val="0"/>
                </a:spcBef>
              </a:pPr>
              <a:t>16</a:t>
            </a:fld>
            <a:endParaRPr lang="en-GB" altLang="fr-F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113942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txBox="1">
            <a:spLocks noGrp="1" noChangeArrowheads="1"/>
          </p:cNvSpPr>
          <p:nvPr/>
        </p:nvSpPr>
        <p:spPr bwMode="auto">
          <a:xfrm>
            <a:off x="3848100" y="9409113"/>
            <a:ext cx="29448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5CE7FAE-7DD3-46E1-81BB-8813E144186F}" type="slidenum">
              <a:rPr lang="en-GB" altLang="fr-FR"/>
              <a:pPr algn="r" eaLnBrk="1" hangingPunct="1">
                <a:spcBef>
                  <a:spcPct val="0"/>
                </a:spcBef>
              </a:pPr>
              <a:t>17</a:t>
            </a:fld>
            <a:endParaRPr lang="en-GB" altLang="fr-F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sz="1600"/>
              <a:t>Also the self-reported measures correlate with certain physiological states (brain activty) </a:t>
            </a:r>
          </a:p>
          <a:p>
            <a:pPr eaLnBrk="1" hangingPunct="1"/>
            <a:endParaRPr lang="en-GB" altLang="fr-FR" sz="1600"/>
          </a:p>
          <a:p>
            <a:pPr eaLnBrk="1" hangingPunct="1"/>
            <a:endParaRPr lang="en-GB" altLang="fr-FR" sz="1600"/>
          </a:p>
          <a:p>
            <a:pPr eaLnBrk="1" hangingPunct="1"/>
            <a:endParaRPr lang="en-GB" altLang="fr-FR" sz="1600"/>
          </a:p>
          <a:p>
            <a:pPr eaLnBrk="1" hangingPunct="1"/>
            <a:r>
              <a:rPr lang="en-GB" altLang="fr-FR" sz="1600"/>
              <a:t>But empirical results differ depending on what outcome measure is used</a:t>
            </a:r>
          </a:p>
          <a:p>
            <a:pPr eaLnBrk="1" hangingPunct="1"/>
            <a:endParaRPr lang="en-GB" altLang="fr-FR" sz="1600"/>
          </a:p>
          <a:p>
            <a:pPr eaLnBrk="1" hangingPunct="1"/>
            <a:r>
              <a:rPr lang="en-GB" altLang="fr-FR" sz="1600"/>
              <a:t>e.g see the Borooah  paper on the reading list</a:t>
            </a:r>
          </a:p>
          <a:p>
            <a:pPr eaLnBrk="1" hangingPunct="1"/>
            <a:r>
              <a:rPr lang="en-GB" altLang="fr-FR" sz="1600"/>
              <a:t>self-assessed happiness question</a:t>
            </a:r>
          </a:p>
          <a:p>
            <a:pPr eaLnBrk="1" hangingPunct="1"/>
            <a:r>
              <a:rPr lang="en-GB" altLang="fr-FR" sz="1600"/>
              <a:t>v. usage of tranquilisers and antidepressants</a:t>
            </a:r>
          </a:p>
          <a:p>
            <a:pPr eaLnBrk="1" hangingPunct="1"/>
            <a:r>
              <a:rPr lang="en-GB" altLang="fr-FR" sz="1600"/>
              <a:t>v. thoughts of self-harm (inc suicide) </a:t>
            </a:r>
          </a:p>
          <a:p>
            <a:pPr eaLnBrk="1" hangingPunct="1"/>
            <a:endParaRPr lang="en-GB" altLang="fr-FR" sz="1600"/>
          </a:p>
        </p:txBody>
      </p:sp>
    </p:spTree>
    <p:extLst>
      <p:ext uri="{BB962C8B-B14F-4D97-AF65-F5344CB8AC3E}">
        <p14:creationId xmlns:p14="http://schemas.microsoft.com/office/powerpoint/2010/main" val="3644547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906ADE1A-F53E-49C9-9D0F-1440EF0B042C}" type="slidenum">
              <a:rPr lang="fr-FR" altLang="fr-FR"/>
              <a:pPr>
                <a:spcBef>
                  <a:spcPct val="0"/>
                </a:spcBef>
              </a:pPr>
              <a:t>19</a:t>
            </a:fld>
            <a:endParaRPr lang="fr-FR" altLang="fr-F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fr-FR"/>
              <a:t>			</a:t>
            </a:r>
            <a:endParaRPr lang="fr-FR" altLang="fr-FR"/>
          </a:p>
        </p:txBody>
      </p:sp>
    </p:spTree>
    <p:extLst>
      <p:ext uri="{BB962C8B-B14F-4D97-AF65-F5344CB8AC3E}">
        <p14:creationId xmlns:p14="http://schemas.microsoft.com/office/powerpoint/2010/main" val="23882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3F3393E2-4328-4AF4-87B1-9674B7CDED6D}" type="slidenum">
              <a:rPr lang="fr-FR" altLang="fr-FR"/>
              <a:pPr/>
              <a:t>‹#›</a:t>
            </a:fld>
            <a:endParaRPr lang="fr-FR" altLang="fr-FR"/>
          </a:p>
        </p:txBody>
      </p:sp>
    </p:spTree>
    <p:extLst>
      <p:ext uri="{BB962C8B-B14F-4D97-AF65-F5344CB8AC3E}">
        <p14:creationId xmlns:p14="http://schemas.microsoft.com/office/powerpoint/2010/main" val="125149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62489827-705D-4314-AAE2-8BB27E76C42E}" type="slidenum">
              <a:rPr lang="fr-FR" altLang="fr-FR"/>
              <a:pPr/>
              <a:t>‹#›</a:t>
            </a:fld>
            <a:endParaRPr lang="fr-FR" altLang="fr-FR"/>
          </a:p>
        </p:txBody>
      </p:sp>
    </p:spTree>
    <p:extLst>
      <p:ext uri="{BB962C8B-B14F-4D97-AF65-F5344CB8AC3E}">
        <p14:creationId xmlns:p14="http://schemas.microsoft.com/office/powerpoint/2010/main" val="144258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501F6A74-9D66-4375-9CD4-CC5FF76CD9FF}" type="slidenum">
              <a:rPr lang="fr-FR" altLang="fr-FR"/>
              <a:pPr/>
              <a:t>‹#›</a:t>
            </a:fld>
            <a:endParaRPr lang="fr-FR" altLang="fr-FR"/>
          </a:p>
        </p:txBody>
      </p:sp>
    </p:spTree>
    <p:extLst>
      <p:ext uri="{BB962C8B-B14F-4D97-AF65-F5344CB8AC3E}">
        <p14:creationId xmlns:p14="http://schemas.microsoft.com/office/powerpoint/2010/main" val="996055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374D907B-FCB2-476D-9FF7-78B16DE43718}" type="slidenum">
              <a:rPr lang="fr-FR" altLang="fr-FR"/>
              <a:pPr/>
              <a:t>‹#›</a:t>
            </a:fld>
            <a:endParaRPr lang="fr-FR" altLang="fr-FR"/>
          </a:p>
        </p:txBody>
      </p:sp>
    </p:spTree>
    <p:extLst>
      <p:ext uri="{BB962C8B-B14F-4D97-AF65-F5344CB8AC3E}">
        <p14:creationId xmlns:p14="http://schemas.microsoft.com/office/powerpoint/2010/main" val="61652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it-IT"/>
          </a:p>
        </p:txBody>
      </p:sp>
      <p:sp>
        <p:nvSpPr>
          <p:cNvPr id="6" name="Footer Placeholder 5"/>
          <p:cNvSpPr>
            <a:spLocks noGrp="1" noChangeArrowheads="1"/>
          </p:cNvSpPr>
          <p:nvPr>
            <p:ph type="ftr" sz="quarter" idx="11"/>
          </p:nvPr>
        </p:nvSpPr>
        <p:spPr/>
        <p:txBody>
          <a:bodyPr/>
          <a:lstStyle>
            <a:lvl1pPr>
              <a:defRPr/>
            </a:lvl1pPr>
          </a:lstStyle>
          <a:p>
            <a:pPr>
              <a:defRPr/>
            </a:pPr>
            <a:endParaRPr lang="it-IT"/>
          </a:p>
        </p:txBody>
      </p:sp>
      <p:sp>
        <p:nvSpPr>
          <p:cNvPr id="7" name="Slide Number Placeholder 6"/>
          <p:cNvSpPr>
            <a:spLocks noGrp="1" noChangeArrowheads="1"/>
          </p:cNvSpPr>
          <p:nvPr>
            <p:ph type="sldNum" sz="quarter" idx="12"/>
          </p:nvPr>
        </p:nvSpPr>
        <p:spPr/>
        <p:txBody>
          <a:bodyPr/>
          <a:lstStyle>
            <a:lvl1pPr>
              <a:defRPr/>
            </a:lvl1pPr>
          </a:lstStyle>
          <a:p>
            <a:pPr>
              <a:defRPr/>
            </a:pPr>
            <a:fld id="{A6163947-B730-44DB-88B5-452B8CBD9E34}" type="slidenum">
              <a:rPr lang="en-US" altLang="en-US"/>
              <a:pPr>
                <a:defRPr/>
              </a:pPr>
              <a:t>‹#›</a:t>
            </a:fld>
            <a:endParaRPr lang="en-US" altLang="en-US"/>
          </a:p>
        </p:txBody>
      </p:sp>
    </p:spTree>
    <p:extLst>
      <p:ext uri="{BB962C8B-B14F-4D97-AF65-F5344CB8AC3E}">
        <p14:creationId xmlns:p14="http://schemas.microsoft.com/office/powerpoint/2010/main" val="19124489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317681CC-8936-46CA-B3AA-92F9D9E43509}" type="slidenum">
              <a:rPr lang="fr-FR" altLang="fr-FR"/>
              <a:pPr/>
              <a:t>‹#›</a:t>
            </a:fld>
            <a:endParaRPr lang="fr-FR" altLang="fr-FR"/>
          </a:p>
        </p:txBody>
      </p:sp>
    </p:spTree>
    <p:extLst>
      <p:ext uri="{BB962C8B-B14F-4D97-AF65-F5344CB8AC3E}">
        <p14:creationId xmlns:p14="http://schemas.microsoft.com/office/powerpoint/2010/main" val="123213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fld id="{EA3D379A-7983-4B59-86AD-E1B112EF9F20}" type="slidenum">
              <a:rPr lang="fr-FR" altLang="fr-FR"/>
              <a:pPr/>
              <a:t>‹#›</a:t>
            </a:fld>
            <a:endParaRPr lang="fr-FR" altLang="fr-FR"/>
          </a:p>
        </p:txBody>
      </p:sp>
    </p:spTree>
    <p:extLst>
      <p:ext uri="{BB962C8B-B14F-4D97-AF65-F5344CB8AC3E}">
        <p14:creationId xmlns:p14="http://schemas.microsoft.com/office/powerpoint/2010/main" val="417970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3030180B-6196-4FB8-BDB6-C399E160A43E}" type="slidenum">
              <a:rPr lang="fr-FR" altLang="fr-FR"/>
              <a:pPr/>
              <a:t>‹#›</a:t>
            </a:fld>
            <a:endParaRPr lang="fr-FR" altLang="fr-FR"/>
          </a:p>
        </p:txBody>
      </p:sp>
    </p:spTree>
    <p:extLst>
      <p:ext uri="{BB962C8B-B14F-4D97-AF65-F5344CB8AC3E}">
        <p14:creationId xmlns:p14="http://schemas.microsoft.com/office/powerpoint/2010/main" val="3608850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fld id="{3EB8E806-3017-4CBF-AE2D-174D45AFD41B}" type="slidenum">
              <a:rPr lang="fr-FR" altLang="fr-FR"/>
              <a:pPr/>
              <a:t>‹#›</a:t>
            </a:fld>
            <a:endParaRPr lang="fr-FR" altLang="fr-FR"/>
          </a:p>
        </p:txBody>
      </p:sp>
    </p:spTree>
    <p:extLst>
      <p:ext uri="{BB962C8B-B14F-4D97-AF65-F5344CB8AC3E}">
        <p14:creationId xmlns:p14="http://schemas.microsoft.com/office/powerpoint/2010/main" val="12637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fld id="{4CF20099-AED5-4CF4-BE53-E81CE5BB3EA0}" type="slidenum">
              <a:rPr lang="fr-FR" altLang="fr-FR"/>
              <a:pPr/>
              <a:t>‹#›</a:t>
            </a:fld>
            <a:endParaRPr lang="fr-FR" altLang="fr-FR"/>
          </a:p>
        </p:txBody>
      </p:sp>
    </p:spTree>
    <p:extLst>
      <p:ext uri="{BB962C8B-B14F-4D97-AF65-F5344CB8AC3E}">
        <p14:creationId xmlns:p14="http://schemas.microsoft.com/office/powerpoint/2010/main" val="103342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fld id="{3529AAA2-A83E-4E84-879D-7A0EC1CCD932}" type="slidenum">
              <a:rPr lang="fr-FR" altLang="fr-FR"/>
              <a:pPr/>
              <a:t>‹#›</a:t>
            </a:fld>
            <a:endParaRPr lang="fr-FR" altLang="fr-FR"/>
          </a:p>
        </p:txBody>
      </p:sp>
    </p:spTree>
    <p:extLst>
      <p:ext uri="{BB962C8B-B14F-4D97-AF65-F5344CB8AC3E}">
        <p14:creationId xmlns:p14="http://schemas.microsoft.com/office/powerpoint/2010/main" val="263692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26D99978-AAEF-4939-9D02-F24A7F7C5418}" type="slidenum">
              <a:rPr lang="fr-FR" altLang="fr-FR"/>
              <a:pPr/>
              <a:t>‹#›</a:t>
            </a:fld>
            <a:endParaRPr lang="fr-FR" altLang="fr-FR"/>
          </a:p>
        </p:txBody>
      </p:sp>
    </p:spTree>
    <p:extLst>
      <p:ext uri="{BB962C8B-B14F-4D97-AF65-F5344CB8AC3E}">
        <p14:creationId xmlns:p14="http://schemas.microsoft.com/office/powerpoint/2010/main" val="240264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fld id="{4628E852-BAED-4629-B14E-ACE8F4764B3C}" type="slidenum">
              <a:rPr lang="fr-FR" altLang="fr-FR"/>
              <a:pPr/>
              <a:t>‹#›</a:t>
            </a:fld>
            <a:endParaRPr lang="fr-FR" altLang="fr-FR"/>
          </a:p>
        </p:txBody>
      </p:sp>
    </p:spTree>
    <p:extLst>
      <p:ext uri="{BB962C8B-B14F-4D97-AF65-F5344CB8AC3E}">
        <p14:creationId xmlns:p14="http://schemas.microsoft.com/office/powerpoint/2010/main" val="66903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fld id="{28B849F8-44B0-4505-A31E-41C9F82D51CF}"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arisschoolofeconomics.com/clark-andre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notesSlide" Target="../notesSlides/notesSlide18.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9.wmf"/><Relationship Id="rId5" Type="http://schemas.openxmlformats.org/officeDocument/2006/relationships/oleObject" Target="../embeddings/oleObject2.bin"/><Relationship Id="rId4" Type="http://schemas.openxmlformats.org/officeDocument/2006/relationships/image" Target="../media/image51.png"/><Relationship Id="rId9" Type="http://schemas.openxmlformats.org/officeDocument/2006/relationships/image" Target="../media/image52.wmf"/></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54.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3.wmf"/><Relationship Id="rId4" Type="http://schemas.openxmlformats.org/officeDocument/2006/relationships/oleObject" Target="../embeddings/oleObject4.bin"/></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www.issp.org/"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188" y="549275"/>
            <a:ext cx="7772400" cy="1470025"/>
          </a:xfrm>
        </p:spPr>
        <p:txBody>
          <a:bodyPr/>
          <a:lstStyle/>
          <a:p>
            <a:pPr eaLnBrk="1" hangingPunct="1"/>
            <a:r>
              <a:rPr lang="en-GB" altLang="fr-FR" sz="3600" dirty="0">
                <a:latin typeface="Times New Roman" pitchFamily="18" charset="0"/>
              </a:rPr>
              <a:t>Job Quality, Insecurity and Intensity</a:t>
            </a:r>
            <a:endParaRPr lang="fr-FR" altLang="fr-FR" sz="3600" dirty="0"/>
          </a:p>
        </p:txBody>
      </p:sp>
      <p:sp>
        <p:nvSpPr>
          <p:cNvPr id="3075" name="Rectangle 7"/>
          <p:cNvSpPr>
            <a:spLocks noGrp="1" noChangeArrowheads="1"/>
          </p:cNvSpPr>
          <p:nvPr>
            <p:ph type="subTitle" idx="1"/>
          </p:nvPr>
        </p:nvSpPr>
        <p:spPr>
          <a:xfrm>
            <a:off x="684213" y="2708275"/>
            <a:ext cx="7848600" cy="1008063"/>
          </a:xfrm>
          <a:noFill/>
        </p:spPr>
        <p:txBody>
          <a:bodyPr/>
          <a:lstStyle/>
          <a:p>
            <a:pPr eaLnBrk="1" hangingPunct="1">
              <a:lnSpc>
                <a:spcPct val="80000"/>
              </a:lnSpc>
            </a:pPr>
            <a:r>
              <a:rPr lang="en-GB" altLang="fr-FR" sz="2400" b="1" dirty="0">
                <a:latin typeface="Times New Roman" pitchFamily="18" charset="0"/>
              </a:rPr>
              <a:t>Andrew E. Clark (Paris School of Economics</a:t>
            </a:r>
            <a:r>
              <a:rPr lang="en-GB" altLang="fr-FR" sz="2400" dirty="0">
                <a:latin typeface="Times New Roman" pitchFamily="18" charset="0"/>
              </a:rPr>
              <a:t> </a:t>
            </a:r>
            <a:r>
              <a:rPr lang="en-GB" altLang="fr-FR" sz="2400" b="1" dirty="0">
                <a:latin typeface="Times New Roman" pitchFamily="18" charset="0"/>
              </a:rPr>
              <a:t>- CNRS)</a:t>
            </a:r>
          </a:p>
          <a:p>
            <a:pPr eaLnBrk="1" hangingPunct="1">
              <a:lnSpc>
                <a:spcPct val="80000"/>
              </a:lnSpc>
            </a:pPr>
            <a:r>
              <a:rPr lang="en-GB" altLang="fr-FR" sz="2400" dirty="0">
                <a:latin typeface="Times New Roman" pitchFamily="18" charset="0"/>
                <a:hlinkClick r:id="rId3"/>
              </a:rPr>
              <a:t>http://www.parisschoolofeconomics.com/clark-andrew/</a:t>
            </a:r>
            <a:endParaRPr lang="fr-FR" altLang="fr-FR" sz="2400" dirty="0">
              <a:latin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type="body" idx="4294967295"/>
          </p:nvPr>
        </p:nvSpPr>
        <p:spPr>
          <a:xfrm>
            <a:off x="328905" y="116632"/>
            <a:ext cx="7591133" cy="4860131"/>
          </a:xfrm>
        </p:spPr>
        <p:txBody>
          <a:bodyPr>
            <a:normAutofit/>
          </a:bodyPr>
          <a:lstStyle/>
          <a:p>
            <a:pPr marL="0" indent="0" algn="just">
              <a:buNone/>
            </a:pPr>
            <a:r>
              <a:rPr lang="en-AU" altLang="fr-FR" sz="2800" dirty="0">
                <a:latin typeface="Times New Roman" panose="02020603050405020304" pitchFamily="18" charset="0"/>
                <a:cs typeface="Times New Roman" panose="02020603050405020304" pitchFamily="18" charset="0"/>
              </a:rPr>
              <a:t>For the first approach, we do have some objective information on important job aspects</a:t>
            </a:r>
            <a:r>
              <a:rPr lang="en-US" altLang="fr-FR" sz="2800" dirty="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Perhaps the most obvious is </a:t>
            </a:r>
            <a:r>
              <a:rPr lang="en-US" sz="2800" dirty="0">
                <a:solidFill>
                  <a:srgbClr val="FF0000"/>
                </a:solidFill>
                <a:latin typeface="Times New Roman" panose="02020603050405020304" pitchFamily="18" charset="0"/>
                <a:cs typeface="Times New Roman" panose="02020603050405020304" pitchFamily="18" charset="0"/>
              </a:rPr>
              <a:t>wages</a:t>
            </a:r>
            <a:r>
              <a:rPr lang="en-US" sz="28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AEE092A1-F600-4DF8-AAC5-817345B6BBEF}"/>
              </a:ext>
            </a:extLst>
          </p:cNvPr>
          <p:cNvPicPr>
            <a:picLocks noChangeAspect="1"/>
          </p:cNvPicPr>
          <p:nvPr/>
        </p:nvPicPr>
        <p:blipFill>
          <a:blip r:embed="rId3"/>
          <a:stretch>
            <a:fillRect/>
          </a:stretch>
        </p:blipFill>
        <p:spPr>
          <a:xfrm>
            <a:off x="520755" y="1628800"/>
            <a:ext cx="8011685" cy="4755704"/>
          </a:xfrm>
          <a:prstGeom prst="rect">
            <a:avLst/>
          </a:prstGeom>
        </p:spPr>
      </p:pic>
    </p:spTree>
    <p:extLst>
      <p:ext uri="{BB962C8B-B14F-4D97-AF65-F5344CB8AC3E}">
        <p14:creationId xmlns:p14="http://schemas.microsoft.com/office/powerpoint/2010/main" val="30073577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457200" y="609600"/>
            <a:ext cx="86868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Blip>
                <a:blip r:embed="rId3"/>
              </a:buBlip>
            </a:pPr>
            <a:r>
              <a:rPr lang="en-US" altLang="fr-FR" sz="2200">
                <a:latin typeface="Times New Roman" pitchFamily="18" charset="0"/>
                <a:ea typeface="ＭＳ Ｐゴシック" pitchFamily="34" charset="-128"/>
              </a:rPr>
              <a:t>  </a:t>
            </a:r>
            <a:r>
              <a:rPr lang="en-US" altLang="fr-FR" sz="2200">
                <a:solidFill>
                  <a:srgbClr val="34756C"/>
                </a:solidFill>
                <a:latin typeface="Times New Roman" pitchFamily="18" charset="0"/>
                <a:ea typeface="ＭＳ Ｐゴシック" pitchFamily="34" charset="-128"/>
              </a:rPr>
              <a:t>Effort and Comparisons over time</a:t>
            </a:r>
            <a:endParaRPr lang="en-US" altLang="fr-FR" sz="2200">
              <a:solidFill>
                <a:srgbClr val="351391"/>
              </a:solidFill>
              <a:latin typeface="Times New Roman" pitchFamily="18" charset="0"/>
              <a:ea typeface="ＭＳ Ｐゴシック" pitchFamily="34" charset="-128"/>
            </a:endParaRPr>
          </a:p>
          <a:p>
            <a:pPr>
              <a:spcBef>
                <a:spcPct val="0"/>
              </a:spcBef>
              <a:buFontTx/>
              <a:buNone/>
            </a:pPr>
            <a:endParaRPr lang="en-US" altLang="ja-JP" sz="2000">
              <a:solidFill>
                <a:srgbClr val="351391"/>
              </a:solidFill>
              <a:latin typeface="Times New Roman" pitchFamily="18" charset="0"/>
              <a:ea typeface="ＭＳ Ｐゴシック" pitchFamily="34" charset="-128"/>
            </a:endParaRPr>
          </a:p>
          <a:p>
            <a:pPr>
              <a:spcBef>
                <a:spcPct val="0"/>
              </a:spcBef>
              <a:buFontTx/>
              <a:buNone/>
            </a:pPr>
            <a:r>
              <a:rPr lang="en-US" altLang="fr-FR" sz="2200">
                <a:solidFill>
                  <a:srgbClr val="34756C"/>
                </a:solidFill>
                <a:latin typeface="Times New Roman" pitchFamily="18" charset="0"/>
                <a:ea typeface="ＭＳ Ｐゴシック" pitchFamily="34" charset="-128"/>
              </a:rPr>
              <a:t>Hypothesis:</a:t>
            </a:r>
            <a:r>
              <a:rPr lang="en-US" altLang="fr-FR" sz="2200">
                <a:latin typeface="Times New Roman" pitchFamily="18" charset="0"/>
                <a:ea typeface="ＭＳ Ｐゴシック" pitchFamily="34" charset="-128"/>
              </a:rPr>
              <a:t> past exposure to higher incomes may reduce the utility associated with current income and decrease the current level of effort</a:t>
            </a:r>
          </a:p>
          <a:p>
            <a:pPr>
              <a:spcBef>
                <a:spcPct val="0"/>
              </a:spcBef>
              <a:buFontTx/>
              <a:buNone/>
            </a:pPr>
            <a:endParaRPr lang="en-US" altLang="fr-FR" sz="2200">
              <a:latin typeface="Times New Roman" pitchFamily="18" charset="0"/>
              <a:ea typeface="ＭＳ Ｐゴシック" pitchFamily="34" charset="-128"/>
            </a:endParaRPr>
          </a:p>
          <a:p>
            <a:pPr>
              <a:spcBef>
                <a:spcPct val="0"/>
              </a:spcBef>
              <a:buFontTx/>
              <a:buNone/>
            </a:pPr>
            <a:r>
              <a:rPr lang="en-US" altLang="fr-FR" sz="2200">
                <a:latin typeface="Times New Roman" pitchFamily="18" charset="0"/>
                <a:ea typeface="ＭＳ Ｐゴシック" pitchFamily="34" charset="-128"/>
              </a:rPr>
              <a:t>Not easy to test with field data because of the difficulty to ensure that </a:t>
            </a:r>
            <a:r>
              <a:rPr lang="en-US" altLang="fr-FR" sz="2200" i="1">
                <a:latin typeface="Times New Roman" pitchFamily="18" charset="0"/>
                <a:ea typeface="ＭＳ Ｐゴシック" pitchFamily="34" charset="-128"/>
              </a:rPr>
              <a:t>ceteris paribus</a:t>
            </a:r>
            <a:r>
              <a:rPr lang="en-US" altLang="fr-FR" sz="2200">
                <a:latin typeface="Times New Roman" pitchFamily="18" charset="0"/>
                <a:ea typeface="ＭＳ Ｐゴシック" pitchFamily="34" charset="-128"/>
              </a:rPr>
              <a:t> holds over long time-periods between waves. </a:t>
            </a:r>
          </a:p>
          <a:p>
            <a:pPr>
              <a:spcBef>
                <a:spcPct val="0"/>
              </a:spcBef>
              <a:buFontTx/>
              <a:buNone/>
            </a:pPr>
            <a:r>
              <a:rPr lang="en-US" altLang="fr-FR" sz="2200">
                <a:latin typeface="Times New Roman" pitchFamily="18" charset="0"/>
                <a:ea typeface="ＭＳ Ｐゴシック" pitchFamily="34" charset="-128"/>
              </a:rPr>
              <a:t>Experimental data ideally suited to test models of habituation: same environment over time</a:t>
            </a:r>
          </a:p>
          <a:p>
            <a:pPr>
              <a:spcBef>
                <a:spcPct val="0"/>
              </a:spcBef>
              <a:buFontTx/>
              <a:buNone/>
            </a:pPr>
            <a:endParaRPr lang="en-US" altLang="fr-FR" sz="2200">
              <a:latin typeface="Times New Roman" pitchFamily="18" charset="0"/>
              <a:ea typeface="ＭＳ Ｐゴシック" pitchFamily="34" charset="-128"/>
            </a:endParaRPr>
          </a:p>
          <a:p>
            <a:pPr>
              <a:spcBef>
                <a:spcPct val="0"/>
              </a:spcBef>
              <a:buFontTx/>
              <a:buNone/>
            </a:pPr>
            <a:r>
              <a:rPr lang="en-US" altLang="fr-FR" sz="2200">
                <a:solidFill>
                  <a:srgbClr val="34756C"/>
                </a:solidFill>
                <a:latin typeface="Times New Roman" pitchFamily="18" charset="0"/>
                <a:ea typeface="ＭＳ Ｐゴシック" pitchFamily="34" charset="-128"/>
              </a:rPr>
              <a:t>Test:</a:t>
            </a:r>
            <a:r>
              <a:rPr lang="en-US" altLang="fr-FR" sz="2200">
                <a:latin typeface="Times New Roman" pitchFamily="18" charset="0"/>
                <a:ea typeface="ＭＳ Ｐゴシック" pitchFamily="34" charset="-128"/>
              </a:rPr>
              <a:t> we estimate the influence of the running minimum and running maximum incomes and ranks on the current level of effort</a:t>
            </a:r>
          </a:p>
          <a:p>
            <a:pPr>
              <a:spcBef>
                <a:spcPct val="0"/>
              </a:spcBef>
              <a:buFontTx/>
              <a:buNone/>
            </a:pPr>
            <a:endParaRPr lang="en-US" altLang="fr-FR" sz="2200">
              <a:latin typeface="Times New Roman" pitchFamily="18" charset="0"/>
              <a:ea typeface="ＭＳ Ｐゴシック" pitchFamily="34" charset="-128"/>
            </a:endParaRPr>
          </a:p>
          <a:p>
            <a:pPr>
              <a:spcBef>
                <a:spcPct val="0"/>
              </a:spcBef>
              <a:buFontTx/>
              <a:buNone/>
            </a:pPr>
            <a:r>
              <a:rPr lang="en-US" altLang="fr-FR" sz="2200">
                <a:latin typeface="Times New Roman" pitchFamily="18" charset="0"/>
                <a:ea typeface="ＭＳ Ｐゴシック" pitchFamily="34" charset="-128"/>
              </a:rPr>
              <a:t>Inspired by the peak-end transformation in psychology </a:t>
            </a:r>
          </a:p>
          <a:p>
            <a:pPr>
              <a:spcBef>
                <a:spcPct val="0"/>
              </a:spcBef>
              <a:buFontTx/>
              <a:buNone/>
            </a:pPr>
            <a:r>
              <a:rPr lang="en-US" altLang="fr-FR" sz="2200">
                <a:latin typeface="Times New Roman" pitchFamily="18" charset="0"/>
                <a:ea typeface="ＭＳ Ｐゴシック" pitchFamily="34" charset="-128"/>
              </a:rPr>
              <a:t>(Redelmeier and Kahneman 96)</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838200" y="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2200">
              <a:solidFill>
                <a:srgbClr val="000066"/>
              </a:solidFill>
              <a:latin typeface="Times New Roman" pitchFamily="18" charset="0"/>
            </a:endParaRPr>
          </a:p>
          <a:p>
            <a:pPr eaLnBrk="1" hangingPunct="1">
              <a:spcBef>
                <a:spcPct val="0"/>
              </a:spcBef>
              <a:buFontTx/>
              <a:buNone/>
            </a:pPr>
            <a:r>
              <a:rPr lang="en-US" altLang="fr-FR" sz="2200">
                <a:solidFill>
                  <a:srgbClr val="34756C"/>
                </a:solidFill>
                <a:latin typeface="Times New Roman" pitchFamily="18" charset="0"/>
              </a:rPr>
              <a:t>Past income matters! (Random-effect Tobit on experimental data only)</a:t>
            </a:r>
          </a:p>
        </p:txBody>
      </p:sp>
      <p:pic>
        <p:nvPicPr>
          <p:cNvPr id="138243" name="Picture 3"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7480300" cy="5549900"/>
          </a:xfrm>
          <a:prstGeom prst="rect">
            <a:avLst/>
          </a:prstGeom>
          <a:noFill/>
          <a:ln>
            <a:noFill/>
          </a:ln>
          <a:effectLst>
            <a:outerShdw dist="63500" dir="18720034" algn="ctr" rotWithShape="0">
              <a:schemeClr val="hlink">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Text Box 3"/>
          <p:cNvSpPr txBox="1">
            <a:spLocks noChangeArrowheads="1"/>
          </p:cNvSpPr>
          <p:nvPr/>
        </p:nvSpPr>
        <p:spPr bwMode="auto">
          <a:xfrm>
            <a:off x="285750" y="142875"/>
            <a:ext cx="8607425" cy="6862763"/>
          </a:xfrm>
          <a:prstGeom prst="rect">
            <a:avLst/>
          </a:prstGeom>
          <a:noFill/>
          <a:ln w="9525">
            <a:noFill/>
            <a:miter lim="800000"/>
            <a:headEnd/>
            <a:tailEnd/>
          </a:ln>
        </p:spPr>
        <p:txBody>
          <a:bodyPr>
            <a:spAutoFit/>
          </a:bodyPr>
          <a:lstStyle/>
          <a:p>
            <a:pPr marL="342900" indent="-342900" algn="ctr" eaLnBrk="1" hangingPunct="1">
              <a:spcBef>
                <a:spcPct val="50000"/>
              </a:spcBef>
              <a:defRPr/>
            </a:pPr>
            <a:r>
              <a:rPr lang="en-GB" sz="4400" b="1" dirty="0"/>
              <a:t>Perceived Fairness and Effort</a:t>
            </a:r>
          </a:p>
          <a:p>
            <a:pPr marL="342900" indent="-342900" eaLnBrk="1" hangingPunct="1">
              <a:spcBef>
                <a:spcPct val="50000"/>
              </a:spcBef>
              <a:defRPr/>
            </a:pPr>
            <a:r>
              <a:rPr lang="en-GB" sz="2400" dirty="0"/>
              <a:t>In general, effort likely depends on how well the workers </a:t>
            </a:r>
            <a:r>
              <a:rPr lang="en-GB" sz="2400" b="1" dirty="0">
                <a:solidFill>
                  <a:srgbClr val="FF0000"/>
                </a:solidFill>
              </a:rPr>
              <a:t>think</a:t>
            </a:r>
            <a:r>
              <a:rPr lang="en-GB" sz="2400" dirty="0"/>
              <a:t> that they are treated.</a:t>
            </a:r>
          </a:p>
          <a:p>
            <a:pPr eaLnBrk="1" hangingPunct="1">
              <a:defRPr/>
            </a:pPr>
            <a:endParaRPr lang="en-US" sz="2400" dirty="0">
              <a:latin typeface="Times New Roman"/>
            </a:endParaRPr>
          </a:p>
          <a:p>
            <a:pPr eaLnBrk="1" hangingPunct="1">
              <a:defRPr/>
            </a:pPr>
            <a:r>
              <a:rPr lang="en-US" sz="2400" dirty="0">
                <a:latin typeface="Times New Roman"/>
              </a:rPr>
              <a:t>Krueger, A., and </a:t>
            </a:r>
            <a:r>
              <a:rPr lang="en-US" sz="2400" dirty="0" err="1">
                <a:latin typeface="Times New Roman"/>
              </a:rPr>
              <a:t>Mas</a:t>
            </a:r>
            <a:r>
              <a:rPr lang="en-US" sz="2400" dirty="0">
                <a:latin typeface="Times New Roman"/>
              </a:rPr>
              <a:t>, A. (2004). "Strikes, Scabs and Tread Separations: Labor Strife and the Production of Defective Bridgestone/Firestone Tires". </a:t>
            </a:r>
            <a:r>
              <a:rPr lang="en-US" sz="2400" i="1" dirty="0">
                <a:latin typeface="Times New Roman"/>
              </a:rPr>
              <a:t>Journal of Political Economy</a:t>
            </a:r>
            <a:r>
              <a:rPr lang="en-US" sz="2400" dirty="0">
                <a:latin typeface="Times New Roman"/>
              </a:rPr>
              <a:t>, </a:t>
            </a:r>
            <a:r>
              <a:rPr lang="en-US" sz="2400" b="1" dirty="0">
                <a:latin typeface="Times New Roman"/>
              </a:rPr>
              <a:t>112, </a:t>
            </a:r>
            <a:r>
              <a:rPr lang="en-US" sz="2400" dirty="0">
                <a:latin typeface="Times New Roman"/>
              </a:rPr>
              <a:t>253-289.</a:t>
            </a:r>
          </a:p>
          <a:p>
            <a:pPr eaLnBrk="1" hangingPunct="1">
              <a:defRPr/>
            </a:pPr>
            <a:endParaRPr lang="en-US" sz="2400" dirty="0">
              <a:latin typeface="Times New Roman"/>
            </a:endParaRPr>
          </a:p>
          <a:p>
            <a:pPr marL="342900" indent="-342900" eaLnBrk="1" hangingPunct="1">
              <a:spcBef>
                <a:spcPct val="50000"/>
              </a:spcBef>
              <a:defRPr/>
            </a:pPr>
            <a:r>
              <a:rPr lang="en-GB" sz="2400" dirty="0"/>
              <a:t>The Decatur (GA) tyre plant had a long and contentious strike in the mid-1990s.</a:t>
            </a:r>
          </a:p>
          <a:p>
            <a:pPr marL="342900" indent="-342900" eaLnBrk="1" hangingPunct="1">
              <a:spcBef>
                <a:spcPct val="50000"/>
              </a:spcBef>
              <a:defRPr/>
            </a:pPr>
            <a:endParaRPr lang="en-GB" sz="2400" dirty="0"/>
          </a:p>
          <a:p>
            <a:pPr marL="342900" indent="-342900" eaLnBrk="1" hangingPunct="1">
              <a:spcBef>
                <a:spcPct val="50000"/>
              </a:spcBef>
              <a:defRPr/>
            </a:pPr>
            <a:r>
              <a:rPr lang="en-GB" sz="2400" dirty="0"/>
              <a:t>Replacement workers were used during the strike, and then union workers rehired after the strike had ended.</a:t>
            </a:r>
          </a:p>
          <a:p>
            <a:pPr marL="342900" indent="-342900" eaLnBrk="1" hangingPunct="1">
              <a:spcBef>
                <a:spcPct val="50000"/>
              </a:spcBef>
              <a:defRPr/>
            </a:pPr>
            <a:endParaRPr lang="en-GB" sz="24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3"/>
          <p:cNvSpPr txBox="1">
            <a:spLocks noChangeArrowheads="1"/>
          </p:cNvSpPr>
          <p:nvPr/>
        </p:nvSpPr>
        <p:spPr bwMode="auto">
          <a:xfrm>
            <a:off x="285750" y="142875"/>
            <a:ext cx="86074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400">
                <a:latin typeface="Times New Roman" pitchFamily="18" charset="0"/>
              </a:rPr>
              <a:t>Take a Diffference-in-Difference approach:</a:t>
            </a:r>
          </a:p>
          <a:p>
            <a:pPr eaLnBrk="1" hangingPunct="1">
              <a:spcBef>
                <a:spcPct val="50000"/>
              </a:spcBef>
              <a:buFontTx/>
              <a:buNone/>
            </a:pPr>
            <a:endParaRPr lang="en-US" altLang="fr-FR" sz="2400">
              <a:latin typeface="Times New Roman" pitchFamily="18" charset="0"/>
            </a:endParaRPr>
          </a:p>
          <a:p>
            <a:pPr eaLnBrk="1" hangingPunct="1">
              <a:spcBef>
                <a:spcPct val="50000"/>
              </a:spcBef>
              <a:buFontTx/>
              <a:buNone/>
            </a:pPr>
            <a:r>
              <a:rPr lang="en-US" altLang="fr-FR" sz="2400">
                <a:latin typeface="Times New Roman" pitchFamily="18" charset="0"/>
              </a:rPr>
              <a:t>Compare Decatur to the other Bridgestone plants pre- and post- the dispute period.</a:t>
            </a:r>
          </a:p>
          <a:p>
            <a:pPr eaLnBrk="1" hangingPunct="1">
              <a:spcBef>
                <a:spcPct val="50000"/>
              </a:spcBef>
              <a:buFontTx/>
              <a:buNone/>
            </a:pPr>
            <a:endParaRPr lang="en-US" altLang="fr-FR" sz="2400">
              <a:latin typeface="Times New Roman" pitchFamily="18" charset="0"/>
            </a:endParaRPr>
          </a:p>
          <a:p>
            <a:pPr eaLnBrk="1" hangingPunct="1">
              <a:spcBef>
                <a:spcPct val="50000"/>
              </a:spcBef>
              <a:buFontTx/>
              <a:buNone/>
            </a:pPr>
            <a:r>
              <a:rPr lang="en-US" altLang="fr-FR" sz="2400">
                <a:latin typeface="Times New Roman" pitchFamily="18" charset="0"/>
              </a:rPr>
              <a:t>Outcome variables: complaints from customers, and fatal accidents.</a:t>
            </a:r>
          </a:p>
          <a:p>
            <a:pPr eaLnBrk="1" hangingPunct="1">
              <a:spcBef>
                <a:spcPct val="50000"/>
              </a:spcBef>
              <a:buFontTx/>
              <a:buNone/>
            </a:pPr>
            <a:endParaRPr lang="en-US" altLang="fr-FR" sz="2400">
              <a:latin typeface="Times New Roman" pitchFamily="18" charset="0"/>
            </a:endParaRPr>
          </a:p>
          <a:p>
            <a:pPr eaLnBrk="1" hangingPunct="1">
              <a:spcBef>
                <a:spcPct val="50000"/>
              </a:spcBef>
              <a:buFontTx/>
              <a:buNone/>
            </a:pPr>
            <a:r>
              <a:rPr lang="en-GB" altLang="fr-FR" sz="2400">
                <a:latin typeface="Times New Roman" pitchFamily="18" charset="0"/>
              </a:rPr>
              <a:t>They find that just over 50% of fatal accidents were linked to these tyres due to excess defects associated with the labour dispute.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44450"/>
            <a:ext cx="8229600" cy="633413"/>
          </a:xfrm>
        </p:spPr>
        <p:txBody>
          <a:bodyPr/>
          <a:lstStyle/>
          <a:p>
            <a:pPr eaLnBrk="1" hangingPunct="1"/>
            <a:r>
              <a:rPr lang="en-GB" altLang="fr-FR" sz="3200">
                <a:latin typeface="Times New Roman" pitchFamily="18" charset="0"/>
              </a:rPr>
              <a:t>Effort and Loss-Aversion</a:t>
            </a:r>
            <a:endParaRPr lang="fr-FR" altLang="fr-FR" sz="3200">
              <a:latin typeface="Times New Roman" pitchFamily="18" charset="0"/>
            </a:endParaRPr>
          </a:p>
        </p:txBody>
      </p:sp>
      <p:sp>
        <p:nvSpPr>
          <p:cNvPr id="146435" name="Text Box 3"/>
          <p:cNvSpPr txBox="1">
            <a:spLocks noChangeArrowheads="1"/>
          </p:cNvSpPr>
          <p:nvPr/>
        </p:nvSpPr>
        <p:spPr bwMode="auto">
          <a:xfrm>
            <a:off x="539750" y="836613"/>
            <a:ext cx="835342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dirty="0" err="1">
                <a:latin typeface="Times New Roman" pitchFamily="18" charset="0"/>
              </a:rPr>
              <a:t>Abeler</a:t>
            </a:r>
            <a:r>
              <a:rPr lang="en-GB" altLang="fr-FR" sz="2400" dirty="0">
                <a:latin typeface="Times New Roman" pitchFamily="18" charset="0"/>
              </a:rPr>
              <a:t>, J., Falk, A., </a:t>
            </a:r>
            <a:r>
              <a:rPr lang="en-GB" altLang="fr-FR" sz="2400" dirty="0" err="1">
                <a:latin typeface="Times New Roman" pitchFamily="18" charset="0"/>
              </a:rPr>
              <a:t>Goette</a:t>
            </a:r>
            <a:r>
              <a:rPr lang="en-GB" altLang="fr-FR" sz="2400" dirty="0">
                <a:latin typeface="Times New Roman" pitchFamily="18" charset="0"/>
              </a:rPr>
              <a:t>, L. And Huffman, D., "Reference points and effort provision". </a:t>
            </a:r>
            <a:r>
              <a:rPr lang="en-GB" altLang="fr-FR" sz="2400" b="1" i="1" dirty="0">
                <a:latin typeface="Times New Roman" pitchFamily="18" charset="0"/>
              </a:rPr>
              <a:t>American Economic Review</a:t>
            </a:r>
            <a:r>
              <a:rPr lang="en-GB" altLang="fr-FR" sz="2400" dirty="0">
                <a:latin typeface="Times New Roman" pitchFamily="18" charset="0"/>
              </a:rPr>
              <a:t>, April 2011.</a:t>
            </a:r>
          </a:p>
          <a:p>
            <a:pPr eaLnBrk="1" hangingPunct="1">
              <a:spcBef>
                <a:spcPct val="50000"/>
              </a:spcBef>
              <a:buFontTx/>
              <a:buNone/>
            </a:pPr>
            <a:endParaRPr lang="en-GB" altLang="fr-FR" sz="2400" dirty="0">
              <a:latin typeface="Times New Roman" pitchFamily="18" charset="0"/>
            </a:endParaRPr>
          </a:p>
          <a:p>
            <a:pPr eaLnBrk="1" hangingPunct="1">
              <a:spcBef>
                <a:spcPct val="50000"/>
              </a:spcBef>
              <a:buFontTx/>
              <a:buNone/>
            </a:pPr>
            <a:r>
              <a:rPr lang="en-GB" altLang="fr-FR" sz="2400" dirty="0">
                <a:latin typeface="Times New Roman" pitchFamily="18" charset="0"/>
              </a:rPr>
              <a:t>Experimental approach.</a:t>
            </a:r>
          </a:p>
          <a:p>
            <a:pPr eaLnBrk="1" hangingPunct="1">
              <a:spcBef>
                <a:spcPct val="50000"/>
              </a:spcBef>
              <a:buFontTx/>
              <a:buNone/>
            </a:pPr>
            <a:endParaRPr lang="en-GB" altLang="fr-FR" sz="2400" dirty="0">
              <a:latin typeface="Times New Roman" pitchFamily="18" charset="0"/>
            </a:endParaRPr>
          </a:p>
          <a:p>
            <a:pPr eaLnBrk="1" hangingPunct="1">
              <a:spcBef>
                <a:spcPct val="50000"/>
              </a:spcBef>
              <a:buFontTx/>
              <a:buNone/>
            </a:pPr>
            <a:r>
              <a:rPr lang="en-GB" altLang="fr-FR" sz="2400" dirty="0">
                <a:latin typeface="Times New Roman" pitchFamily="18" charset="0"/>
              </a:rPr>
              <a:t>Subjects work on a tedious task: counting the number of zeros in tables that consisted of 150 randomly ordered zeros and ones.</a:t>
            </a:r>
          </a:p>
          <a:p>
            <a:pPr eaLnBrk="1" hangingPunct="1">
              <a:spcBef>
                <a:spcPct val="50000"/>
              </a:spcBef>
              <a:buFontTx/>
              <a:buNone/>
            </a:pPr>
            <a:r>
              <a:rPr lang="en-GB" altLang="fr-FR" sz="2400" b="1" dirty="0">
                <a:latin typeface="Times New Roman" pitchFamily="18" charset="0"/>
              </a:rPr>
              <a:t>Two stages</a:t>
            </a:r>
          </a:p>
          <a:p>
            <a:pPr eaLnBrk="1" hangingPunct="1">
              <a:spcBef>
                <a:spcPct val="50000"/>
              </a:spcBef>
              <a:buFontTx/>
              <a:buNone/>
            </a:pPr>
            <a:r>
              <a:rPr lang="en-GB" altLang="fr-FR" sz="2400" dirty="0">
                <a:latin typeface="Times New Roman" pitchFamily="18" charset="0"/>
              </a:rPr>
              <a:t>During the first stage, subjects had four minutes to count as many tables as possible. They received a piece rate of 10 cents per correct answer for sure.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Content Placeholder 2"/>
          <p:cNvSpPr>
            <a:spLocks noGrp="1"/>
          </p:cNvSpPr>
          <p:nvPr>
            <p:ph idx="4294967295"/>
          </p:nvPr>
        </p:nvSpPr>
        <p:spPr>
          <a:xfrm>
            <a:off x="3697288" y="1566863"/>
            <a:ext cx="4841875" cy="4525962"/>
          </a:xfrm>
        </p:spPr>
        <p:txBody>
          <a:bodyPr/>
          <a:lstStyle/>
          <a:p>
            <a:pPr eaLnBrk="1" hangingPunct="1"/>
            <a:endParaRPr lang="de-DE" altLang="fr-FR" sz="1800" dirty="0"/>
          </a:p>
          <a:p>
            <a:pPr eaLnBrk="1" hangingPunct="1"/>
            <a:r>
              <a:rPr lang="de-DE" altLang="fr-FR" sz="2400" dirty="0"/>
              <a:t>Count </a:t>
            </a:r>
            <a:r>
              <a:rPr lang="de-DE" altLang="fr-FR" sz="2400" dirty="0" err="1"/>
              <a:t>zeros</a:t>
            </a:r>
            <a:r>
              <a:rPr lang="de-DE" altLang="fr-FR" sz="2400" dirty="0"/>
              <a:t> in </a:t>
            </a:r>
            <a:r>
              <a:rPr lang="de-DE" altLang="fr-FR" sz="2400" dirty="0" err="1"/>
              <a:t>tables</a:t>
            </a:r>
            <a:r>
              <a:rPr lang="de-DE" altLang="fr-FR" sz="2400" dirty="0"/>
              <a:t> </a:t>
            </a:r>
            <a:r>
              <a:rPr lang="de-DE" altLang="fr-FR" sz="2400" dirty="0" err="1"/>
              <a:t>shown</a:t>
            </a:r>
            <a:r>
              <a:rPr lang="de-DE" altLang="fr-FR" sz="2400" dirty="0"/>
              <a:t> on </a:t>
            </a:r>
            <a:r>
              <a:rPr lang="de-DE" altLang="fr-FR" sz="2400" dirty="0" err="1"/>
              <a:t>the</a:t>
            </a:r>
            <a:r>
              <a:rPr lang="de-DE" altLang="fr-FR" sz="2400" dirty="0"/>
              <a:t> </a:t>
            </a:r>
            <a:r>
              <a:rPr lang="de-DE" altLang="fr-FR" sz="2400" dirty="0" err="1"/>
              <a:t>screen</a:t>
            </a:r>
            <a:r>
              <a:rPr lang="de-DE" altLang="fr-FR" sz="2400" dirty="0"/>
              <a:t> </a:t>
            </a:r>
          </a:p>
          <a:p>
            <a:pPr eaLnBrk="1" hangingPunct="1"/>
            <a:endParaRPr lang="de-DE" altLang="fr-FR" sz="2400" dirty="0"/>
          </a:p>
          <a:p>
            <a:pPr eaLnBrk="1" hangingPunct="1">
              <a:buFontTx/>
              <a:buNone/>
            </a:pPr>
            <a:endParaRPr lang="de-DE" altLang="fr-FR" sz="2400" dirty="0"/>
          </a:p>
          <a:p>
            <a:pPr lvl="1" eaLnBrk="1" hangingPunct="1"/>
            <a:r>
              <a:rPr lang="de-DE" altLang="fr-FR" sz="2400" dirty="0" err="1"/>
              <a:t>Boring</a:t>
            </a:r>
            <a:r>
              <a:rPr lang="de-DE" altLang="fr-FR" sz="2400" dirty="0"/>
              <a:t> </a:t>
            </a:r>
            <a:r>
              <a:rPr lang="de-DE" altLang="fr-FR" sz="2400" dirty="0" err="1"/>
              <a:t>and</a:t>
            </a:r>
            <a:r>
              <a:rPr lang="de-DE" altLang="fr-FR" sz="2400" dirty="0"/>
              <a:t> </a:t>
            </a:r>
            <a:r>
              <a:rPr lang="de-DE" altLang="fr-FR" sz="2400" dirty="0" err="1"/>
              <a:t>pointless</a:t>
            </a:r>
            <a:r>
              <a:rPr lang="de-DE" altLang="fr-FR" sz="2400" dirty="0"/>
              <a:t> </a:t>
            </a:r>
            <a:r>
              <a:rPr lang="de-DE" altLang="fr-FR" sz="2400" dirty="0" err="1"/>
              <a:t>task</a:t>
            </a:r>
            <a:endParaRPr lang="de-DE" altLang="fr-FR" sz="2400" dirty="0"/>
          </a:p>
          <a:p>
            <a:pPr lvl="1" eaLnBrk="1" hangingPunct="1"/>
            <a:r>
              <a:rPr lang="de-DE" altLang="fr-FR" sz="2400" dirty="0" err="1"/>
              <a:t>Very</a:t>
            </a:r>
            <a:r>
              <a:rPr lang="de-DE" altLang="fr-FR" sz="2400" dirty="0"/>
              <a:t> </a:t>
            </a:r>
            <a:r>
              <a:rPr lang="de-DE" altLang="fr-FR" sz="2400" dirty="0" err="1"/>
              <a:t>low</a:t>
            </a:r>
            <a:r>
              <a:rPr lang="de-DE" altLang="fr-FR" sz="2400" dirty="0"/>
              <a:t> </a:t>
            </a:r>
            <a:r>
              <a:rPr lang="de-DE" altLang="fr-FR" sz="2400" dirty="0" err="1"/>
              <a:t>intrinsic</a:t>
            </a:r>
            <a:r>
              <a:rPr lang="de-DE" altLang="fr-FR" sz="2400" dirty="0"/>
              <a:t> </a:t>
            </a:r>
            <a:r>
              <a:rPr lang="de-DE" altLang="fr-FR" sz="2400" dirty="0" err="1"/>
              <a:t>motivation</a:t>
            </a:r>
            <a:endParaRPr lang="de-DE" altLang="fr-FR" sz="2400" dirty="0"/>
          </a:p>
          <a:p>
            <a:pPr lvl="1" eaLnBrk="1" hangingPunct="1"/>
            <a:r>
              <a:rPr lang="de-DE" altLang="fr-FR" sz="2400" dirty="0"/>
              <a:t>Output </a:t>
            </a:r>
            <a:r>
              <a:rPr lang="de-DE" altLang="fr-FR" sz="2400" dirty="0" err="1"/>
              <a:t>of</a:t>
            </a:r>
            <a:r>
              <a:rPr lang="de-DE" altLang="fr-FR" sz="2400" dirty="0"/>
              <a:t> </a:t>
            </a:r>
            <a:r>
              <a:rPr lang="de-DE" altLang="fr-FR" sz="2400" dirty="0" err="1"/>
              <a:t>no</a:t>
            </a:r>
            <a:r>
              <a:rPr lang="de-DE" altLang="fr-FR" sz="2400" dirty="0"/>
              <a:t> </a:t>
            </a:r>
            <a:r>
              <a:rPr lang="de-DE" altLang="fr-FR" sz="2400" dirty="0" err="1"/>
              <a:t>intrinsic</a:t>
            </a:r>
            <a:r>
              <a:rPr lang="de-DE" altLang="fr-FR" sz="2400" dirty="0"/>
              <a:t> </a:t>
            </a:r>
            <a:r>
              <a:rPr lang="de-DE" altLang="fr-FR" sz="2400" dirty="0" err="1"/>
              <a:t>value</a:t>
            </a:r>
            <a:r>
              <a:rPr lang="de-DE" altLang="fr-FR" sz="2400" dirty="0"/>
              <a:t> </a:t>
            </a:r>
            <a:r>
              <a:rPr lang="de-DE" altLang="fr-FR" sz="2400" dirty="0" err="1"/>
              <a:t>to</a:t>
            </a:r>
            <a:r>
              <a:rPr lang="de-DE" altLang="fr-FR" sz="2400" dirty="0"/>
              <a:t> </a:t>
            </a:r>
            <a:r>
              <a:rPr lang="de-DE" altLang="fr-FR" sz="2400" dirty="0" err="1"/>
              <a:t>the</a:t>
            </a:r>
            <a:r>
              <a:rPr lang="de-DE" altLang="fr-FR" sz="2400" dirty="0"/>
              <a:t> </a:t>
            </a:r>
            <a:r>
              <a:rPr lang="de-DE" altLang="fr-FR" sz="2400" dirty="0" err="1"/>
              <a:t>experimenter</a:t>
            </a:r>
            <a:endParaRPr lang="de-DE" altLang="fr-FR" sz="2400" dirty="0"/>
          </a:p>
          <a:p>
            <a:pPr eaLnBrk="1" hangingPunct="1">
              <a:buFontTx/>
              <a:buNone/>
            </a:pPr>
            <a:endParaRPr lang="de-DE" altLang="fr-FR" sz="2400" dirty="0"/>
          </a:p>
        </p:txBody>
      </p:sp>
      <p:pic>
        <p:nvPicPr>
          <p:cNvPr id="148483" name="Picture 5" descr="C:\Users\abeler\_Grex\Paper\Version 08.03.14\mainstage.png"/>
          <p:cNvPicPr>
            <a:picLocks noChangeAspect="1" noChangeArrowheads="1"/>
          </p:cNvPicPr>
          <p:nvPr/>
        </p:nvPicPr>
        <p:blipFill>
          <a:blip r:embed="rId2">
            <a:extLst>
              <a:ext uri="{28A0092B-C50C-407E-A947-70E740481C1C}">
                <a14:useLocalDpi xmlns:a14="http://schemas.microsoft.com/office/drawing/2010/main" val="0"/>
              </a:ext>
            </a:extLst>
          </a:blip>
          <a:srcRect l="15295" t="26155" r="63193" b="16347"/>
          <a:stretch>
            <a:fillRect/>
          </a:stretch>
        </p:blipFill>
        <p:spPr bwMode="auto">
          <a:xfrm>
            <a:off x="1149350" y="1739900"/>
            <a:ext cx="1955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3"/>
          <p:cNvSpPr txBox="1">
            <a:spLocks noChangeArrowheads="1"/>
          </p:cNvSpPr>
          <p:nvPr/>
        </p:nvSpPr>
        <p:spPr bwMode="auto">
          <a:xfrm>
            <a:off x="179388" y="188913"/>
            <a:ext cx="8713787"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dirty="0">
                <a:latin typeface="Times New Roman" pitchFamily="18" charset="0"/>
              </a:rPr>
              <a:t>In the second (and main) stage, the task was again to count zeros, but there were two main differences compared to the first stage. </a:t>
            </a:r>
          </a:p>
          <a:p>
            <a:pPr eaLnBrk="1" hangingPunct="1">
              <a:spcBef>
                <a:spcPct val="50000"/>
              </a:spcBef>
              <a:buFontTx/>
              <a:buNone/>
            </a:pPr>
            <a:r>
              <a:rPr lang="en-GB" altLang="fr-FR" sz="2400" b="1" dirty="0">
                <a:latin typeface="Times New Roman" pitchFamily="18" charset="0"/>
              </a:rPr>
              <a:t>First,</a:t>
            </a:r>
            <a:r>
              <a:rPr lang="en-GB" altLang="fr-FR" sz="2400" dirty="0">
                <a:latin typeface="Times New Roman" pitchFamily="18" charset="0"/>
              </a:rPr>
              <a:t> they could now decide themselves how much and for how long they wanted to work. At most, they could work for 60 minutes. </a:t>
            </a:r>
          </a:p>
          <a:p>
            <a:pPr eaLnBrk="1" hangingPunct="1">
              <a:spcBef>
                <a:spcPct val="50000"/>
              </a:spcBef>
              <a:buFontTx/>
              <a:buNone/>
            </a:pPr>
            <a:r>
              <a:rPr lang="en-GB" altLang="fr-FR" sz="2400" dirty="0">
                <a:latin typeface="Times New Roman" pitchFamily="18" charset="0"/>
              </a:rPr>
              <a:t>How much subjects chose to work is the main outcome variable in the analysis of effort.</a:t>
            </a:r>
          </a:p>
          <a:p>
            <a:pPr eaLnBrk="1" hangingPunct="1">
              <a:spcBef>
                <a:spcPct val="50000"/>
              </a:spcBef>
              <a:buFontTx/>
              <a:buNone/>
            </a:pPr>
            <a:endParaRPr lang="en-GB" altLang="fr-FR" sz="2400" dirty="0">
              <a:latin typeface="Times New Roman" pitchFamily="18" charset="0"/>
            </a:endParaRPr>
          </a:p>
          <a:p>
            <a:pPr eaLnBrk="1" hangingPunct="1">
              <a:spcBef>
                <a:spcPct val="50000"/>
              </a:spcBef>
              <a:buFontTx/>
              <a:buNone/>
            </a:pPr>
            <a:r>
              <a:rPr lang="en-GB" altLang="fr-FR" sz="2400" dirty="0">
                <a:latin typeface="Times New Roman" pitchFamily="18" charset="0"/>
              </a:rPr>
              <a:t>The </a:t>
            </a:r>
            <a:r>
              <a:rPr lang="en-GB" altLang="fr-FR" sz="2400" b="1" dirty="0">
                <a:latin typeface="Times New Roman" pitchFamily="18" charset="0"/>
              </a:rPr>
              <a:t>second</a:t>
            </a:r>
            <a:r>
              <a:rPr lang="en-GB" altLang="fr-FR" sz="2400" dirty="0">
                <a:latin typeface="Times New Roman" pitchFamily="18" charset="0"/>
              </a:rPr>
              <a:t> difference was that subjects did not get their accumulated piece rate earnings from the main stage for sure. Before they started counting in the main stage, they had to choose one of two closed envelopes. They knew that one of the envelopes contained a card saying “Acquired earnings” and that the other envelope contained a card saying “3 Euros.” But they did not know which card was in which envelope.</a:t>
            </a:r>
          </a:p>
          <a:p>
            <a:pPr eaLnBrk="1" hangingPunct="1">
              <a:spcBef>
                <a:spcPct val="50000"/>
              </a:spcBef>
              <a:buFontTx/>
              <a:buNone/>
            </a:pPr>
            <a:r>
              <a:rPr lang="en-GB" altLang="fr-FR" sz="2400" dirty="0">
                <a:latin typeface="Times New Roman" pitchFamily="18" charset="0"/>
              </a:rPr>
              <a:t>Uncertainty is resolved only after they have stopped working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179388" y="166688"/>
            <a:ext cx="87137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a:latin typeface="Times New Roman" pitchFamily="18" charset="0"/>
              </a:rPr>
              <a:t>There were </a:t>
            </a:r>
            <a:r>
              <a:rPr lang="en-GB" altLang="fr-FR" sz="2400">
                <a:solidFill>
                  <a:srgbClr val="FF0000"/>
                </a:solidFill>
                <a:latin typeface="Times New Roman" pitchFamily="18" charset="0"/>
              </a:rPr>
              <a:t>two main treatments</a:t>
            </a:r>
            <a:r>
              <a:rPr lang="en-GB" altLang="fr-FR" sz="2400">
                <a:latin typeface="Times New Roman" pitchFamily="18" charset="0"/>
              </a:rPr>
              <a:t>. The only difference between these treatments was:</a:t>
            </a:r>
          </a:p>
          <a:p>
            <a:pPr eaLnBrk="1" hangingPunct="1">
              <a:spcBef>
                <a:spcPct val="50000"/>
              </a:spcBef>
              <a:buFontTx/>
              <a:buNone/>
            </a:pPr>
            <a:endParaRPr lang="en-GB" altLang="fr-FR" sz="2400">
              <a:latin typeface="Times New Roman" pitchFamily="18" charset="0"/>
            </a:endParaRPr>
          </a:p>
          <a:p>
            <a:pPr eaLnBrk="1" hangingPunct="1">
              <a:spcBef>
                <a:spcPct val="50000"/>
              </a:spcBef>
            </a:pPr>
            <a:r>
              <a:rPr lang="en-GB" altLang="fr-FR" sz="2400">
                <a:latin typeface="Times New Roman" pitchFamily="18" charset="0"/>
              </a:rPr>
              <a:t>the amount of the fixed payment: </a:t>
            </a:r>
            <a:r>
              <a:rPr lang="en-GB" altLang="fr-FR" sz="2400">
                <a:solidFill>
                  <a:srgbClr val="FF0000"/>
                </a:solidFill>
                <a:latin typeface="Times New Roman" pitchFamily="18" charset="0"/>
              </a:rPr>
              <a:t>3 Euros</a:t>
            </a:r>
            <a:r>
              <a:rPr lang="en-GB" altLang="fr-FR" sz="2400">
                <a:latin typeface="Times New Roman" pitchFamily="18" charset="0"/>
              </a:rPr>
              <a:t> or </a:t>
            </a:r>
            <a:r>
              <a:rPr lang="en-GB" altLang="fr-FR" sz="2400">
                <a:solidFill>
                  <a:srgbClr val="FF0000"/>
                </a:solidFill>
                <a:latin typeface="Times New Roman" pitchFamily="18" charset="0"/>
              </a:rPr>
              <a:t>7 Euros</a:t>
            </a:r>
            <a:r>
              <a:rPr lang="en-GB" altLang="fr-FR" sz="2400">
                <a:latin typeface="Times New Roman" pitchFamily="18" charset="0"/>
              </a:rPr>
              <a:t>. Treatments were assigned randomly to subjects.</a:t>
            </a:r>
          </a:p>
          <a:p>
            <a:pPr eaLnBrk="1" hangingPunct="1">
              <a:spcBef>
                <a:spcPct val="50000"/>
              </a:spcBef>
            </a:pPr>
            <a:r>
              <a:rPr lang="en-GB" altLang="fr-FR" sz="2400">
                <a:latin typeface="Times New Roman" pitchFamily="18" charset="0"/>
              </a:rPr>
              <a:t>If the fixed payment is </a:t>
            </a:r>
            <a:r>
              <a:rPr lang="en-GB" altLang="fr-FR" sz="2400" i="1">
                <a:latin typeface="Times New Roman" pitchFamily="18" charset="0"/>
              </a:rPr>
              <a:t>f</a:t>
            </a:r>
            <a:r>
              <a:rPr lang="en-GB" altLang="fr-FR" sz="2400">
                <a:latin typeface="Times New Roman" pitchFamily="18" charset="0"/>
              </a:rPr>
              <a:t>, the piece rate is </a:t>
            </a:r>
            <a:r>
              <a:rPr lang="en-GB" altLang="fr-FR" sz="2400" i="1">
                <a:latin typeface="Times New Roman" pitchFamily="18" charset="0"/>
              </a:rPr>
              <a:t>w</a:t>
            </a:r>
            <a:r>
              <a:rPr lang="en-GB" altLang="fr-FR" sz="2400">
                <a:latin typeface="Times New Roman" pitchFamily="18" charset="0"/>
              </a:rPr>
              <a:t> and effort is </a:t>
            </a:r>
            <a:r>
              <a:rPr lang="en-GB" altLang="fr-FR" sz="2400" i="1">
                <a:latin typeface="Times New Roman" pitchFamily="18" charset="0"/>
              </a:rPr>
              <a:t>e</a:t>
            </a:r>
            <a:r>
              <a:rPr lang="en-GB" altLang="fr-FR" sz="2400">
                <a:latin typeface="Times New Roman" pitchFamily="18" charset="0"/>
              </a:rPr>
              <a:t>:</a:t>
            </a:r>
          </a:p>
        </p:txBody>
      </p:sp>
      <p:pic>
        <p:nvPicPr>
          <p:cNvPr id="151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3213100"/>
            <a:ext cx="835183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6" name="Text Box 4"/>
          <p:cNvSpPr txBox="1">
            <a:spLocks noChangeArrowheads="1"/>
          </p:cNvSpPr>
          <p:nvPr/>
        </p:nvSpPr>
        <p:spPr bwMode="auto">
          <a:xfrm>
            <a:off x="395288" y="5949950"/>
            <a:ext cx="828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a:latin typeface="Times New Roman" pitchFamily="18" charset="0"/>
              </a:rPr>
              <a:t>Optimal effort e* is independent of the fixed payment, </a:t>
            </a:r>
            <a:r>
              <a:rPr lang="en-GB" altLang="fr-FR" sz="2400" i="1">
                <a:latin typeface="Times New Roman" pitchFamily="18" charset="0"/>
              </a:rPr>
              <a:t>f</a:t>
            </a:r>
            <a:r>
              <a:rPr lang="en-GB" altLang="fr-FR" sz="2400">
                <a:latin typeface="Times New Roman" pitchFamily="18" charset="0"/>
              </a:rPr>
              <a:t>.</a:t>
            </a:r>
            <a:r>
              <a:rPr lang="en-GB" altLang="fr-FR" sz="1800">
                <a:latin typeface="Times New Roman" pitchFamily="18" charset="0"/>
              </a:rPr>
              <a:t> </a:t>
            </a:r>
            <a:endParaRPr lang="en-GB" altLang="fr-FR" sz="180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179388" y="188913"/>
            <a:ext cx="8713787"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a:latin typeface="Times New Roman" pitchFamily="18" charset="0"/>
              </a:rPr>
              <a:t>This makes sense, and underlines an important economic truth: for a variable (price, others’ actions, whatever) to affect my behaviour, it must affect the net </a:t>
            </a:r>
            <a:r>
              <a:rPr lang="en-GB" altLang="fr-FR" sz="2400" b="1">
                <a:latin typeface="Times New Roman" pitchFamily="18" charset="0"/>
              </a:rPr>
              <a:t>marginal </a:t>
            </a:r>
            <a:r>
              <a:rPr lang="en-GB" altLang="fr-FR" sz="2400">
                <a:latin typeface="Times New Roman" pitchFamily="18" charset="0"/>
              </a:rPr>
              <a:t>utility (= marginal utility – marginal cost) from my actions. A deadweight effect on utility is like a sunk cost and won’t change behaviour.</a:t>
            </a:r>
          </a:p>
          <a:p>
            <a:pPr eaLnBrk="1" hangingPunct="1">
              <a:spcBef>
                <a:spcPct val="50000"/>
              </a:spcBef>
              <a:buFontTx/>
              <a:buNone/>
            </a:pPr>
            <a:endParaRPr lang="en-GB" altLang="fr-FR" sz="2400">
              <a:latin typeface="Times New Roman" pitchFamily="18" charset="0"/>
            </a:endParaRPr>
          </a:p>
          <a:p>
            <a:pPr eaLnBrk="1" hangingPunct="1">
              <a:spcBef>
                <a:spcPct val="50000"/>
              </a:spcBef>
              <a:buFontTx/>
              <a:buNone/>
            </a:pPr>
            <a:r>
              <a:rPr lang="en-GB" altLang="fr-FR" sz="2400">
                <a:latin typeface="Times New Roman" pitchFamily="18" charset="0"/>
              </a:rPr>
              <a:t>The findings are that </a:t>
            </a:r>
            <a:r>
              <a:rPr lang="en-GB" altLang="fr-FR" sz="2400">
                <a:solidFill>
                  <a:srgbClr val="FF0000"/>
                </a:solidFill>
                <a:latin typeface="Times New Roman" pitchFamily="18" charset="0"/>
              </a:rPr>
              <a:t>those in the 7 Euro fixed payment treatment work significantly longer before stopping</a:t>
            </a:r>
            <a:r>
              <a:rPr lang="en-GB" altLang="fr-FR" sz="2400">
                <a:latin typeface="Times New Roman" pitchFamily="18" charset="0"/>
              </a:rPr>
              <a:t>.</a:t>
            </a:r>
          </a:p>
          <a:p>
            <a:pPr eaLnBrk="1" hangingPunct="1">
              <a:spcBef>
                <a:spcPct val="50000"/>
              </a:spcBef>
              <a:buFontTx/>
              <a:buNone/>
            </a:pPr>
            <a:endParaRPr lang="en-GB" altLang="fr-FR" sz="2400">
              <a:latin typeface="Times New Roman" pitchFamily="18" charset="0"/>
            </a:endParaRPr>
          </a:p>
          <a:p>
            <a:pPr eaLnBrk="1" hangingPunct="1">
              <a:spcBef>
                <a:spcPct val="50000"/>
              </a:spcBef>
              <a:buFontTx/>
              <a:buNone/>
            </a:pPr>
            <a:r>
              <a:rPr lang="en-GB" altLang="fr-FR" sz="2400">
                <a:latin typeface="Times New Roman" pitchFamily="18" charset="0"/>
              </a:rPr>
              <a:t>How can this be explained?</a:t>
            </a:r>
          </a:p>
          <a:p>
            <a:pPr eaLnBrk="1" hangingPunct="1">
              <a:spcBef>
                <a:spcPct val="50000"/>
              </a:spcBef>
              <a:buFontTx/>
              <a:buNone/>
            </a:pPr>
            <a:r>
              <a:rPr lang="en-GB" altLang="fr-FR" sz="2400">
                <a:latin typeface="Times New Roman" pitchFamily="18" charset="0"/>
              </a:rPr>
              <a:t>Is this just tracing out a labour supply curve? Have we just shown dH/dw &gt; 0? </a:t>
            </a:r>
          </a:p>
          <a:p>
            <a:pPr eaLnBrk="1" hangingPunct="1">
              <a:spcBef>
                <a:spcPct val="50000"/>
              </a:spcBef>
              <a:buFontTx/>
              <a:buNone/>
            </a:pPr>
            <a:r>
              <a:rPr lang="en-GB" altLang="fr-FR" sz="2400">
                <a:latin typeface="Times New Roman" pitchFamily="18" charset="0"/>
              </a:rPr>
              <a:t>No, because you receive </a:t>
            </a:r>
            <a:r>
              <a:rPr lang="en-GB" altLang="fr-FR" sz="2400" i="1">
                <a:latin typeface="Times New Roman" pitchFamily="18" charset="0"/>
              </a:rPr>
              <a:t>f</a:t>
            </a:r>
            <a:r>
              <a:rPr lang="en-GB" altLang="fr-FR" sz="2400">
                <a:latin typeface="Times New Roman" pitchFamily="18" charset="0"/>
              </a:rPr>
              <a:t> (with probability of 0.5) whether you work for 30 seconds or the full hour.</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a:xfrm>
            <a:off x="0" y="279400"/>
            <a:ext cx="9144000" cy="900113"/>
          </a:xfrm>
        </p:spPr>
        <p:txBody>
          <a:bodyPr/>
          <a:lstStyle/>
          <a:p>
            <a:pPr eaLnBrk="1" hangingPunct="1"/>
            <a:r>
              <a:rPr lang="de-DE" altLang="fr-FR" sz="2400"/>
              <a:t>Many subjects stop when accumulated earnings equal the fixed payment (continuous updating of no. of tables correctly evaluated).</a:t>
            </a:r>
            <a:endParaRPr lang="en-US" altLang="fr-FR"/>
          </a:p>
        </p:txBody>
      </p:sp>
      <p:pic>
        <p:nvPicPr>
          <p:cNvPr id="155651" name="Picture 2" descr="C:\Users\abeler\_Grex\Paper\Version 08.03.14\Histogram_profit_main.png"/>
          <p:cNvPicPr>
            <a:picLocks noChangeAspect="1" noChangeArrowheads="1"/>
          </p:cNvPicPr>
          <p:nvPr/>
        </p:nvPicPr>
        <p:blipFill>
          <a:blip r:embed="rId2">
            <a:extLst>
              <a:ext uri="{28A0092B-C50C-407E-A947-70E740481C1C}">
                <a14:useLocalDpi xmlns:a14="http://schemas.microsoft.com/office/drawing/2010/main" val="0"/>
              </a:ext>
            </a:extLst>
          </a:blip>
          <a:srcRect l="1984" t="2827" r="2777"/>
          <a:stretch>
            <a:fillRect/>
          </a:stretch>
        </p:blipFill>
        <p:spPr bwMode="auto">
          <a:xfrm>
            <a:off x="206375" y="1368425"/>
            <a:ext cx="648017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rrowheads="1"/>
          </p:cNvSpPr>
          <p:nvPr/>
        </p:nvSpPr>
        <p:spPr bwMode="auto">
          <a:xfrm>
            <a:off x="1339850" y="1658938"/>
            <a:ext cx="444500" cy="191135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solidFill>
                <a:srgbClr val="00008A"/>
              </a:solidFill>
              <a:latin typeface="Helvetica" pitchFamily="34" charset="0"/>
            </a:endParaRPr>
          </a:p>
        </p:txBody>
      </p:sp>
      <p:sp>
        <p:nvSpPr>
          <p:cNvPr id="6" name="Oval 5"/>
          <p:cNvSpPr>
            <a:spLocks noChangeArrowheads="1"/>
          </p:cNvSpPr>
          <p:nvPr/>
        </p:nvSpPr>
        <p:spPr bwMode="auto">
          <a:xfrm>
            <a:off x="1339850" y="3881438"/>
            <a:ext cx="444500" cy="191135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solidFill>
                <a:srgbClr val="00008A"/>
              </a:solidFill>
              <a:latin typeface="Helvetica" pitchFamily="34" charset="0"/>
            </a:endParaRPr>
          </a:p>
        </p:txBody>
      </p:sp>
      <p:sp>
        <p:nvSpPr>
          <p:cNvPr id="7" name="Oval 6"/>
          <p:cNvSpPr>
            <a:spLocks noChangeArrowheads="1"/>
          </p:cNvSpPr>
          <p:nvPr/>
        </p:nvSpPr>
        <p:spPr bwMode="auto">
          <a:xfrm>
            <a:off x="2249488" y="1658938"/>
            <a:ext cx="444500" cy="191135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solidFill>
                <a:srgbClr val="00008A"/>
              </a:solidFill>
              <a:latin typeface="Helvetica" pitchFamily="34" charset="0"/>
            </a:endParaRPr>
          </a:p>
        </p:txBody>
      </p:sp>
      <p:sp>
        <p:nvSpPr>
          <p:cNvPr id="8" name="Oval 7"/>
          <p:cNvSpPr>
            <a:spLocks noChangeArrowheads="1"/>
          </p:cNvSpPr>
          <p:nvPr/>
        </p:nvSpPr>
        <p:spPr bwMode="auto">
          <a:xfrm>
            <a:off x="2249488" y="3881438"/>
            <a:ext cx="444500" cy="1911350"/>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solidFill>
                <a:srgbClr val="00008A"/>
              </a:solidFill>
              <a:latin typeface="Helvetica" pitchFamily="34" charset="0"/>
            </a:endParaRPr>
          </a:p>
        </p:txBody>
      </p:sp>
      <p:sp>
        <p:nvSpPr>
          <p:cNvPr id="9" name="Content Placeholder 2"/>
          <p:cNvSpPr>
            <a:spLocks/>
          </p:cNvSpPr>
          <p:nvPr/>
        </p:nvSpPr>
        <p:spPr bwMode="auto">
          <a:xfrm>
            <a:off x="6670675" y="1268413"/>
            <a:ext cx="2176463"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de-DE" altLang="fr-FR" sz="1800" dirty="0"/>
              <a:t> HI vs. LO (N=120)</a:t>
            </a:r>
          </a:p>
          <a:p>
            <a:pPr eaLnBrk="1" hangingPunct="1">
              <a:buFontTx/>
              <a:buNone/>
            </a:pPr>
            <a:endParaRPr lang="de-DE" altLang="fr-FR" sz="1800" dirty="0"/>
          </a:p>
          <a:p>
            <a:pPr eaLnBrk="1" hangingPunct="1">
              <a:buFontTx/>
              <a:buNone/>
            </a:pPr>
            <a:r>
              <a:rPr lang="de-DE" altLang="fr-FR" sz="1800" dirty="0" err="1"/>
              <a:t>Stopping</a:t>
            </a:r>
            <a:r>
              <a:rPr lang="de-DE" altLang="fr-FR" sz="1800" dirty="0"/>
              <a:t> at 3 </a:t>
            </a:r>
            <a:r>
              <a:rPr lang="de-DE" altLang="fr-FR" sz="1800" dirty="0" err="1"/>
              <a:t>euros</a:t>
            </a:r>
            <a:endParaRPr lang="de-DE" altLang="fr-FR" sz="1800" dirty="0"/>
          </a:p>
          <a:p>
            <a:pPr eaLnBrk="1" hangingPunct="1"/>
            <a:r>
              <a:rPr lang="de-DE" altLang="fr-FR" sz="1800" dirty="0"/>
              <a:t> LO: 15.0 %</a:t>
            </a:r>
          </a:p>
          <a:p>
            <a:pPr eaLnBrk="1" hangingPunct="1"/>
            <a:r>
              <a:rPr lang="de-DE" altLang="fr-FR" sz="1800" dirty="0"/>
              <a:t> HI: 1.7 %</a:t>
            </a:r>
          </a:p>
          <a:p>
            <a:pPr eaLnBrk="1" hangingPunct="1"/>
            <a:r>
              <a:rPr lang="de-DE" altLang="fr-FR" sz="1800" dirty="0"/>
              <a:t> U-test: p=</a:t>
            </a:r>
            <a:r>
              <a:rPr lang="en-US" altLang="fr-FR" sz="1800" dirty="0"/>
              <a:t>0.009</a:t>
            </a:r>
            <a:endParaRPr lang="de-DE" altLang="fr-FR" sz="1800" dirty="0"/>
          </a:p>
          <a:p>
            <a:pPr eaLnBrk="1" hangingPunct="1">
              <a:buFontTx/>
              <a:buNone/>
            </a:pPr>
            <a:endParaRPr lang="de-DE" altLang="fr-FR" sz="900" dirty="0"/>
          </a:p>
          <a:p>
            <a:pPr eaLnBrk="1" hangingPunct="1">
              <a:buFontTx/>
              <a:buNone/>
            </a:pPr>
            <a:r>
              <a:rPr lang="de-DE" altLang="fr-FR" sz="1800" dirty="0" err="1"/>
              <a:t>Stopping</a:t>
            </a:r>
            <a:r>
              <a:rPr lang="de-DE" altLang="fr-FR" sz="1800" dirty="0"/>
              <a:t> at 7 </a:t>
            </a:r>
            <a:r>
              <a:rPr lang="de-DE" altLang="fr-FR" sz="1800" dirty="0" err="1"/>
              <a:t>euros</a:t>
            </a:r>
            <a:endParaRPr lang="de-DE" altLang="fr-FR" sz="1800" dirty="0"/>
          </a:p>
          <a:p>
            <a:pPr eaLnBrk="1" hangingPunct="1"/>
            <a:r>
              <a:rPr lang="de-DE" altLang="fr-FR" sz="1800" dirty="0"/>
              <a:t> LO: 3.3 %</a:t>
            </a:r>
          </a:p>
          <a:p>
            <a:pPr eaLnBrk="1" hangingPunct="1"/>
            <a:r>
              <a:rPr lang="de-DE" altLang="fr-FR" sz="1800" dirty="0"/>
              <a:t> HI: 16.7 %</a:t>
            </a:r>
          </a:p>
          <a:p>
            <a:pPr eaLnBrk="1" hangingPunct="1"/>
            <a:r>
              <a:rPr lang="de-DE" altLang="fr-FR" sz="1800" dirty="0"/>
              <a:t> U-test: p=0.015</a:t>
            </a:r>
          </a:p>
          <a:p>
            <a:pPr eaLnBrk="1" hangingPunct="1"/>
            <a:endParaRPr lang="de-DE" altLang="fr-FR" sz="900" dirty="0"/>
          </a:p>
          <a:p>
            <a:pPr eaLnBrk="1" hangingPunct="1">
              <a:buFontTx/>
              <a:buNone/>
            </a:pPr>
            <a:r>
              <a:rPr lang="de-DE" altLang="fr-FR" sz="1800" dirty="0" err="1"/>
              <a:t>Stopping</a:t>
            </a:r>
            <a:r>
              <a:rPr lang="de-DE" altLang="fr-FR" sz="1800" dirty="0"/>
              <a:t> at </a:t>
            </a:r>
            <a:r>
              <a:rPr lang="de-DE" altLang="fr-FR" sz="1800" i="1" dirty="0"/>
              <a:t>f</a:t>
            </a:r>
            <a:r>
              <a:rPr lang="de-DE" altLang="fr-FR" sz="1800" dirty="0"/>
              <a:t> modal </a:t>
            </a:r>
            <a:r>
              <a:rPr lang="de-DE" altLang="fr-FR" sz="1800" dirty="0" err="1"/>
              <a:t>choice</a:t>
            </a:r>
            <a:r>
              <a:rPr lang="de-DE" altLang="fr-FR" sz="1800" dirty="0"/>
              <a:t> in </a:t>
            </a:r>
            <a:r>
              <a:rPr lang="de-DE" altLang="fr-FR" sz="1800" dirty="0" err="1"/>
              <a:t>both</a:t>
            </a:r>
            <a:r>
              <a:rPr lang="de-DE" altLang="fr-FR" sz="1800" dirty="0"/>
              <a:t> </a:t>
            </a:r>
            <a:r>
              <a:rPr lang="de-DE" altLang="fr-FR" sz="1800" dirty="0" err="1"/>
              <a:t>treatments</a:t>
            </a:r>
            <a:endParaRPr lang="de-DE" altLang="fr-FR" sz="1800" dirty="0"/>
          </a:p>
          <a:p>
            <a:pPr eaLnBrk="1" hangingPunct="1">
              <a:buFontTx/>
              <a:buNone/>
            </a:pPr>
            <a:r>
              <a:rPr lang="de-DE" altLang="fr-FR" sz="1800" dirty="0"/>
              <a:t>(Note: </a:t>
            </a:r>
            <a:r>
              <a:rPr lang="de-DE" altLang="fr-FR" sz="1800" dirty="0" err="1"/>
              <a:t>piece</a:t>
            </a:r>
            <a:r>
              <a:rPr lang="de-DE" altLang="fr-FR" sz="1800" dirty="0"/>
              <a:t> rate </a:t>
            </a:r>
            <a:r>
              <a:rPr lang="de-DE" altLang="fr-FR" sz="1800" dirty="0" err="1"/>
              <a:t>is</a:t>
            </a:r>
            <a:r>
              <a:rPr lang="de-DE" altLang="fr-FR" sz="1800" dirty="0"/>
              <a:t> 20 </a:t>
            </a:r>
            <a:r>
              <a:rPr lang="de-DE" altLang="fr-FR" sz="1800" dirty="0" err="1"/>
              <a:t>cents</a:t>
            </a:r>
            <a:r>
              <a:rPr lang="de-DE" altLang="fr-FR" sz="1800" dirty="0"/>
              <a:t> per </a:t>
            </a:r>
            <a:r>
              <a:rPr lang="de-DE" altLang="fr-FR" sz="1800" dirty="0" err="1"/>
              <a:t>table</a:t>
            </a:r>
            <a:r>
              <a:rPr lang="de-DE" altLang="fr-FR" sz="1800" dirty="0"/>
              <a:t> in </a:t>
            </a:r>
            <a:r>
              <a:rPr lang="de-DE" altLang="fr-FR" sz="1800" dirty="0" err="1"/>
              <a:t>this</a:t>
            </a:r>
            <a:r>
              <a:rPr lang="de-DE" altLang="fr-FR" sz="1800" dirty="0"/>
              <a:t> </a:t>
            </a:r>
            <a:r>
              <a:rPr lang="de-DE" altLang="fr-FR" sz="1800" dirty="0" err="1"/>
              <a:t>main</a:t>
            </a:r>
            <a:r>
              <a:rPr lang="de-DE" altLang="fr-FR" sz="1800" dirty="0"/>
              <a:t> </a:t>
            </a:r>
            <a:r>
              <a:rPr lang="de-DE" altLang="fr-FR" sz="1800" dirty="0" err="1"/>
              <a:t>stage</a:t>
            </a:r>
            <a:r>
              <a:rPr lang="de-DE" altLang="fr-FR" sz="1800" dirty="0"/>
              <a:t>)</a:t>
            </a:r>
            <a:endParaRPr lang="en-US" altLang="fr-FR"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3D24B-82CF-4A83-BE60-2BBD71028692}"/>
              </a:ext>
            </a:extLst>
          </p:cNvPr>
          <p:cNvSpPr>
            <a:spLocks noGrp="1"/>
          </p:cNvSpPr>
          <p:nvPr>
            <p:ph type="title"/>
          </p:nvPr>
        </p:nvSpPr>
        <p:spPr>
          <a:xfrm>
            <a:off x="457200" y="44624"/>
            <a:ext cx="8229600" cy="1143000"/>
          </a:xfrm>
        </p:spPr>
        <p:txBody>
          <a:bodyPr/>
          <a:lstStyle/>
          <a:p>
            <a:r>
              <a:rPr lang="en-US" sz="3200" dirty="0">
                <a:latin typeface="Times New Roman" panose="02020603050405020304" pitchFamily="18" charset="0"/>
                <a:cs typeface="Times New Roman" panose="02020603050405020304" pitchFamily="18" charset="0"/>
              </a:rPr>
              <a:t>Higher wages are not always equally shared</a:t>
            </a:r>
          </a:p>
        </p:txBody>
      </p:sp>
      <p:pic>
        <p:nvPicPr>
          <p:cNvPr id="5" name="Content Placeholder 4">
            <a:extLst>
              <a:ext uri="{FF2B5EF4-FFF2-40B4-BE49-F238E27FC236}">
                <a16:creationId xmlns:a16="http://schemas.microsoft.com/office/drawing/2014/main" id="{ACF1D116-F398-4A35-B45D-B58C8EB227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8680" y="1187624"/>
            <a:ext cx="7473720" cy="5238115"/>
          </a:xfrm>
        </p:spPr>
      </p:pic>
    </p:spTree>
    <p:extLst>
      <p:ext uri="{BB962C8B-B14F-4D97-AF65-F5344CB8AC3E}">
        <p14:creationId xmlns:p14="http://schemas.microsoft.com/office/powerpoint/2010/main" val="17858606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body" idx="1"/>
          </p:nvPr>
        </p:nvSpPr>
        <p:spPr>
          <a:xfrm>
            <a:off x="250825" y="188913"/>
            <a:ext cx="8435975" cy="6264275"/>
          </a:xfrm>
        </p:spPr>
        <p:txBody>
          <a:bodyPr/>
          <a:lstStyle/>
          <a:p>
            <a:pPr eaLnBrk="1" hangingPunct="1">
              <a:lnSpc>
                <a:spcPct val="80000"/>
              </a:lnSpc>
              <a:spcBef>
                <a:spcPct val="50000"/>
              </a:spcBef>
              <a:buFontTx/>
              <a:buNone/>
            </a:pPr>
            <a:r>
              <a:rPr lang="en-GB" altLang="fr-FR" sz="4400" dirty="0">
                <a:solidFill>
                  <a:srgbClr val="FF0000"/>
                </a:solidFill>
                <a:latin typeface="Times New Roman" pitchFamily="18" charset="0"/>
              </a:rPr>
              <a:t>Mann-Whitney U-test</a:t>
            </a:r>
          </a:p>
          <a:p>
            <a:pPr eaLnBrk="1" hangingPunct="1">
              <a:lnSpc>
                <a:spcPct val="80000"/>
              </a:lnSpc>
              <a:spcBef>
                <a:spcPct val="50000"/>
              </a:spcBef>
              <a:buFontTx/>
              <a:buNone/>
            </a:pPr>
            <a:endParaRPr lang="en-GB" altLang="fr-FR" sz="4400" dirty="0">
              <a:latin typeface="Times New Roman" pitchFamily="18" charset="0"/>
            </a:endParaRPr>
          </a:p>
          <a:p>
            <a:pPr eaLnBrk="1" hangingPunct="1">
              <a:lnSpc>
                <a:spcPct val="80000"/>
              </a:lnSpc>
              <a:spcBef>
                <a:spcPct val="50000"/>
              </a:spcBef>
              <a:buFontTx/>
              <a:buNone/>
            </a:pPr>
            <a:r>
              <a:rPr lang="en-GB" altLang="fr-FR" sz="4400" dirty="0">
                <a:latin typeface="Times New Roman" pitchFamily="18" charset="0"/>
              </a:rPr>
              <a:t>Also known as a Wilcoxon Rank-Sum Test</a:t>
            </a:r>
          </a:p>
          <a:p>
            <a:pPr eaLnBrk="1" hangingPunct="1">
              <a:lnSpc>
                <a:spcPct val="80000"/>
              </a:lnSpc>
              <a:spcBef>
                <a:spcPct val="50000"/>
              </a:spcBef>
              <a:buFontTx/>
              <a:buNone/>
            </a:pPr>
            <a:endParaRPr lang="en-GB" altLang="fr-FR" sz="4400" dirty="0">
              <a:latin typeface="Times New Roman" pitchFamily="18" charset="0"/>
            </a:endParaRPr>
          </a:p>
          <a:p>
            <a:pPr eaLnBrk="1" hangingPunct="1">
              <a:lnSpc>
                <a:spcPct val="80000"/>
              </a:lnSpc>
              <a:spcBef>
                <a:spcPct val="50000"/>
              </a:spcBef>
              <a:buFontTx/>
              <a:buNone/>
            </a:pPr>
            <a:r>
              <a:rPr lang="en-GB" altLang="fr-FR" sz="4400" dirty="0">
                <a:latin typeface="Times New Roman" pitchFamily="18" charset="0"/>
              </a:rPr>
              <a:t>Non-parametric test of the null that two populations are the same.</a:t>
            </a:r>
          </a:p>
          <a:p>
            <a:pPr eaLnBrk="1" hangingPunct="1">
              <a:lnSpc>
                <a:spcPct val="80000"/>
              </a:lnSpc>
              <a:spcBef>
                <a:spcPct val="50000"/>
              </a:spcBef>
              <a:buFontTx/>
              <a:buNone/>
            </a:pPr>
            <a:endParaRPr lang="en-GB" altLang="fr-FR" sz="2400" dirty="0">
              <a:latin typeface="Times New Roman" pitchFamily="18" charset="0"/>
            </a:endParaRPr>
          </a:p>
          <a:p>
            <a:pPr eaLnBrk="1" hangingPunct="1">
              <a:lnSpc>
                <a:spcPct val="80000"/>
              </a:lnSpc>
              <a:spcBef>
                <a:spcPct val="50000"/>
              </a:spcBef>
              <a:buFontTx/>
              <a:buNone/>
            </a:pPr>
            <a:endParaRPr lang="en-GB" altLang="fr-F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body" idx="1"/>
          </p:nvPr>
        </p:nvSpPr>
        <p:spPr>
          <a:xfrm>
            <a:off x="250825" y="188913"/>
            <a:ext cx="8435975" cy="6264275"/>
          </a:xfrm>
        </p:spPr>
        <p:txBody>
          <a:bodyPr/>
          <a:lstStyle/>
          <a:p>
            <a:pPr eaLnBrk="1" hangingPunct="1">
              <a:lnSpc>
                <a:spcPct val="80000"/>
              </a:lnSpc>
              <a:spcBef>
                <a:spcPct val="50000"/>
              </a:spcBef>
              <a:buFontTx/>
              <a:buNone/>
            </a:pPr>
            <a:r>
              <a:rPr lang="en-GB" altLang="fr-FR" sz="2400">
                <a:latin typeface="Times New Roman" pitchFamily="18" charset="0"/>
              </a:rPr>
              <a:t>The authors argue that </a:t>
            </a:r>
            <a:r>
              <a:rPr lang="en-GB" altLang="fr-FR" sz="2400" i="1">
                <a:latin typeface="Times New Roman" pitchFamily="18" charset="0"/>
              </a:rPr>
              <a:t>f</a:t>
            </a:r>
            <a:r>
              <a:rPr lang="en-GB" altLang="fr-FR" sz="2400">
                <a:latin typeface="Times New Roman" pitchFamily="18" charset="0"/>
              </a:rPr>
              <a:t> affects H via the marginal utility of piece rate earnings (=</a:t>
            </a:r>
            <a:r>
              <a:rPr lang="en-GB" altLang="fr-FR" sz="2400" i="1">
                <a:latin typeface="Times New Roman" pitchFamily="18" charset="0"/>
              </a:rPr>
              <a:t>we</a:t>
            </a:r>
            <a:r>
              <a:rPr lang="en-GB" altLang="fr-FR" sz="2400">
                <a:latin typeface="Times New Roman" pitchFamily="18" charset="0"/>
              </a:rPr>
              <a:t>, which are received with probability of 0.5). </a:t>
            </a:r>
          </a:p>
          <a:p>
            <a:pPr eaLnBrk="1" hangingPunct="1">
              <a:lnSpc>
                <a:spcPct val="80000"/>
              </a:lnSpc>
              <a:spcBef>
                <a:spcPct val="50000"/>
              </a:spcBef>
              <a:buFontTx/>
              <a:buNone/>
            </a:pPr>
            <a:endParaRPr lang="en-GB" altLang="fr-FR" sz="2400">
              <a:latin typeface="Times New Roman" pitchFamily="18" charset="0"/>
            </a:endParaRPr>
          </a:p>
          <a:p>
            <a:pPr eaLnBrk="1" hangingPunct="1">
              <a:lnSpc>
                <a:spcPct val="80000"/>
              </a:lnSpc>
              <a:spcBef>
                <a:spcPct val="50000"/>
              </a:spcBef>
              <a:buFontTx/>
              <a:buNone/>
            </a:pPr>
            <a:r>
              <a:rPr lang="en-GB" altLang="fr-FR" sz="2400">
                <a:latin typeface="Times New Roman" pitchFamily="18" charset="0"/>
              </a:rPr>
              <a:t>Often, people compare their outcome to some reference point, as in loss aversion (Kahneman &amp; Tversky 1979)</a:t>
            </a:r>
          </a:p>
          <a:p>
            <a:pPr eaLnBrk="1" hangingPunct="1">
              <a:lnSpc>
                <a:spcPct val="80000"/>
              </a:lnSpc>
              <a:spcBef>
                <a:spcPct val="50000"/>
              </a:spcBef>
              <a:buFontTx/>
              <a:buNone/>
            </a:pPr>
            <a:endParaRPr lang="en-GB" altLang="fr-FR" sz="2400">
              <a:latin typeface="Times New Roman" pitchFamily="18" charset="0"/>
            </a:endParaRPr>
          </a:p>
          <a:p>
            <a:pPr eaLnBrk="1" hangingPunct="1">
              <a:lnSpc>
                <a:spcPct val="80000"/>
              </a:lnSpc>
              <a:spcBef>
                <a:spcPct val="50000"/>
              </a:spcBef>
              <a:buFontTx/>
              <a:buNone/>
            </a:pPr>
            <a:r>
              <a:rPr lang="en-GB" altLang="fr-FR" sz="2400">
                <a:latin typeface="Times New Roman" pitchFamily="18" charset="0"/>
              </a:rPr>
              <a:t>Examples:</a:t>
            </a:r>
          </a:p>
          <a:p>
            <a:pPr eaLnBrk="1" hangingPunct="1">
              <a:lnSpc>
                <a:spcPct val="80000"/>
              </a:lnSpc>
              <a:spcBef>
                <a:spcPct val="50000"/>
              </a:spcBef>
              <a:buFont typeface="Wingdings" pitchFamily="2" charset="2"/>
              <a:buChar char="Ø"/>
            </a:pPr>
            <a:r>
              <a:rPr lang="en-GB" altLang="fr-FR" sz="2400">
                <a:latin typeface="Times New Roman" pitchFamily="18" charset="0"/>
              </a:rPr>
              <a:t>Paying an unexpectedly high price for a good </a:t>
            </a:r>
          </a:p>
          <a:p>
            <a:pPr eaLnBrk="1" hangingPunct="1">
              <a:lnSpc>
                <a:spcPct val="80000"/>
              </a:lnSpc>
              <a:spcBef>
                <a:spcPct val="50000"/>
              </a:spcBef>
              <a:buFont typeface="Wingdings" pitchFamily="2" charset="2"/>
              <a:buChar char="Ø"/>
            </a:pPr>
            <a:r>
              <a:rPr lang="en-GB" altLang="fr-FR" sz="2400">
                <a:latin typeface="Times New Roman" pitchFamily="18" charset="0"/>
              </a:rPr>
              <a:t>Not getting an expected wage increase </a:t>
            </a:r>
          </a:p>
          <a:p>
            <a:pPr eaLnBrk="1" hangingPunct="1">
              <a:lnSpc>
                <a:spcPct val="80000"/>
              </a:lnSpc>
              <a:spcBef>
                <a:spcPct val="50000"/>
              </a:spcBef>
              <a:buFont typeface="Wingdings" pitchFamily="2" charset="2"/>
              <a:buChar char="Ø"/>
            </a:pPr>
            <a:r>
              <a:rPr lang="en-GB" altLang="fr-FR" sz="2400">
                <a:latin typeface="Times New Roman" pitchFamily="18" charset="0"/>
              </a:rPr>
              <a:t>Being rejected after a "revise &amp; resubmit" vs. being rejected directly</a:t>
            </a:r>
          </a:p>
          <a:p>
            <a:pPr eaLnBrk="1" hangingPunct="1">
              <a:lnSpc>
                <a:spcPct val="80000"/>
              </a:lnSpc>
              <a:spcBef>
                <a:spcPct val="50000"/>
              </a:spcBef>
              <a:buFontTx/>
              <a:buNone/>
            </a:pPr>
            <a:endParaRPr lang="en-GB" altLang="fr-FR" sz="2400">
              <a:latin typeface="Times New Roman" pitchFamily="18" charset="0"/>
            </a:endParaRPr>
          </a:p>
          <a:p>
            <a:pPr eaLnBrk="1" hangingPunct="1">
              <a:lnSpc>
                <a:spcPct val="80000"/>
              </a:lnSpc>
              <a:spcBef>
                <a:spcPct val="50000"/>
              </a:spcBef>
              <a:buFontTx/>
              <a:buNone/>
            </a:pPr>
            <a:r>
              <a:rPr lang="en-GB" altLang="fr-FR" sz="2400">
                <a:latin typeface="Times New Roman" pitchFamily="18" charset="0"/>
              </a:rPr>
              <a:t>Specifically, </a:t>
            </a:r>
            <a:r>
              <a:rPr lang="en-GB" altLang="fr-FR" sz="2400" i="1">
                <a:latin typeface="Times New Roman" pitchFamily="18" charset="0"/>
              </a:rPr>
              <a:t>f</a:t>
            </a:r>
            <a:r>
              <a:rPr lang="en-GB" altLang="fr-FR" sz="2400">
                <a:latin typeface="Times New Roman" pitchFamily="18" charset="0"/>
              </a:rPr>
              <a:t> acts as a benchmark, and earning less than </a:t>
            </a:r>
            <a:r>
              <a:rPr lang="en-GB" altLang="fr-FR" sz="2400" i="1">
                <a:latin typeface="Times New Roman" pitchFamily="18" charset="0"/>
              </a:rPr>
              <a:t>f</a:t>
            </a:r>
            <a:r>
              <a:rPr lang="en-GB" altLang="fr-FR" sz="2400">
                <a:latin typeface="Times New Roman" pitchFamily="18" charset="0"/>
              </a:rPr>
              <a:t> (from the piece rate payment) is perceived as a loss. Individuals are loss-averse and thus act to reduce the chance that this happens.</a:t>
            </a:r>
            <a:endParaRPr lang="en-GB" altLang="fr-FR"/>
          </a:p>
        </p:txBody>
      </p:sp>
    </p:spTree>
    <p:extLst>
      <p:ext uri="{BB962C8B-B14F-4D97-AF65-F5344CB8AC3E}">
        <p14:creationId xmlns:p14="http://schemas.microsoft.com/office/powerpoint/2010/main" val="29042074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44450"/>
            <a:ext cx="8229600" cy="633413"/>
          </a:xfrm>
        </p:spPr>
        <p:txBody>
          <a:bodyPr/>
          <a:lstStyle/>
          <a:p>
            <a:pPr eaLnBrk="1" hangingPunct="1"/>
            <a:r>
              <a:rPr lang="en-GB" altLang="fr-FR" sz="3200">
                <a:latin typeface="Times New Roman" pitchFamily="18" charset="0"/>
              </a:rPr>
              <a:t>Conclusion</a:t>
            </a:r>
            <a:endParaRPr lang="fr-FR" altLang="fr-FR" sz="3200">
              <a:latin typeface="Times New Roman" pitchFamily="18" charset="0"/>
            </a:endParaRPr>
          </a:p>
        </p:txBody>
      </p:sp>
      <p:sp>
        <p:nvSpPr>
          <p:cNvPr id="160771" name="Text Box 3"/>
          <p:cNvSpPr txBox="1">
            <a:spLocks noChangeAspect="1" noChangeArrowheads="1"/>
          </p:cNvSpPr>
          <p:nvPr/>
        </p:nvSpPr>
        <p:spPr bwMode="auto">
          <a:xfrm>
            <a:off x="250825" y="836613"/>
            <a:ext cx="864235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dirty="0">
                <a:latin typeface="Times New Roman" pitchFamily="18" charset="0"/>
              </a:rPr>
              <a:t>Overall job satisfaction has been rising in the 21</a:t>
            </a:r>
            <a:r>
              <a:rPr lang="en-GB" altLang="fr-FR" sz="2400" baseline="30000" dirty="0">
                <a:latin typeface="Times New Roman" pitchFamily="18" charset="0"/>
              </a:rPr>
              <a:t>st</a:t>
            </a:r>
            <a:r>
              <a:rPr lang="en-GB" altLang="fr-FR" sz="2400" dirty="0">
                <a:latin typeface="Times New Roman" pitchFamily="18" charset="0"/>
              </a:rPr>
              <a:t> Century</a:t>
            </a:r>
          </a:p>
          <a:p>
            <a:pPr eaLnBrk="1" hangingPunct="1">
              <a:spcBef>
                <a:spcPct val="50000"/>
              </a:spcBef>
              <a:buFontTx/>
              <a:buNone/>
            </a:pPr>
            <a:r>
              <a:rPr lang="en-GB" altLang="fr-FR" sz="2400" dirty="0">
                <a:latin typeface="Times New Roman" pitchFamily="18" charset="0"/>
              </a:rPr>
              <a:t>No overwhelming evidence that job security has fallen on average</a:t>
            </a:r>
          </a:p>
          <a:p>
            <a:pPr eaLnBrk="1" hangingPunct="1">
              <a:spcBef>
                <a:spcPct val="50000"/>
              </a:spcBef>
              <a:buFontTx/>
              <a:buNone/>
            </a:pPr>
            <a:r>
              <a:rPr lang="en-GB" altLang="fr-FR" sz="2400" dirty="0">
                <a:latin typeface="Times New Roman" pitchFamily="18" charset="0"/>
              </a:rPr>
              <a:t>But Job Intensity may have risen</a:t>
            </a:r>
          </a:p>
          <a:p>
            <a:pPr eaLnBrk="1" hangingPunct="1">
              <a:spcBef>
                <a:spcPct val="50000"/>
              </a:spcBef>
              <a:buFontTx/>
              <a:buNone/>
            </a:pPr>
            <a:endParaRPr lang="en-GB" altLang="fr-FR" sz="2400" dirty="0">
              <a:latin typeface="Times New Roman" pitchFamily="18" charset="0"/>
            </a:endParaRPr>
          </a:p>
          <a:p>
            <a:pPr eaLnBrk="1" hangingPunct="1">
              <a:spcBef>
                <a:spcPct val="50000"/>
              </a:spcBef>
              <a:buFontTx/>
              <a:buAutoNum type="arabicParenR"/>
            </a:pPr>
            <a:r>
              <a:rPr lang="en-GB" altLang="fr-FR" sz="2400" dirty="0">
                <a:latin typeface="Times New Roman" pitchFamily="18" charset="0"/>
              </a:rPr>
              <a:t>Wages went up (and increased worker effort: lose more by shirking)</a:t>
            </a:r>
          </a:p>
          <a:p>
            <a:pPr eaLnBrk="1" hangingPunct="1">
              <a:spcBef>
                <a:spcPct val="50000"/>
              </a:spcBef>
              <a:buFontTx/>
              <a:buAutoNum type="arabicParenR"/>
            </a:pPr>
            <a:r>
              <a:rPr lang="en-GB" altLang="fr-FR" sz="2400" dirty="0">
                <a:latin typeface="Times New Roman" pitchFamily="18" charset="0"/>
              </a:rPr>
              <a:t>The cost of monitoring fell</a:t>
            </a:r>
          </a:p>
          <a:p>
            <a:pPr eaLnBrk="1" hangingPunct="1">
              <a:spcBef>
                <a:spcPct val="50000"/>
              </a:spcBef>
              <a:buFontTx/>
              <a:buAutoNum type="arabicParenR"/>
            </a:pPr>
            <a:r>
              <a:rPr lang="en-GB" altLang="fr-FR" sz="2400" dirty="0">
                <a:latin typeface="Times New Roman" pitchFamily="18" charset="0"/>
              </a:rPr>
              <a:t>Easier to sack shirkers: EPL has fallen in many countries.</a:t>
            </a:r>
          </a:p>
          <a:p>
            <a:pPr eaLnBrk="1" hangingPunct="1">
              <a:spcBef>
                <a:spcPct val="50000"/>
              </a:spcBef>
              <a:buFontTx/>
              <a:buAutoNum type="arabicParenR"/>
            </a:pPr>
            <a:r>
              <a:rPr lang="en-GB" altLang="fr-FR" sz="2400" dirty="0">
                <a:latin typeface="Times New Roman" pitchFamily="18" charset="0"/>
              </a:rPr>
              <a:t>Declining unionism</a:t>
            </a:r>
          </a:p>
          <a:p>
            <a:pPr marL="0" indent="0" eaLnBrk="1" hangingPunct="1">
              <a:spcBef>
                <a:spcPct val="50000"/>
              </a:spcBef>
              <a:buNone/>
            </a:pPr>
            <a:endParaRPr lang="en-GB" altLang="fr-FR" sz="2400" dirty="0">
              <a:latin typeface="Times New Roman" pitchFamily="18" charset="0"/>
            </a:endParaRPr>
          </a:p>
        </p:txBody>
      </p:sp>
    </p:spTree>
    <p:extLst>
      <p:ext uri="{BB962C8B-B14F-4D97-AF65-F5344CB8AC3E}">
        <p14:creationId xmlns:p14="http://schemas.microsoft.com/office/powerpoint/2010/main" val="25462750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116632"/>
            <a:ext cx="8640960" cy="6555641"/>
          </a:xfrm>
          <a:prstGeom prst="rect">
            <a:avLst/>
          </a:prstGeom>
          <a:noFill/>
        </p:spPr>
        <p:txBody>
          <a:bodyPr wrap="square" rtlCol="0">
            <a:spAutoFit/>
          </a:bodyPr>
          <a:lstStyle/>
          <a:p>
            <a:pPr lvl="0" algn="just"/>
            <a:r>
              <a:rPr lang="en-US" altLang="en-US" sz="2000" b="1" dirty="0">
                <a:ea typeface="Times New Roman" panose="02020603050405020304" pitchFamily="18" charset="0"/>
                <a:cs typeface="Times New Roman" panose="02020603050405020304" pitchFamily="18" charset="0"/>
              </a:rPr>
              <a:t>References</a:t>
            </a:r>
          </a:p>
          <a:p>
            <a:pPr marL="180975" lvl="0" indent="-180975" algn="just"/>
            <a:r>
              <a:rPr lang="en-US" altLang="en-US" sz="2000" dirty="0" err="1">
                <a:ea typeface="Times New Roman" panose="02020603050405020304" pitchFamily="18" charset="0"/>
                <a:cs typeface="Times New Roman" panose="02020603050405020304" pitchFamily="18" charset="0"/>
              </a:rPr>
              <a:t>Abeler</a:t>
            </a:r>
            <a:r>
              <a:rPr lang="en-US" altLang="en-US" sz="2000" dirty="0">
                <a:ea typeface="Times New Roman" panose="02020603050405020304" pitchFamily="18" charset="0"/>
                <a:cs typeface="Times New Roman" panose="02020603050405020304" pitchFamily="18" charset="0"/>
              </a:rPr>
              <a:t>, J., Falk, A., </a:t>
            </a:r>
            <a:r>
              <a:rPr lang="en-US" altLang="en-US" sz="2000" dirty="0" err="1">
                <a:ea typeface="Times New Roman" panose="02020603050405020304" pitchFamily="18" charset="0"/>
                <a:cs typeface="Times New Roman" panose="02020603050405020304" pitchFamily="18" charset="0"/>
              </a:rPr>
              <a:t>Goette</a:t>
            </a:r>
            <a:r>
              <a:rPr lang="en-US" altLang="en-US" sz="2000" dirty="0">
                <a:ea typeface="Times New Roman" panose="02020603050405020304" pitchFamily="18" charset="0"/>
                <a:cs typeface="Times New Roman" panose="02020603050405020304" pitchFamily="18" charset="0"/>
              </a:rPr>
              <a:t>, L., and Huffman, D. (2011). "Reference Points and Effort Provision". </a:t>
            </a:r>
            <a:r>
              <a:rPr lang="fr-FR" altLang="en-US" sz="2000" i="1" dirty="0">
                <a:ea typeface="Times New Roman" panose="02020603050405020304" pitchFamily="18" charset="0"/>
                <a:cs typeface="Times New Roman" panose="02020603050405020304" pitchFamily="18" charset="0"/>
              </a:rPr>
              <a:t>American </a:t>
            </a:r>
            <a:r>
              <a:rPr lang="fr-FR" altLang="en-US" sz="2000" i="1" dirty="0" err="1">
                <a:ea typeface="Times New Roman" panose="02020603050405020304" pitchFamily="18" charset="0"/>
                <a:cs typeface="Times New Roman" panose="02020603050405020304" pitchFamily="18" charset="0"/>
              </a:rPr>
              <a:t>Economic</a:t>
            </a:r>
            <a:r>
              <a:rPr lang="fr-FR" altLang="en-US" sz="2000" i="1" dirty="0">
                <a:ea typeface="Times New Roman" panose="02020603050405020304" pitchFamily="18" charset="0"/>
                <a:cs typeface="Times New Roman" panose="02020603050405020304" pitchFamily="18" charset="0"/>
              </a:rPr>
              <a:t> </a:t>
            </a:r>
            <a:r>
              <a:rPr lang="fr-FR" altLang="en-US" sz="2000" i="1" dirty="0" err="1">
                <a:ea typeface="Times New Roman" panose="02020603050405020304" pitchFamily="18" charset="0"/>
                <a:cs typeface="Times New Roman" panose="02020603050405020304" pitchFamily="18" charset="0"/>
              </a:rPr>
              <a:t>Review</a:t>
            </a:r>
            <a:r>
              <a:rPr lang="fr-FR" altLang="en-US" sz="2000" i="1" dirty="0">
                <a:ea typeface="Times New Roman" panose="02020603050405020304" pitchFamily="18" charset="0"/>
                <a:cs typeface="Times New Roman" panose="02020603050405020304" pitchFamily="18" charset="0"/>
              </a:rPr>
              <a:t>, </a:t>
            </a:r>
            <a:r>
              <a:rPr lang="fr-FR" altLang="en-US" sz="2000" b="1" dirty="0">
                <a:ea typeface="Times New Roman" panose="02020603050405020304" pitchFamily="18" charset="0"/>
                <a:cs typeface="Times New Roman" panose="02020603050405020304" pitchFamily="18" charset="0"/>
              </a:rPr>
              <a:t>101</a:t>
            </a:r>
            <a:r>
              <a:rPr lang="fr-FR" altLang="en-US" sz="2000" dirty="0">
                <a:ea typeface="Times New Roman" panose="02020603050405020304" pitchFamily="18" charset="0"/>
                <a:cs typeface="Times New Roman" panose="02020603050405020304" pitchFamily="18" charset="0"/>
              </a:rPr>
              <a:t>, 470-492.</a:t>
            </a:r>
            <a:endParaRPr lang="en-GB" altLang="en-US" sz="2000" dirty="0">
              <a:cs typeface="Times New Roman" panose="02020603050405020304" pitchFamily="18" charset="0"/>
            </a:endParaRPr>
          </a:p>
          <a:p>
            <a:pPr marL="180975" lvl="0" indent="-180975" algn="just"/>
            <a:r>
              <a:rPr lang="en-GB" altLang="en-US" sz="2000" dirty="0">
                <a:ea typeface="Times New Roman" panose="02020603050405020304" pitchFamily="18" charset="0"/>
                <a:cs typeface="Times New Roman" panose="02020603050405020304" pitchFamily="18" charset="0"/>
              </a:rPr>
              <a:t>Arai, M., and </a:t>
            </a:r>
            <a:r>
              <a:rPr lang="en-GB" altLang="en-US" sz="2000" dirty="0" err="1">
                <a:ea typeface="Times New Roman" panose="02020603050405020304" pitchFamily="18" charset="0"/>
                <a:cs typeface="Times New Roman" panose="02020603050405020304" pitchFamily="18" charset="0"/>
              </a:rPr>
              <a:t>Thoursie</a:t>
            </a:r>
            <a:r>
              <a:rPr lang="en-GB" altLang="en-US" sz="2000" dirty="0">
                <a:ea typeface="Times New Roman" panose="02020603050405020304" pitchFamily="18" charset="0"/>
                <a:cs typeface="Times New Roman" panose="02020603050405020304" pitchFamily="18" charset="0"/>
              </a:rPr>
              <a:t>, P. (2005). "Incentives and Selection in Cyclical Absenteeism". </a:t>
            </a:r>
            <a:r>
              <a:rPr lang="fr-FR" altLang="en-US" sz="2000" i="1" dirty="0">
                <a:ea typeface="Times New Roman" panose="02020603050405020304" pitchFamily="18" charset="0"/>
                <a:cs typeface="Times New Roman" panose="02020603050405020304" pitchFamily="18" charset="0"/>
              </a:rPr>
              <a:t>Labour </a:t>
            </a:r>
            <a:r>
              <a:rPr lang="fr-FR" altLang="en-US" sz="2000" i="1" dirty="0" err="1">
                <a:ea typeface="Times New Roman" panose="02020603050405020304" pitchFamily="18" charset="0"/>
                <a:cs typeface="Times New Roman" panose="02020603050405020304" pitchFamily="18" charset="0"/>
              </a:rPr>
              <a:t>Economics</a:t>
            </a:r>
            <a:r>
              <a:rPr lang="fr-FR" altLang="en-US" sz="2000" i="1" dirty="0">
                <a:ea typeface="Times New Roman" panose="02020603050405020304" pitchFamily="18" charset="0"/>
                <a:cs typeface="Times New Roman" panose="02020603050405020304" pitchFamily="18" charset="0"/>
              </a:rPr>
              <a:t>, </a:t>
            </a:r>
            <a:r>
              <a:rPr lang="fr-FR" altLang="en-US" sz="2000" b="1" dirty="0">
                <a:ea typeface="Times New Roman" panose="02020603050405020304" pitchFamily="18" charset="0"/>
                <a:cs typeface="Times New Roman" panose="02020603050405020304" pitchFamily="18" charset="0"/>
              </a:rPr>
              <a:t>12</a:t>
            </a:r>
            <a:r>
              <a:rPr lang="fr-FR" altLang="en-US" sz="2000" dirty="0">
                <a:ea typeface="Times New Roman" panose="02020603050405020304" pitchFamily="18" charset="0"/>
                <a:cs typeface="Times New Roman" panose="02020603050405020304" pitchFamily="18" charset="0"/>
              </a:rPr>
              <a:t>, 269-280.</a:t>
            </a:r>
            <a:endParaRPr lang="en-GB" altLang="en-US" sz="2000" dirty="0">
              <a:cs typeface="Times New Roman" panose="02020603050405020304" pitchFamily="18" charset="0"/>
            </a:endParaRPr>
          </a:p>
          <a:p>
            <a:pPr marL="180975" lvl="0" indent="-180975" algn="just"/>
            <a:r>
              <a:rPr lang="fr-FR" altLang="en-US" sz="2000" dirty="0" err="1">
                <a:ea typeface="Times New Roman" panose="02020603050405020304" pitchFamily="18" charset="0"/>
                <a:cs typeface="Times New Roman" panose="02020603050405020304" pitchFamily="18" charset="0"/>
              </a:rPr>
              <a:t>Askenazy</a:t>
            </a:r>
            <a:r>
              <a:rPr lang="fr-FR" altLang="en-US" sz="2000" dirty="0">
                <a:ea typeface="Times New Roman" panose="02020603050405020304" pitchFamily="18" charset="0"/>
                <a:cs typeface="Times New Roman" panose="02020603050405020304" pitchFamily="18" charset="0"/>
              </a:rPr>
              <a:t>, P. (2004). </a:t>
            </a:r>
            <a:r>
              <a:rPr lang="fr-FR" altLang="en-US" sz="2000" i="1" dirty="0">
                <a:ea typeface="Times New Roman" panose="02020603050405020304" pitchFamily="18" charset="0"/>
                <a:cs typeface="Times New Roman" panose="02020603050405020304" pitchFamily="18" charset="0"/>
              </a:rPr>
              <a:t>Les désordres du travail</a:t>
            </a:r>
            <a:r>
              <a:rPr lang="fr-FR" altLang="en-US" sz="2000" dirty="0">
                <a:ea typeface="Times New Roman" panose="02020603050405020304" pitchFamily="18" charset="0"/>
                <a:cs typeface="Times New Roman" panose="02020603050405020304" pitchFamily="18" charset="0"/>
              </a:rPr>
              <a:t>. Paris: Le Seuil.</a:t>
            </a:r>
            <a:endParaRPr lang="en-GB" altLang="en-US" sz="2000" dirty="0">
              <a:cs typeface="Times New Roman" panose="02020603050405020304" pitchFamily="18" charset="0"/>
            </a:endParaRPr>
          </a:p>
          <a:p>
            <a:pPr marL="180975" lvl="0" indent="-180975" algn="just"/>
            <a:r>
              <a:rPr lang="en-GB" altLang="en-US" sz="2000" dirty="0">
                <a:ea typeface="Times New Roman" panose="02020603050405020304" pitchFamily="18" charset="0"/>
                <a:cs typeface="Times New Roman" panose="02020603050405020304" pitchFamily="18" charset="0"/>
              </a:rPr>
              <a:t>Booth, A.L., </a:t>
            </a:r>
            <a:r>
              <a:rPr lang="en-GB" altLang="en-US" sz="2000" dirty="0" err="1">
                <a:ea typeface="Times New Roman" panose="02020603050405020304" pitchFamily="18" charset="0"/>
                <a:cs typeface="Times New Roman" panose="02020603050405020304" pitchFamily="18" charset="0"/>
              </a:rPr>
              <a:t>Francesconi</a:t>
            </a:r>
            <a:r>
              <a:rPr lang="en-GB" altLang="en-US" sz="2000" dirty="0">
                <a:ea typeface="Times New Roman" panose="02020603050405020304" pitchFamily="18" charset="0"/>
                <a:cs typeface="Times New Roman" panose="02020603050405020304" pitchFamily="18" charset="0"/>
              </a:rPr>
              <a:t>, M., and Frank, J. (2002). "Temporary Jobs: Stepping Stones or Dead Ends?". </a:t>
            </a:r>
            <a:r>
              <a:rPr lang="fr-FR" altLang="en-US" sz="2000" i="1" dirty="0" err="1">
                <a:ea typeface="Times New Roman" panose="02020603050405020304" pitchFamily="18" charset="0"/>
                <a:cs typeface="Times New Roman" panose="02020603050405020304" pitchFamily="18" charset="0"/>
              </a:rPr>
              <a:t>Economic</a:t>
            </a:r>
            <a:r>
              <a:rPr lang="fr-FR" altLang="en-US" sz="2000" i="1" dirty="0">
                <a:ea typeface="Times New Roman" panose="02020603050405020304" pitchFamily="18" charset="0"/>
                <a:cs typeface="Times New Roman" panose="02020603050405020304" pitchFamily="18" charset="0"/>
              </a:rPr>
              <a:t> Journal, </a:t>
            </a:r>
            <a:r>
              <a:rPr lang="fr-FR" altLang="en-US" sz="2000" b="1" dirty="0">
                <a:ea typeface="Times New Roman" panose="02020603050405020304" pitchFamily="18" charset="0"/>
                <a:cs typeface="Times New Roman" panose="02020603050405020304" pitchFamily="18" charset="0"/>
              </a:rPr>
              <a:t>112</a:t>
            </a:r>
            <a:r>
              <a:rPr lang="fr-FR" altLang="en-US" sz="2000" dirty="0">
                <a:ea typeface="Times New Roman" panose="02020603050405020304" pitchFamily="18" charset="0"/>
                <a:cs typeface="Times New Roman" panose="02020603050405020304" pitchFamily="18" charset="0"/>
              </a:rPr>
              <a:t>, F189-F213.</a:t>
            </a:r>
            <a:endParaRPr lang="en-GB" altLang="en-US" sz="2000" dirty="0">
              <a:cs typeface="Times New Roman" panose="02020603050405020304" pitchFamily="18" charset="0"/>
            </a:endParaRPr>
          </a:p>
          <a:p>
            <a:pPr marL="180975" lvl="0" indent="-180975" algn="just"/>
            <a:r>
              <a:rPr lang="en-GB" altLang="en-US" sz="2000" dirty="0">
                <a:ea typeface="Times New Roman" panose="02020603050405020304" pitchFamily="18" charset="0"/>
                <a:cs typeface="Times New Roman" panose="02020603050405020304" pitchFamily="18" charset="0"/>
              </a:rPr>
              <a:t>Clark, A.E. (2003). "Unemployment as a Social Norm: Psychological Evidence from Panel Data". </a:t>
            </a:r>
            <a:r>
              <a:rPr lang="fr-FR" altLang="en-US" sz="2000" i="1" dirty="0">
                <a:ea typeface="Times New Roman" panose="02020603050405020304" pitchFamily="18" charset="0"/>
                <a:cs typeface="Times New Roman" panose="02020603050405020304" pitchFamily="18" charset="0"/>
              </a:rPr>
              <a:t>Journal of Labor </a:t>
            </a:r>
            <a:r>
              <a:rPr lang="fr-FR" altLang="en-US" sz="2000" i="1" dirty="0" err="1">
                <a:ea typeface="Times New Roman" panose="02020603050405020304" pitchFamily="18" charset="0"/>
                <a:cs typeface="Times New Roman" panose="02020603050405020304" pitchFamily="18" charset="0"/>
              </a:rPr>
              <a:t>Economics</a:t>
            </a:r>
            <a:r>
              <a:rPr lang="fr-FR" altLang="en-US" sz="2000" i="1" dirty="0">
                <a:ea typeface="Times New Roman" panose="02020603050405020304" pitchFamily="18" charset="0"/>
                <a:cs typeface="Times New Roman" panose="02020603050405020304" pitchFamily="18" charset="0"/>
              </a:rPr>
              <a:t>, </a:t>
            </a:r>
            <a:r>
              <a:rPr lang="fr-FR" altLang="en-US" sz="2000" b="1" dirty="0">
                <a:ea typeface="Times New Roman" panose="02020603050405020304" pitchFamily="18" charset="0"/>
                <a:cs typeface="Times New Roman" panose="02020603050405020304" pitchFamily="18" charset="0"/>
              </a:rPr>
              <a:t>21</a:t>
            </a:r>
            <a:r>
              <a:rPr lang="fr-FR" altLang="en-US" sz="2000" dirty="0">
                <a:ea typeface="Times New Roman" panose="02020603050405020304" pitchFamily="18" charset="0"/>
                <a:cs typeface="Times New Roman" panose="02020603050405020304" pitchFamily="18" charset="0"/>
              </a:rPr>
              <a:t>, 323-351.</a:t>
            </a:r>
            <a:endParaRPr lang="en-GB" altLang="en-US" sz="2000" dirty="0">
              <a:cs typeface="Times New Roman" panose="02020603050405020304" pitchFamily="18" charset="0"/>
            </a:endParaRPr>
          </a:p>
          <a:p>
            <a:pPr marL="180975" lvl="0" indent="-180975" algn="just"/>
            <a:r>
              <a:rPr lang="en-GB" altLang="en-US" sz="2000" dirty="0">
                <a:ea typeface="Times New Roman" panose="02020603050405020304" pitchFamily="18" charset="0"/>
                <a:cs typeface="Times New Roman" panose="02020603050405020304" pitchFamily="18" charset="0"/>
              </a:rPr>
              <a:t>Clark, A.E. (2005). "What Makes a Good Job? Evidence from OECD Countries". In S. </a:t>
            </a:r>
            <a:r>
              <a:rPr lang="en-GB" altLang="en-US" sz="2000" dirty="0" err="1">
                <a:ea typeface="Times New Roman" panose="02020603050405020304" pitchFamily="18" charset="0"/>
                <a:cs typeface="Times New Roman" panose="02020603050405020304" pitchFamily="18" charset="0"/>
              </a:rPr>
              <a:t>Bazen</a:t>
            </a:r>
            <a:r>
              <a:rPr lang="en-GB" altLang="en-US" sz="2000" dirty="0">
                <a:ea typeface="Times New Roman" panose="02020603050405020304" pitchFamily="18" charset="0"/>
                <a:cs typeface="Times New Roman" panose="02020603050405020304" pitchFamily="18" charset="0"/>
              </a:rPr>
              <a:t>, C. </a:t>
            </a:r>
            <a:r>
              <a:rPr lang="en-GB" altLang="en-US" sz="2000" dirty="0" err="1">
                <a:ea typeface="Times New Roman" panose="02020603050405020304" pitchFamily="18" charset="0"/>
                <a:cs typeface="Times New Roman" panose="02020603050405020304" pitchFamily="18" charset="0"/>
              </a:rPr>
              <a:t>Lucifora</a:t>
            </a:r>
            <a:r>
              <a:rPr lang="en-GB" altLang="en-US" sz="2000" dirty="0">
                <a:ea typeface="Times New Roman" panose="02020603050405020304" pitchFamily="18" charset="0"/>
                <a:cs typeface="Times New Roman" panose="02020603050405020304" pitchFamily="18" charset="0"/>
              </a:rPr>
              <a:t>, and W. </a:t>
            </a:r>
            <a:r>
              <a:rPr lang="en-GB" altLang="en-US" sz="2000" dirty="0" err="1">
                <a:ea typeface="Times New Roman" panose="02020603050405020304" pitchFamily="18" charset="0"/>
                <a:cs typeface="Times New Roman" panose="02020603050405020304" pitchFamily="18" charset="0"/>
              </a:rPr>
              <a:t>Salverda</a:t>
            </a:r>
            <a:r>
              <a:rPr lang="en-GB" altLang="en-US" sz="2000" dirty="0">
                <a:ea typeface="Times New Roman" panose="02020603050405020304" pitchFamily="18" charset="0"/>
                <a:cs typeface="Times New Roman" panose="02020603050405020304" pitchFamily="18" charset="0"/>
              </a:rPr>
              <a:t> (Eds.), </a:t>
            </a:r>
            <a:r>
              <a:rPr lang="en-GB" altLang="en-US" sz="2000" i="1" dirty="0">
                <a:ea typeface="Times New Roman" panose="02020603050405020304" pitchFamily="18" charset="0"/>
                <a:cs typeface="Times New Roman" panose="02020603050405020304" pitchFamily="18" charset="0"/>
              </a:rPr>
              <a:t>Job Quality and Employer Behaviour</a:t>
            </a:r>
            <a:r>
              <a:rPr lang="en-GB" altLang="en-US" sz="2000" dirty="0">
                <a:ea typeface="Times New Roman" panose="02020603050405020304" pitchFamily="18" charset="0"/>
                <a:cs typeface="Times New Roman" panose="02020603050405020304" pitchFamily="18" charset="0"/>
              </a:rPr>
              <a:t>. Basingstoke: Palgrave Macmillan.</a:t>
            </a:r>
            <a:endParaRPr lang="en-GB" altLang="en-US" sz="2000" dirty="0">
              <a:cs typeface="Times New Roman" panose="02020603050405020304" pitchFamily="18" charset="0"/>
            </a:endParaRPr>
          </a:p>
          <a:p>
            <a:pPr marL="180975" lvl="0" indent="-180975" algn="just"/>
            <a:r>
              <a:rPr lang="en-GB" altLang="en-US" sz="2000" dirty="0">
                <a:ea typeface="Times New Roman" panose="02020603050405020304" pitchFamily="18" charset="0"/>
                <a:cs typeface="Times New Roman" panose="02020603050405020304" pitchFamily="18" charset="0"/>
              </a:rPr>
              <a:t>Clark, A.E. (2005). "Your Money or Your Life: Changing Job Quality in OECD Countries". </a:t>
            </a:r>
            <a:r>
              <a:rPr lang="fr-FR" altLang="en-US" sz="2000" i="1" dirty="0">
                <a:ea typeface="Times New Roman" panose="02020603050405020304" pitchFamily="18" charset="0"/>
                <a:cs typeface="Times New Roman" panose="02020603050405020304" pitchFamily="18" charset="0"/>
              </a:rPr>
              <a:t>British Journal of </a:t>
            </a:r>
            <a:r>
              <a:rPr lang="fr-FR" altLang="en-US" sz="2000" i="1" dirty="0" err="1">
                <a:ea typeface="Times New Roman" panose="02020603050405020304" pitchFamily="18" charset="0"/>
                <a:cs typeface="Times New Roman" panose="02020603050405020304" pitchFamily="18" charset="0"/>
              </a:rPr>
              <a:t>Industrial</a:t>
            </a:r>
            <a:r>
              <a:rPr lang="fr-FR" altLang="en-US" sz="2000" i="1" dirty="0">
                <a:ea typeface="Times New Roman" panose="02020603050405020304" pitchFamily="18" charset="0"/>
                <a:cs typeface="Times New Roman" panose="02020603050405020304" pitchFamily="18" charset="0"/>
              </a:rPr>
              <a:t> Relations, </a:t>
            </a:r>
            <a:r>
              <a:rPr lang="fr-FR" altLang="en-US" sz="2000" b="1" dirty="0">
                <a:ea typeface="Times New Roman" panose="02020603050405020304" pitchFamily="18" charset="0"/>
                <a:cs typeface="Times New Roman" panose="02020603050405020304" pitchFamily="18" charset="0"/>
              </a:rPr>
              <a:t>43</a:t>
            </a:r>
            <a:r>
              <a:rPr lang="fr-FR" altLang="en-US" sz="2000" dirty="0">
                <a:ea typeface="Times New Roman" panose="02020603050405020304" pitchFamily="18" charset="0"/>
                <a:cs typeface="Times New Roman" panose="02020603050405020304" pitchFamily="18" charset="0"/>
              </a:rPr>
              <a:t>, 377-400.</a:t>
            </a:r>
          </a:p>
          <a:p>
            <a:pPr marL="180975" lvl="0" indent="-180975" algn="just"/>
            <a:r>
              <a:rPr lang="en-GB" altLang="en-US" sz="2000" dirty="0">
                <a:ea typeface="Times New Roman" panose="02020603050405020304" pitchFamily="18" charset="0"/>
                <a:cs typeface="Times New Roman" panose="02020603050405020304" pitchFamily="18" charset="0"/>
              </a:rPr>
              <a:t>Clark, A.E., </a:t>
            </a:r>
            <a:r>
              <a:rPr lang="en-GB" altLang="en-US" sz="2000" dirty="0" err="1">
                <a:ea typeface="Times New Roman" panose="02020603050405020304" pitchFamily="18" charset="0"/>
                <a:cs typeface="Times New Roman" panose="02020603050405020304" pitchFamily="18" charset="0"/>
              </a:rPr>
              <a:t>Knabe</a:t>
            </a:r>
            <a:r>
              <a:rPr lang="en-GB" altLang="en-US" sz="2000" dirty="0">
                <a:ea typeface="Times New Roman" panose="02020603050405020304" pitchFamily="18" charset="0"/>
                <a:cs typeface="Times New Roman" panose="02020603050405020304" pitchFamily="18" charset="0"/>
              </a:rPr>
              <a:t>, A., and </a:t>
            </a:r>
            <a:r>
              <a:rPr lang="en-GB" altLang="en-US" sz="2000" dirty="0" err="1">
                <a:ea typeface="Times New Roman" panose="02020603050405020304" pitchFamily="18" charset="0"/>
                <a:cs typeface="Times New Roman" panose="02020603050405020304" pitchFamily="18" charset="0"/>
              </a:rPr>
              <a:t>Rätzel</a:t>
            </a:r>
            <a:r>
              <a:rPr lang="en-GB" altLang="en-US" sz="2000" dirty="0">
                <a:ea typeface="Times New Roman" panose="02020603050405020304" pitchFamily="18" charset="0"/>
                <a:cs typeface="Times New Roman" panose="02020603050405020304" pitchFamily="18" charset="0"/>
              </a:rPr>
              <a:t>, S. (2010). "Boon or Bane? Others' Unemployment, Well-being and Job Insecurity". Labour Economics, 17, 52-61</a:t>
            </a:r>
          </a:p>
          <a:p>
            <a:pPr marL="180975" lvl="0" indent="-180975" algn="just"/>
            <a:r>
              <a:rPr lang="en-GB" altLang="en-US" sz="2000" dirty="0">
                <a:ea typeface="Times New Roman" panose="02020603050405020304" pitchFamily="18" charset="0"/>
                <a:cs typeface="Times New Roman" panose="02020603050405020304" pitchFamily="18" charset="0"/>
              </a:rPr>
              <a:t>Clark, A.E., </a:t>
            </a:r>
            <a:r>
              <a:rPr lang="en-GB" altLang="en-US" sz="2000" dirty="0" err="1">
                <a:ea typeface="Times New Roman" panose="02020603050405020304" pitchFamily="18" charset="0"/>
                <a:cs typeface="Times New Roman" panose="02020603050405020304" pitchFamily="18" charset="0"/>
              </a:rPr>
              <a:t>Masclet</a:t>
            </a:r>
            <a:r>
              <a:rPr lang="en-GB" altLang="en-US" sz="2000" dirty="0">
                <a:ea typeface="Times New Roman" panose="02020603050405020304" pitchFamily="18" charset="0"/>
                <a:cs typeface="Times New Roman" panose="02020603050405020304" pitchFamily="18" charset="0"/>
              </a:rPr>
              <a:t>, D., and </a:t>
            </a:r>
            <a:r>
              <a:rPr lang="en-GB" altLang="en-US" sz="2000" dirty="0" err="1">
                <a:ea typeface="Times New Roman" panose="02020603050405020304" pitchFamily="18" charset="0"/>
                <a:cs typeface="Times New Roman" panose="02020603050405020304" pitchFamily="18" charset="0"/>
              </a:rPr>
              <a:t>Villeval</a:t>
            </a:r>
            <a:r>
              <a:rPr lang="en-GB" altLang="en-US" sz="2000" dirty="0">
                <a:ea typeface="Times New Roman" panose="02020603050405020304" pitchFamily="18" charset="0"/>
                <a:cs typeface="Times New Roman" panose="02020603050405020304" pitchFamily="18" charset="0"/>
              </a:rPr>
              <a:t>, M.-C. (2010). "Effort and Comparison Income". Industrial and </a:t>
            </a:r>
            <a:r>
              <a:rPr lang="en-GB" altLang="en-US" sz="2000" dirty="0" err="1">
                <a:ea typeface="Times New Roman" panose="02020603050405020304" pitchFamily="18" charset="0"/>
                <a:cs typeface="Times New Roman" panose="02020603050405020304" pitchFamily="18" charset="0"/>
              </a:rPr>
              <a:t>Labor</a:t>
            </a:r>
            <a:r>
              <a:rPr lang="en-GB" altLang="en-US" sz="2000" dirty="0">
                <a:ea typeface="Times New Roman" panose="02020603050405020304" pitchFamily="18" charset="0"/>
                <a:cs typeface="Times New Roman" panose="02020603050405020304" pitchFamily="18" charset="0"/>
              </a:rPr>
              <a:t> Relations Review, 63, 407-426.</a:t>
            </a:r>
          </a:p>
          <a:p>
            <a:pPr marL="180975" lvl="0" indent="-180975" algn="just"/>
            <a:r>
              <a:rPr lang="en-GB" altLang="en-US" sz="2000" dirty="0">
                <a:ea typeface="Times New Roman" panose="02020603050405020304" pitchFamily="18" charset="0"/>
                <a:cs typeface="Times New Roman" panose="02020603050405020304" pitchFamily="18" charset="0"/>
              </a:rPr>
              <a:t>Clark, K., and Tomlinson, M. (2001). "Effort and Earnings: Evidence from the Employment in Britain Survey". University of Manchester, mimeo.</a:t>
            </a:r>
          </a:p>
        </p:txBody>
      </p:sp>
    </p:spTree>
    <p:extLst>
      <p:ext uri="{BB962C8B-B14F-4D97-AF65-F5344CB8AC3E}">
        <p14:creationId xmlns:p14="http://schemas.microsoft.com/office/powerpoint/2010/main" val="25580147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309999"/>
            <a:ext cx="8640960" cy="6247864"/>
          </a:xfrm>
          <a:prstGeom prst="rect">
            <a:avLst/>
          </a:prstGeom>
          <a:noFill/>
        </p:spPr>
        <p:txBody>
          <a:bodyPr wrap="square" rtlCol="0">
            <a:spAutoFit/>
          </a:bodyPr>
          <a:lstStyle/>
          <a:p>
            <a:pPr marL="180975" indent="-180975" algn="just"/>
            <a:r>
              <a:rPr lang="de-DE" sz="2000" dirty="0" err="1">
                <a:cs typeface="Times New Roman" panose="02020603050405020304" pitchFamily="18" charset="0"/>
              </a:rPr>
              <a:t>Engellandt</a:t>
            </a:r>
            <a:r>
              <a:rPr lang="de-DE" sz="2000" dirty="0">
                <a:cs typeface="Times New Roman" panose="02020603050405020304" pitchFamily="18" charset="0"/>
              </a:rPr>
              <a:t>, A., </a:t>
            </a:r>
            <a:r>
              <a:rPr lang="de-DE" sz="2000" dirty="0" err="1">
                <a:cs typeface="Times New Roman" panose="02020603050405020304" pitchFamily="18" charset="0"/>
              </a:rPr>
              <a:t>and</a:t>
            </a:r>
            <a:r>
              <a:rPr lang="de-DE" sz="2000" dirty="0">
                <a:cs typeface="Times New Roman" panose="02020603050405020304" pitchFamily="18" charset="0"/>
              </a:rPr>
              <a:t> </a:t>
            </a:r>
            <a:r>
              <a:rPr lang="de-DE" sz="2000" dirty="0" err="1">
                <a:cs typeface="Times New Roman" panose="02020603050405020304" pitchFamily="18" charset="0"/>
              </a:rPr>
              <a:t>Riphahn</a:t>
            </a:r>
            <a:r>
              <a:rPr lang="de-DE" sz="2000" dirty="0">
                <a:cs typeface="Times New Roman" panose="02020603050405020304" pitchFamily="18" charset="0"/>
              </a:rPr>
              <a:t>, R. (2005). </a:t>
            </a:r>
            <a:r>
              <a:rPr lang="en-GB" sz="2000" dirty="0">
                <a:cs typeface="Times New Roman" panose="02020603050405020304" pitchFamily="18" charset="0"/>
              </a:rPr>
              <a:t>"Temporary contracts and employee effort". </a:t>
            </a:r>
            <a:r>
              <a:rPr lang="fr-FR" sz="2000" i="1" dirty="0">
                <a:cs typeface="Times New Roman" panose="02020603050405020304" pitchFamily="18" charset="0"/>
              </a:rPr>
              <a:t>Labour </a:t>
            </a:r>
            <a:r>
              <a:rPr lang="fr-FR" sz="2000" i="1" dirty="0" err="1">
                <a:cs typeface="Times New Roman" panose="02020603050405020304" pitchFamily="18" charset="0"/>
              </a:rPr>
              <a:t>Economics</a:t>
            </a:r>
            <a:r>
              <a:rPr lang="fr-FR" sz="2000" i="1" dirty="0">
                <a:cs typeface="Times New Roman" panose="02020603050405020304" pitchFamily="18" charset="0"/>
              </a:rPr>
              <a:t>, </a:t>
            </a:r>
            <a:r>
              <a:rPr lang="fr-FR" sz="2000" b="1" dirty="0">
                <a:cs typeface="Times New Roman" panose="02020603050405020304" pitchFamily="18" charset="0"/>
              </a:rPr>
              <a:t>12</a:t>
            </a:r>
            <a:r>
              <a:rPr lang="fr-FR" sz="2000" dirty="0">
                <a:cs typeface="Times New Roman" panose="02020603050405020304" pitchFamily="18" charset="0"/>
              </a:rPr>
              <a:t>, 281-299.</a:t>
            </a:r>
            <a:endParaRPr lang="en-GB" sz="2000" dirty="0">
              <a:cs typeface="Times New Roman" panose="02020603050405020304" pitchFamily="18" charset="0"/>
            </a:endParaRPr>
          </a:p>
          <a:p>
            <a:pPr marL="180975" indent="-180975" algn="just"/>
            <a:r>
              <a:rPr lang="en-GB" sz="2000" dirty="0">
                <a:cs typeface="Times New Roman" panose="02020603050405020304" pitchFamily="18" charset="0"/>
              </a:rPr>
              <a:t>Green, F. (2006). </a:t>
            </a:r>
            <a:r>
              <a:rPr lang="en-GB" sz="2000" i="1" dirty="0">
                <a:cs typeface="Times New Roman" panose="02020603050405020304" pitchFamily="18" charset="0"/>
              </a:rPr>
              <a:t>Demanding Work: The Paradox of Job Quality in the Affluent Economy</a:t>
            </a:r>
            <a:r>
              <a:rPr lang="en-GB" sz="2000" dirty="0">
                <a:cs typeface="Times New Roman" panose="02020603050405020304" pitchFamily="18" charset="0"/>
              </a:rPr>
              <a:t>. </a:t>
            </a:r>
            <a:r>
              <a:rPr lang="fr-FR" sz="2000" dirty="0">
                <a:cs typeface="Times New Roman" panose="02020603050405020304" pitchFamily="18" charset="0"/>
              </a:rPr>
              <a:t>Princeton: Princeton </a:t>
            </a:r>
            <a:r>
              <a:rPr lang="fr-FR" sz="2000" dirty="0" err="1">
                <a:cs typeface="Times New Roman" panose="02020603050405020304" pitchFamily="18" charset="0"/>
              </a:rPr>
              <a:t>University</a:t>
            </a:r>
            <a:r>
              <a:rPr lang="fr-FR" sz="2000" dirty="0">
                <a:cs typeface="Times New Roman" panose="02020603050405020304" pitchFamily="18" charset="0"/>
              </a:rPr>
              <a:t> </a:t>
            </a:r>
            <a:r>
              <a:rPr lang="fr-FR" sz="2000" dirty="0" err="1">
                <a:cs typeface="Times New Roman" panose="02020603050405020304" pitchFamily="18" charset="0"/>
              </a:rPr>
              <a:t>Press</a:t>
            </a:r>
            <a:r>
              <a:rPr lang="fr-FR" sz="2000" dirty="0">
                <a:cs typeface="Times New Roman" panose="02020603050405020304" pitchFamily="18" charset="0"/>
              </a:rPr>
              <a:t>.</a:t>
            </a:r>
          </a:p>
          <a:p>
            <a:pPr marL="180975" indent="-180975" algn="just"/>
            <a:r>
              <a:rPr lang="en-GB" sz="2000" dirty="0">
                <a:cs typeface="Times New Roman" panose="02020603050405020304" pitchFamily="18" charset="0"/>
              </a:rPr>
              <a:t>Green, F., and </a:t>
            </a:r>
            <a:r>
              <a:rPr lang="en-GB" sz="2000" dirty="0" err="1">
                <a:cs typeface="Times New Roman" panose="02020603050405020304" pitchFamily="18" charset="0"/>
              </a:rPr>
              <a:t>Tsitsianis</a:t>
            </a:r>
            <a:r>
              <a:rPr lang="en-GB" sz="2000" dirty="0">
                <a:cs typeface="Times New Roman" panose="02020603050405020304" pitchFamily="18" charset="0"/>
              </a:rPr>
              <a:t>, N. (2005). "An Investigation of National Trends in Job Satisfaction in Britain and Germany". </a:t>
            </a:r>
            <a:r>
              <a:rPr lang="en-GB" sz="2000" i="1" dirty="0">
                <a:cs typeface="Times New Roman" panose="02020603050405020304" pitchFamily="18" charset="0"/>
              </a:rPr>
              <a:t>British Journal of Industrial Relations, </a:t>
            </a:r>
            <a:r>
              <a:rPr lang="en-GB" sz="2000" b="1" dirty="0">
                <a:cs typeface="Times New Roman" panose="02020603050405020304" pitchFamily="18" charset="0"/>
              </a:rPr>
              <a:t>43</a:t>
            </a:r>
            <a:r>
              <a:rPr lang="en-GB" sz="2000" dirty="0">
                <a:cs typeface="Times New Roman" panose="02020603050405020304" pitchFamily="18" charset="0"/>
              </a:rPr>
              <a:t>, 401-429.</a:t>
            </a:r>
          </a:p>
          <a:p>
            <a:pPr marL="180975" indent="-180975" algn="just"/>
            <a:r>
              <a:rPr lang="en-GB" sz="2000" dirty="0" err="1">
                <a:cs typeface="Times New Roman" panose="02020603050405020304" pitchFamily="18" charset="0"/>
              </a:rPr>
              <a:t>Ichino</a:t>
            </a:r>
            <a:r>
              <a:rPr lang="en-GB" sz="2000" dirty="0">
                <a:cs typeface="Times New Roman" panose="02020603050405020304" pitchFamily="18" charset="0"/>
              </a:rPr>
              <a:t>, A., and </a:t>
            </a:r>
            <a:r>
              <a:rPr lang="en-GB" sz="2000" dirty="0" err="1">
                <a:cs typeface="Times New Roman" panose="02020603050405020304" pitchFamily="18" charset="0"/>
              </a:rPr>
              <a:t>Riphahn</a:t>
            </a:r>
            <a:r>
              <a:rPr lang="en-GB" sz="2000" dirty="0">
                <a:cs typeface="Times New Roman" panose="02020603050405020304" pitchFamily="18" charset="0"/>
              </a:rPr>
              <a:t>, R. (2005). "The Effect of Worker Protection on Worker Effort: Absenteeism During and After Probation". </a:t>
            </a:r>
            <a:r>
              <a:rPr lang="en-GB" sz="2000" i="1" dirty="0">
                <a:cs typeface="Times New Roman" panose="02020603050405020304" pitchFamily="18" charset="0"/>
              </a:rPr>
              <a:t>Journal of the European Economic Association, </a:t>
            </a:r>
            <a:r>
              <a:rPr lang="en-GB" sz="2000" b="1" dirty="0">
                <a:cs typeface="Times New Roman" panose="02020603050405020304" pitchFamily="18" charset="0"/>
              </a:rPr>
              <a:t>3</a:t>
            </a:r>
            <a:r>
              <a:rPr lang="en-GB" sz="2000" dirty="0">
                <a:cs typeface="Times New Roman" panose="02020603050405020304" pitchFamily="18" charset="0"/>
              </a:rPr>
              <a:t>, 120-143.</a:t>
            </a:r>
          </a:p>
          <a:p>
            <a:pPr marL="180975" indent="-180975" algn="just"/>
            <a:r>
              <a:rPr lang="en-GB" sz="2000" dirty="0">
                <a:cs typeface="Times New Roman" panose="02020603050405020304" pitchFamily="18" charset="0"/>
              </a:rPr>
              <a:t>Jacob, B. (2013). "The Effect of Employment Protection on Teacher Effort". </a:t>
            </a:r>
            <a:r>
              <a:rPr lang="en-GB" sz="2000" i="1" dirty="0">
                <a:cs typeface="Times New Roman" panose="02020603050405020304" pitchFamily="18" charset="0"/>
              </a:rPr>
              <a:t>Journal of </a:t>
            </a:r>
            <a:r>
              <a:rPr lang="en-GB" sz="2000" i="1" dirty="0" err="1">
                <a:cs typeface="Times New Roman" panose="02020603050405020304" pitchFamily="18" charset="0"/>
              </a:rPr>
              <a:t>Labor</a:t>
            </a:r>
            <a:r>
              <a:rPr lang="en-GB" sz="2000" i="1" dirty="0">
                <a:cs typeface="Times New Roman" panose="02020603050405020304" pitchFamily="18" charset="0"/>
              </a:rPr>
              <a:t> Economics, </a:t>
            </a:r>
            <a:r>
              <a:rPr lang="en-GB" sz="2000" b="1" dirty="0">
                <a:cs typeface="Times New Roman" panose="02020603050405020304" pitchFamily="18" charset="0"/>
              </a:rPr>
              <a:t>331</a:t>
            </a:r>
            <a:r>
              <a:rPr lang="en-GB" sz="2000" dirty="0">
                <a:cs typeface="Times New Roman" panose="02020603050405020304" pitchFamily="18" charset="0"/>
              </a:rPr>
              <a:t>, 727-761.</a:t>
            </a:r>
          </a:p>
          <a:p>
            <a:pPr marL="180975" indent="-180975" algn="just"/>
            <a:r>
              <a:rPr lang="en-GB" sz="2000" dirty="0" err="1">
                <a:cs typeface="Times New Roman" panose="02020603050405020304" pitchFamily="18" charset="0"/>
              </a:rPr>
              <a:t>Kahneman</a:t>
            </a:r>
            <a:r>
              <a:rPr lang="en-GB" sz="2000" dirty="0">
                <a:cs typeface="Times New Roman" panose="02020603050405020304" pitchFamily="18" charset="0"/>
              </a:rPr>
              <a:t>, D., and </a:t>
            </a:r>
            <a:r>
              <a:rPr lang="en-GB" sz="2000" dirty="0" err="1">
                <a:cs typeface="Times New Roman" panose="02020603050405020304" pitchFamily="18" charset="0"/>
              </a:rPr>
              <a:t>Tversky</a:t>
            </a:r>
            <a:r>
              <a:rPr lang="en-GB" sz="2000" dirty="0">
                <a:cs typeface="Times New Roman" panose="02020603050405020304" pitchFamily="18" charset="0"/>
              </a:rPr>
              <a:t>, A. (1979). "Prospect Theory: An Analysis of Decision Under Risk". </a:t>
            </a:r>
            <a:r>
              <a:rPr lang="en-GB" sz="2000" i="1" dirty="0" err="1">
                <a:cs typeface="Times New Roman" panose="02020603050405020304" pitchFamily="18" charset="0"/>
              </a:rPr>
              <a:t>Econometrica</a:t>
            </a:r>
            <a:r>
              <a:rPr lang="en-GB" sz="2000" i="1" dirty="0">
                <a:cs typeface="Times New Roman" panose="02020603050405020304" pitchFamily="18" charset="0"/>
              </a:rPr>
              <a:t>, </a:t>
            </a:r>
            <a:r>
              <a:rPr lang="en-GB" sz="2000" b="1" dirty="0">
                <a:cs typeface="Times New Roman" panose="02020603050405020304" pitchFamily="18" charset="0"/>
              </a:rPr>
              <a:t>47</a:t>
            </a:r>
            <a:r>
              <a:rPr lang="en-GB" sz="2000" dirty="0">
                <a:cs typeface="Times New Roman" panose="02020603050405020304" pitchFamily="18" charset="0"/>
              </a:rPr>
              <a:t>, 263-291.</a:t>
            </a:r>
          </a:p>
          <a:p>
            <a:pPr marL="180975" indent="-180975" algn="just"/>
            <a:r>
              <a:rPr lang="en-GB" sz="2000" dirty="0">
                <a:cs typeface="Times New Roman" panose="02020603050405020304" pitchFamily="18" charset="0"/>
              </a:rPr>
              <a:t>Krueger, A., and Mas, A. (2004). "Strikes, Scabs and Tread Separations: </a:t>
            </a:r>
            <a:r>
              <a:rPr lang="en-GB" sz="2000" dirty="0" err="1">
                <a:cs typeface="Times New Roman" panose="02020603050405020304" pitchFamily="18" charset="0"/>
              </a:rPr>
              <a:t>Labor</a:t>
            </a:r>
            <a:r>
              <a:rPr lang="en-GB" sz="2000" dirty="0">
                <a:cs typeface="Times New Roman" panose="02020603050405020304" pitchFamily="18" charset="0"/>
              </a:rPr>
              <a:t> Strife and the Production of Defective Bridgestone/Firestone Tires". </a:t>
            </a:r>
            <a:r>
              <a:rPr lang="en-GB" sz="2000" i="1" dirty="0">
                <a:cs typeface="Times New Roman" panose="02020603050405020304" pitchFamily="18" charset="0"/>
              </a:rPr>
              <a:t>Journal of Political Economy, </a:t>
            </a:r>
            <a:r>
              <a:rPr lang="en-GB" sz="2000" b="1" dirty="0">
                <a:cs typeface="Times New Roman" panose="02020603050405020304" pitchFamily="18" charset="0"/>
              </a:rPr>
              <a:t>112</a:t>
            </a:r>
            <a:r>
              <a:rPr lang="en-GB" sz="2000" dirty="0">
                <a:cs typeface="Times New Roman" panose="02020603050405020304" pitchFamily="18" charset="0"/>
              </a:rPr>
              <a:t>, 253-289.</a:t>
            </a:r>
          </a:p>
          <a:p>
            <a:pPr marL="180975" indent="-180975" algn="just"/>
            <a:r>
              <a:rPr lang="en-GB" sz="2000" dirty="0">
                <a:cs typeface="Times New Roman" panose="02020603050405020304" pitchFamily="18" charset="0"/>
              </a:rPr>
              <a:t>Manning, A., and </a:t>
            </a:r>
            <a:r>
              <a:rPr lang="en-GB" sz="2000" dirty="0" err="1">
                <a:cs typeface="Times New Roman" panose="02020603050405020304" pitchFamily="18" charset="0"/>
              </a:rPr>
              <a:t>Mazeine</a:t>
            </a:r>
            <a:r>
              <a:rPr lang="en-GB" sz="2000" dirty="0">
                <a:cs typeface="Times New Roman" panose="02020603050405020304" pitchFamily="18" charset="0"/>
              </a:rPr>
              <a:t>, G. (2020). "Subjective Job Insecurity and the Rise of the </a:t>
            </a:r>
            <a:r>
              <a:rPr lang="en-GB" sz="2000" dirty="0" err="1">
                <a:cs typeface="Times New Roman" panose="02020603050405020304" pitchFamily="18" charset="0"/>
              </a:rPr>
              <a:t>Precariat:Evidence</a:t>
            </a:r>
            <a:r>
              <a:rPr lang="en-GB" sz="2000" dirty="0">
                <a:cs typeface="Times New Roman" panose="02020603050405020304" pitchFamily="18" charset="0"/>
              </a:rPr>
              <a:t> from the UK, Germany and the United States". CEP, Discussion Paper No 1712 </a:t>
            </a:r>
          </a:p>
        </p:txBody>
      </p:sp>
    </p:spTree>
    <p:extLst>
      <p:ext uri="{BB962C8B-B14F-4D97-AF65-F5344CB8AC3E}">
        <p14:creationId xmlns:p14="http://schemas.microsoft.com/office/powerpoint/2010/main" val="31352356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51520" y="260648"/>
            <a:ext cx="8640960" cy="5324535"/>
          </a:xfrm>
          <a:prstGeom prst="rect">
            <a:avLst/>
          </a:prstGeom>
          <a:noFill/>
        </p:spPr>
        <p:txBody>
          <a:bodyPr wrap="square" rtlCol="0">
            <a:spAutoFit/>
          </a:bodyPr>
          <a:lstStyle/>
          <a:p>
            <a:pPr marL="180975" indent="-180975" algn="just"/>
            <a:r>
              <a:rPr lang="en-GB" sz="2000" dirty="0" err="1">
                <a:cs typeface="Times New Roman" panose="02020603050405020304" pitchFamily="18" charset="0"/>
              </a:rPr>
              <a:t>McVicar</a:t>
            </a:r>
            <a:r>
              <a:rPr lang="en-GB" sz="2000" dirty="0">
                <a:cs typeface="Times New Roman" panose="02020603050405020304" pitchFamily="18" charset="0"/>
              </a:rPr>
              <a:t>, D. (2008). "Job search monitoring intensity, unemployment exit and job entry: Quasi-experimental evidence from the UK". </a:t>
            </a:r>
            <a:r>
              <a:rPr lang="en-GB" sz="2000" i="1" dirty="0">
                <a:cs typeface="Times New Roman" panose="02020603050405020304" pitchFamily="18" charset="0"/>
              </a:rPr>
              <a:t>Labour Economics, </a:t>
            </a:r>
            <a:r>
              <a:rPr lang="en-GB" sz="2000" b="1" dirty="0">
                <a:cs typeface="Times New Roman" panose="02020603050405020304" pitchFamily="18" charset="0"/>
              </a:rPr>
              <a:t>15</a:t>
            </a:r>
            <a:r>
              <a:rPr lang="en-GB" sz="2000" dirty="0">
                <a:cs typeface="Times New Roman" panose="02020603050405020304" pitchFamily="18" charset="0"/>
              </a:rPr>
              <a:t>, 1451-1468.</a:t>
            </a:r>
          </a:p>
          <a:p>
            <a:pPr marL="180975" indent="-180975" algn="just"/>
            <a:r>
              <a:rPr lang="en-GB" sz="2000" dirty="0" err="1"/>
              <a:t>Mocan</a:t>
            </a:r>
            <a:r>
              <a:rPr lang="en-GB" sz="2000" dirty="0"/>
              <a:t>, N., and </a:t>
            </a:r>
            <a:r>
              <a:rPr lang="en-GB" sz="2000" dirty="0" err="1"/>
              <a:t>Altindag</a:t>
            </a:r>
            <a:r>
              <a:rPr lang="en-GB" sz="2000" dirty="0"/>
              <a:t>, D. (2013). "Salaries and Work Effort: An Analysis of the European Union Parliamentarians". </a:t>
            </a:r>
            <a:r>
              <a:rPr lang="en-GB" sz="2000" i="1" dirty="0"/>
              <a:t>Economic Journal, </a:t>
            </a:r>
            <a:r>
              <a:rPr lang="en-GB" sz="2000" b="1" dirty="0"/>
              <a:t>123</a:t>
            </a:r>
            <a:r>
              <a:rPr lang="en-GB" sz="2000" dirty="0"/>
              <a:t>, 1130–1167.</a:t>
            </a:r>
          </a:p>
          <a:p>
            <a:pPr marL="180975" indent="-180975" algn="just"/>
            <a:r>
              <a:rPr lang="en-GB" sz="2000" dirty="0"/>
              <a:t>Nagin, D., </a:t>
            </a:r>
            <a:r>
              <a:rPr lang="en-GB" sz="2000" dirty="0" err="1"/>
              <a:t>Rebitzer</a:t>
            </a:r>
            <a:r>
              <a:rPr lang="en-GB" sz="2000" dirty="0"/>
              <a:t>, J., Sanders, S., and Taylor, L. (2002). "Monitoring, Motivation, and Management: The Determinants of Opportunistic </a:t>
            </a:r>
            <a:r>
              <a:rPr lang="en-GB" sz="2000" dirty="0" err="1"/>
              <a:t>Behavior</a:t>
            </a:r>
            <a:r>
              <a:rPr lang="en-GB" sz="2000" dirty="0"/>
              <a:t> in a Field Experiment". </a:t>
            </a:r>
            <a:r>
              <a:rPr lang="en-GB" sz="2000" i="1" dirty="0"/>
              <a:t>American Economic Review, </a:t>
            </a:r>
            <a:r>
              <a:rPr lang="en-GB" sz="2000" b="1" dirty="0"/>
              <a:t>92</a:t>
            </a:r>
            <a:r>
              <a:rPr lang="en-GB" sz="2000" dirty="0"/>
              <a:t>, 850-873.</a:t>
            </a:r>
          </a:p>
          <a:p>
            <a:pPr marL="180975" indent="-180975" algn="just"/>
            <a:r>
              <a:rPr lang="en-GB" sz="2000" dirty="0" err="1"/>
              <a:t>Redelmeier</a:t>
            </a:r>
            <a:r>
              <a:rPr lang="en-GB" sz="2000" dirty="0"/>
              <a:t>, D., and </a:t>
            </a:r>
            <a:r>
              <a:rPr lang="en-GB" sz="2000" dirty="0" err="1"/>
              <a:t>Kahneman</a:t>
            </a:r>
            <a:r>
              <a:rPr lang="en-GB" sz="2000" dirty="0"/>
              <a:t>, D. (1996). "Patients' memories of painful medical treatments: real-time and retrospective evaluations of two minimally invasive procedures". </a:t>
            </a:r>
            <a:r>
              <a:rPr lang="fr-FR" sz="2000" i="1" dirty="0"/>
              <a:t>Pain, </a:t>
            </a:r>
            <a:r>
              <a:rPr lang="fr-FR" sz="2000" b="1" dirty="0"/>
              <a:t>66</a:t>
            </a:r>
            <a:r>
              <a:rPr lang="fr-FR" sz="2000" dirty="0"/>
              <a:t>, 3-8.</a:t>
            </a:r>
          </a:p>
          <a:p>
            <a:pPr marL="180975" indent="-180975" algn="just"/>
            <a:r>
              <a:rPr lang="en-GB" sz="2000" dirty="0" err="1"/>
              <a:t>Ripahn</a:t>
            </a:r>
            <a:r>
              <a:rPr lang="en-GB" sz="2000" dirty="0"/>
              <a:t>, R. (2004). "Employment protection and effort among German employees". </a:t>
            </a:r>
            <a:r>
              <a:rPr lang="en-GB" sz="2000" i="1" dirty="0"/>
              <a:t>Economics Letters, </a:t>
            </a:r>
            <a:r>
              <a:rPr lang="en-GB" sz="2000" b="1" dirty="0"/>
              <a:t>85</a:t>
            </a:r>
            <a:r>
              <a:rPr lang="en-GB" sz="2000" dirty="0"/>
              <a:t>, 353-357.</a:t>
            </a:r>
          </a:p>
          <a:p>
            <a:pPr marL="180975" indent="-180975" algn="just"/>
            <a:r>
              <a:rPr lang="en-GB" sz="2000" dirty="0"/>
              <a:t>Schmitz, P. (2005). "Workplace surveillance, privacy protection, and efficiency wages". </a:t>
            </a:r>
            <a:r>
              <a:rPr lang="fr-FR" sz="2000" i="1" dirty="0"/>
              <a:t>Labour </a:t>
            </a:r>
            <a:r>
              <a:rPr lang="fr-FR" sz="2000" i="1" dirty="0" err="1"/>
              <a:t>Economics</a:t>
            </a:r>
            <a:r>
              <a:rPr lang="fr-FR" sz="2000" i="1" dirty="0"/>
              <a:t>, </a:t>
            </a:r>
            <a:r>
              <a:rPr lang="fr-FR" sz="2000" b="1" dirty="0"/>
              <a:t>12</a:t>
            </a:r>
            <a:r>
              <a:rPr lang="fr-FR" sz="2000" dirty="0"/>
              <a:t>, 727-738.</a:t>
            </a:r>
          </a:p>
          <a:p>
            <a:pPr marL="180975" indent="-180975" algn="just"/>
            <a:r>
              <a:rPr lang="en-GB" sz="2000" dirty="0"/>
              <a:t>OECD. (1997). "Is Job Insecurity on the Rise in OECD Countries?". </a:t>
            </a:r>
            <a:r>
              <a:rPr lang="fr-FR" sz="2000" i="1" dirty="0"/>
              <a:t>OECD </a:t>
            </a:r>
            <a:r>
              <a:rPr lang="fr-FR" sz="2000" i="1" dirty="0" err="1"/>
              <a:t>Employment</a:t>
            </a:r>
            <a:r>
              <a:rPr lang="fr-FR" sz="2000" i="1" dirty="0"/>
              <a:t> Outlook</a:t>
            </a:r>
            <a:r>
              <a:rPr lang="fr-FR" sz="2000" dirty="0"/>
              <a:t>.</a:t>
            </a:r>
            <a:endParaRPr lang="en-GB" sz="2000" dirty="0">
              <a:cs typeface="Times New Roman" panose="02020603050405020304" pitchFamily="18" charset="0"/>
            </a:endParaRPr>
          </a:p>
        </p:txBody>
      </p:sp>
    </p:spTree>
    <p:extLst>
      <p:ext uri="{BB962C8B-B14F-4D97-AF65-F5344CB8AC3E}">
        <p14:creationId xmlns:p14="http://schemas.microsoft.com/office/powerpoint/2010/main" val="128675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type="body" idx="4294967295"/>
          </p:nvPr>
        </p:nvSpPr>
        <p:spPr>
          <a:xfrm>
            <a:off x="146960" y="116632"/>
            <a:ext cx="8593493" cy="4860131"/>
          </a:xfrm>
        </p:spPr>
        <p:txBody>
          <a:bodyPr>
            <a:normAutofit/>
          </a:bodyPr>
          <a:lstStyle/>
          <a:p>
            <a:pPr marL="0" indent="0" algn="just">
              <a:buNone/>
            </a:pPr>
            <a:r>
              <a:rPr lang="en-US" altLang="fr-FR" dirty="0">
                <a:latin typeface="Times New Roman" panose="02020603050405020304" pitchFamily="18" charset="0"/>
                <a:cs typeface="Times New Roman" panose="02020603050405020304" pitchFamily="18" charset="0"/>
              </a:rPr>
              <a:t>Although evidence of rising </a:t>
            </a:r>
            <a:r>
              <a:rPr lang="en-US" altLang="fr-FR" dirty="0">
                <a:solidFill>
                  <a:srgbClr val="FF0000"/>
                </a:solidFill>
                <a:latin typeface="Times New Roman" panose="02020603050405020304" pitchFamily="18" charset="0"/>
                <a:cs typeface="Times New Roman" panose="02020603050405020304" pitchFamily="18" charset="0"/>
              </a:rPr>
              <a:t>income inequality </a:t>
            </a:r>
            <a:r>
              <a:rPr lang="en-US" altLang="fr-FR" dirty="0">
                <a:latin typeface="Times New Roman" panose="02020603050405020304" pitchFamily="18" charset="0"/>
                <a:cs typeface="Times New Roman" panose="02020603050405020304" pitchFamily="18" charset="0"/>
              </a:rPr>
              <a:t>in general is overall mixed</a:t>
            </a:r>
          </a:p>
          <a:p>
            <a:pPr marL="0" indent="0" algn="just">
              <a:buNone/>
            </a:pPr>
            <a:endParaRPr lang="en-US" altLang="fr-FR"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EB292EA-D47B-4ABC-B455-64FD7580B309}"/>
              </a:ext>
            </a:extLst>
          </p:cNvPr>
          <p:cNvPicPr>
            <a:picLocks noChangeAspect="1"/>
          </p:cNvPicPr>
          <p:nvPr/>
        </p:nvPicPr>
        <p:blipFill>
          <a:blip r:embed="rId3"/>
          <a:stretch>
            <a:fillRect/>
          </a:stretch>
        </p:blipFill>
        <p:spPr>
          <a:xfrm>
            <a:off x="683568" y="1415725"/>
            <a:ext cx="7901368" cy="5109620"/>
          </a:xfrm>
          <a:prstGeom prst="rect">
            <a:avLst/>
          </a:prstGeom>
        </p:spPr>
      </p:pic>
    </p:spTree>
    <p:extLst>
      <p:ext uri="{BB962C8B-B14F-4D97-AF65-F5344CB8AC3E}">
        <p14:creationId xmlns:p14="http://schemas.microsoft.com/office/powerpoint/2010/main" val="3906419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633" name="Group 13"/>
          <p:cNvGrpSpPr>
            <a:grpSpLocks/>
          </p:cNvGrpSpPr>
          <p:nvPr/>
        </p:nvGrpSpPr>
        <p:grpSpPr bwMode="auto">
          <a:xfrm>
            <a:off x="539552" y="1484785"/>
            <a:ext cx="6948290" cy="5400599"/>
            <a:chOff x="2700" y="1800"/>
            <a:chExt cx="5940" cy="4680"/>
          </a:xfrm>
        </p:grpSpPr>
        <p:sp>
          <p:nvSpPr>
            <p:cNvPr id="154635" name="Rectangle 14"/>
            <p:cNvSpPr>
              <a:spLocks noChangeArrowheads="1"/>
            </p:cNvSpPr>
            <p:nvPr/>
          </p:nvSpPr>
          <p:spPr bwMode="auto">
            <a:xfrm>
              <a:off x="3780" y="1980"/>
              <a:ext cx="4320" cy="3960"/>
            </a:xfrm>
            <a:prstGeom prst="rect">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it-IT" altLang="en-US" sz="1800"/>
            </a:p>
          </p:txBody>
        </p:sp>
        <p:sp>
          <p:nvSpPr>
            <p:cNvPr id="154636" name="Line 15"/>
            <p:cNvSpPr>
              <a:spLocks noChangeShapeType="1"/>
            </p:cNvSpPr>
            <p:nvPr/>
          </p:nvSpPr>
          <p:spPr bwMode="auto">
            <a:xfrm flipV="1">
              <a:off x="3780" y="1980"/>
              <a:ext cx="4320" cy="39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37" name="Arc 16"/>
            <p:cNvSpPr>
              <a:spLocks/>
            </p:cNvSpPr>
            <p:nvPr/>
          </p:nvSpPr>
          <p:spPr bwMode="auto">
            <a:xfrm rot="21556492" flipV="1">
              <a:off x="2700" y="1989"/>
              <a:ext cx="5404" cy="3950"/>
            </a:xfrm>
            <a:custGeom>
              <a:avLst/>
              <a:gdLst>
                <a:gd name="T0" fmla="*/ 0 w 21600"/>
                <a:gd name="T1" fmla="*/ 0 h 22039"/>
                <a:gd name="T2" fmla="*/ 0 w 21600"/>
                <a:gd name="T3" fmla="*/ 0 h 22039"/>
                <a:gd name="T4" fmla="*/ 0 w 21600"/>
                <a:gd name="T5" fmla="*/ 0 h 22039"/>
                <a:gd name="T6" fmla="*/ 0 60000 65536"/>
                <a:gd name="T7" fmla="*/ 0 60000 65536"/>
                <a:gd name="T8" fmla="*/ 0 60000 65536"/>
                <a:gd name="T9" fmla="*/ 0 w 21600"/>
                <a:gd name="T10" fmla="*/ 0 h 22039"/>
                <a:gd name="T11" fmla="*/ 21600 w 21600"/>
                <a:gd name="T12" fmla="*/ 22039 h 22039"/>
              </a:gdLst>
              <a:ahLst/>
              <a:cxnLst>
                <a:cxn ang="T6">
                  <a:pos x="T0" y="T1"/>
                </a:cxn>
                <a:cxn ang="T7">
                  <a:pos x="T2" y="T3"/>
                </a:cxn>
                <a:cxn ang="T8">
                  <a:pos x="T4" y="T5"/>
                </a:cxn>
              </a:cxnLst>
              <a:rect l="T9" t="T10" r="T11" b="T12"/>
              <a:pathLst>
                <a:path w="21600" h="22039" fill="none" extrusionOk="0">
                  <a:moveTo>
                    <a:pt x="4441" y="-1"/>
                  </a:moveTo>
                  <a:cubicBezTo>
                    <a:pt x="14440" y="2100"/>
                    <a:pt x="21600" y="10920"/>
                    <a:pt x="21600" y="21138"/>
                  </a:cubicBezTo>
                  <a:cubicBezTo>
                    <a:pt x="21600" y="21438"/>
                    <a:pt x="21593" y="21738"/>
                    <a:pt x="21581" y="22039"/>
                  </a:cubicBezTo>
                </a:path>
                <a:path w="21600" h="22039" stroke="0" extrusionOk="0">
                  <a:moveTo>
                    <a:pt x="4441" y="-1"/>
                  </a:moveTo>
                  <a:cubicBezTo>
                    <a:pt x="14440" y="2100"/>
                    <a:pt x="21600" y="10920"/>
                    <a:pt x="21600" y="21138"/>
                  </a:cubicBezTo>
                  <a:cubicBezTo>
                    <a:pt x="21600" y="21438"/>
                    <a:pt x="21593" y="21738"/>
                    <a:pt x="21581" y="22039"/>
                  </a:cubicBezTo>
                  <a:lnTo>
                    <a:pt x="0" y="21138"/>
                  </a:lnTo>
                  <a:lnTo>
                    <a:pt x="4441"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638" name="Text Box 17"/>
            <p:cNvSpPr txBox="1">
              <a:spLocks noChangeArrowheads="1"/>
            </p:cNvSpPr>
            <p:nvPr/>
          </p:nvSpPr>
          <p:spPr bwMode="auto">
            <a:xfrm>
              <a:off x="3240" y="5760"/>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GB" altLang="en-US" sz="2400" dirty="0">
                  <a:latin typeface="Times New Roman" panose="02020603050405020304" pitchFamily="18" charset="0"/>
                </a:rPr>
                <a:t>O</a:t>
              </a:r>
              <a:endParaRPr lang="en-GB" altLang="en-US" sz="2400" dirty="0"/>
            </a:p>
          </p:txBody>
        </p:sp>
        <p:sp>
          <p:nvSpPr>
            <p:cNvPr id="154639" name="Text Box 18"/>
            <p:cNvSpPr txBox="1">
              <a:spLocks noChangeArrowheads="1"/>
            </p:cNvSpPr>
            <p:nvPr/>
          </p:nvSpPr>
          <p:spPr bwMode="auto">
            <a:xfrm>
              <a:off x="7920" y="5940"/>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GB" altLang="en-US" sz="2400" dirty="0">
                  <a:latin typeface="Times New Roman" panose="02020603050405020304" pitchFamily="18" charset="0"/>
                </a:rPr>
                <a:t>C</a:t>
              </a:r>
              <a:endParaRPr lang="en-GB" altLang="en-US" sz="2400" dirty="0"/>
            </a:p>
          </p:txBody>
        </p:sp>
        <p:sp>
          <p:nvSpPr>
            <p:cNvPr id="154640" name="Text Box 19"/>
            <p:cNvSpPr txBox="1">
              <a:spLocks noChangeArrowheads="1"/>
            </p:cNvSpPr>
            <p:nvPr/>
          </p:nvSpPr>
          <p:spPr bwMode="auto">
            <a:xfrm>
              <a:off x="8100" y="1800"/>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GB" altLang="en-US" sz="2400" dirty="0">
                  <a:latin typeface="Times New Roman" panose="02020603050405020304" pitchFamily="18" charset="0"/>
                </a:rPr>
                <a:t>D</a:t>
              </a:r>
              <a:endParaRPr lang="en-GB" altLang="en-US" sz="2400" dirty="0"/>
            </a:p>
          </p:txBody>
        </p:sp>
        <p:sp>
          <p:nvSpPr>
            <p:cNvPr id="154641" name="Text Box 20"/>
            <p:cNvSpPr txBox="1">
              <a:spLocks noChangeArrowheads="1"/>
            </p:cNvSpPr>
            <p:nvPr/>
          </p:nvSpPr>
          <p:spPr bwMode="auto">
            <a:xfrm>
              <a:off x="6120" y="3960"/>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n-GB" altLang="en-US" sz="2400" dirty="0">
                  <a:latin typeface="Times New Roman" panose="02020603050405020304" pitchFamily="18" charset="0"/>
                </a:rPr>
                <a:t>A</a:t>
              </a:r>
              <a:endParaRPr lang="en-GB" altLang="en-US" sz="2400" dirty="0"/>
            </a:p>
          </p:txBody>
        </p:sp>
      </p:grpSp>
      <p:graphicFrame>
        <p:nvGraphicFramePr>
          <p:cNvPr id="154634" name="Object 2"/>
          <p:cNvGraphicFramePr>
            <a:graphicFrameLocks noChangeAspect="1"/>
          </p:cNvGraphicFramePr>
          <p:nvPr>
            <p:extLst>
              <p:ext uri="{D42A27DB-BD31-4B8C-83A1-F6EECF244321}">
                <p14:modId xmlns:p14="http://schemas.microsoft.com/office/powerpoint/2010/main" val="3224716806"/>
              </p:ext>
            </p:extLst>
          </p:nvPr>
        </p:nvGraphicFramePr>
        <p:xfrm>
          <a:off x="3059038" y="188640"/>
          <a:ext cx="2521074" cy="1487170"/>
        </p:xfrm>
        <a:graphic>
          <a:graphicData uri="http://schemas.openxmlformats.org/presentationml/2006/ole">
            <mc:AlternateContent xmlns:mc="http://schemas.openxmlformats.org/markup-compatibility/2006">
              <mc:Choice xmlns:v="urn:schemas-microsoft-com:vml" Requires="v">
                <p:oleObj spid="_x0000_s118814" name="Équation" r:id="rId3" imgW="660240" imgH="393480" progId="Equation.3">
                  <p:embed/>
                </p:oleObj>
              </mc:Choice>
              <mc:Fallback>
                <p:oleObj name="Équation" r:id="rId3" imgW="660240" imgH="393480" progId="Equation.3">
                  <p:embed/>
                  <p:pic>
                    <p:nvPicPr>
                      <p:cNvPr id="154634" name="Object 2"/>
                      <p:cNvPicPr>
                        <a:picLocks noChangeAspect="1" noChangeArrowheads="1"/>
                      </p:cNvPicPr>
                      <p:nvPr/>
                    </p:nvPicPr>
                    <p:blipFill>
                      <a:blip r:embed="rId4"/>
                      <a:srcRect/>
                      <a:stretch>
                        <a:fillRect/>
                      </a:stretch>
                    </p:blipFill>
                    <p:spPr bwMode="auto">
                      <a:xfrm>
                        <a:off x="3059038" y="188640"/>
                        <a:ext cx="2521074" cy="148717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5843622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type="body" idx="4294967295"/>
          </p:nvPr>
        </p:nvSpPr>
        <p:spPr>
          <a:xfrm>
            <a:off x="328905" y="116632"/>
            <a:ext cx="7591133" cy="4860131"/>
          </a:xfrm>
        </p:spPr>
        <p:txBody>
          <a:bodyPr>
            <a:normAutofit/>
          </a:bodyPr>
          <a:lstStyle/>
          <a:p>
            <a:pPr marL="0" indent="0" algn="just">
              <a:buNone/>
            </a:pPr>
            <a:r>
              <a:rPr lang="en-US" altLang="fr-FR" dirty="0">
                <a:latin typeface="Times New Roman" panose="02020603050405020304" pitchFamily="18" charset="0"/>
                <a:cs typeface="Times New Roman" panose="02020603050405020304" pitchFamily="18" charset="0"/>
              </a:rPr>
              <a:t>A second </a:t>
            </a:r>
            <a:r>
              <a:rPr lang="en-US" dirty="0">
                <a:latin typeface="Times New Roman" panose="02020603050405020304" pitchFamily="18" charset="0"/>
                <a:cs typeface="Times New Roman" panose="02020603050405020304" pitchFamily="18" charset="0"/>
              </a:rPr>
              <a:t>is </a:t>
            </a:r>
            <a:r>
              <a:rPr lang="en-US" dirty="0">
                <a:solidFill>
                  <a:srgbClr val="FF0000"/>
                </a:solidFill>
                <a:latin typeface="Times New Roman" panose="02020603050405020304" pitchFamily="18" charset="0"/>
                <a:cs typeface="Times New Roman" panose="02020603050405020304" pitchFamily="18" charset="0"/>
              </a:rPr>
              <a:t>hours of work</a:t>
            </a:r>
            <a:r>
              <a:rPr lang="en-US" dirty="0">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0E35CBF1-1524-49B6-9FC1-FBE8106B16C9}"/>
              </a:ext>
            </a:extLst>
          </p:cNvPr>
          <p:cNvPicPr>
            <a:picLocks noChangeAspect="1"/>
          </p:cNvPicPr>
          <p:nvPr/>
        </p:nvPicPr>
        <p:blipFill>
          <a:blip r:embed="rId3"/>
          <a:stretch>
            <a:fillRect/>
          </a:stretch>
        </p:blipFill>
        <p:spPr>
          <a:xfrm>
            <a:off x="539552" y="883916"/>
            <a:ext cx="8275543" cy="5341278"/>
          </a:xfrm>
          <a:prstGeom prst="rect">
            <a:avLst/>
          </a:prstGeom>
        </p:spPr>
      </p:pic>
    </p:spTree>
    <p:extLst>
      <p:ext uri="{BB962C8B-B14F-4D97-AF65-F5344CB8AC3E}">
        <p14:creationId xmlns:p14="http://schemas.microsoft.com/office/powerpoint/2010/main" val="2864116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type="body" idx="4294967295"/>
          </p:nvPr>
        </p:nvSpPr>
        <p:spPr>
          <a:xfrm>
            <a:off x="41984" y="59027"/>
            <a:ext cx="9102016" cy="2289853"/>
          </a:xfrm>
        </p:spPr>
        <p:txBody>
          <a:bodyPr>
            <a:normAutofit/>
          </a:bodyPr>
          <a:lstStyle/>
          <a:p>
            <a:pPr marL="0" indent="0" algn="just">
              <a:buNone/>
            </a:pPr>
            <a:r>
              <a:rPr lang="en-US" altLang="fr-FR" sz="2400" dirty="0">
                <a:latin typeface="Times New Roman" panose="02020603050405020304" pitchFamily="18" charset="0"/>
                <a:cs typeface="Times New Roman" panose="02020603050405020304" pitchFamily="18" charset="0"/>
              </a:rPr>
              <a:t>Continuing a very long-run time trend towards less work </a:t>
            </a:r>
          </a:p>
          <a:p>
            <a:pPr marL="0" indent="0" algn="just">
              <a:buNone/>
            </a:pPr>
            <a:r>
              <a:rPr lang="en-US" altLang="fr-FR" sz="2400" dirty="0">
                <a:latin typeface="Times New Roman" panose="02020603050405020304" pitchFamily="18" charset="0"/>
                <a:cs typeface="Times New Roman" panose="02020603050405020304" pitchFamily="18" charset="0"/>
              </a:rPr>
              <a:t>(even if we won’t hit Keynes’s prediction of a 15-hour week by 2030)</a:t>
            </a:r>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2CE3E70-187F-44A4-BA35-675004AB85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991" y="1034735"/>
            <a:ext cx="8186407" cy="5778641"/>
          </a:xfrm>
          <a:prstGeom prst="rect">
            <a:avLst/>
          </a:prstGeom>
        </p:spPr>
      </p:pic>
    </p:spTree>
    <p:extLst>
      <p:ext uri="{BB962C8B-B14F-4D97-AF65-F5344CB8AC3E}">
        <p14:creationId xmlns:p14="http://schemas.microsoft.com/office/powerpoint/2010/main" val="2237304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type="body" idx="4294967295"/>
          </p:nvPr>
        </p:nvSpPr>
        <p:spPr>
          <a:xfrm>
            <a:off x="107504" y="44624"/>
            <a:ext cx="7591133" cy="4860131"/>
          </a:xfrm>
        </p:spPr>
        <p:txBody>
          <a:bodyPr>
            <a:normAutofit/>
          </a:bodyPr>
          <a:lstStyle/>
          <a:p>
            <a:pPr marL="0" indent="0" algn="just">
              <a:buNone/>
            </a:pPr>
            <a:r>
              <a:rPr lang="en-US" altLang="fr-FR" dirty="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is also objective information on </a:t>
            </a:r>
            <a:r>
              <a:rPr lang="en-US" dirty="0">
                <a:solidFill>
                  <a:srgbClr val="FF0000"/>
                </a:solidFill>
                <a:latin typeface="Times New Roman" panose="02020603050405020304" pitchFamily="18" charset="0"/>
                <a:cs typeface="Times New Roman" panose="02020603050405020304" pitchFamily="18" charset="0"/>
              </a:rPr>
              <a:t>workplace accidents</a:t>
            </a:r>
            <a:r>
              <a:rPr lang="en-US"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DC6C12CC-EBFC-4D1A-BCF5-C491DA06C490}"/>
              </a:ext>
            </a:extLst>
          </p:cNvPr>
          <p:cNvPicPr>
            <a:picLocks noChangeAspect="1"/>
          </p:cNvPicPr>
          <p:nvPr/>
        </p:nvPicPr>
        <p:blipFill>
          <a:blip r:embed="rId3"/>
          <a:stretch>
            <a:fillRect/>
          </a:stretch>
        </p:blipFill>
        <p:spPr>
          <a:xfrm>
            <a:off x="1140723" y="1305704"/>
            <a:ext cx="6887661" cy="5445071"/>
          </a:xfrm>
          <a:prstGeom prst="rect">
            <a:avLst/>
          </a:prstGeom>
        </p:spPr>
      </p:pic>
    </p:spTree>
    <p:extLst>
      <p:ext uri="{BB962C8B-B14F-4D97-AF65-F5344CB8AC3E}">
        <p14:creationId xmlns:p14="http://schemas.microsoft.com/office/powerpoint/2010/main" val="2781984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type="body" idx="4294967295"/>
          </p:nvPr>
        </p:nvSpPr>
        <p:spPr>
          <a:xfrm>
            <a:off x="328905" y="44624"/>
            <a:ext cx="7591133" cy="4860131"/>
          </a:xfrm>
        </p:spPr>
        <p:txBody>
          <a:bodyPr>
            <a:normAutofit/>
          </a:bodyPr>
          <a:lstStyle/>
          <a:p>
            <a:pPr marL="0" indent="0" algn="just">
              <a:buNone/>
            </a:pPr>
            <a:r>
              <a:rPr lang="en-US" altLang="fr-FR" dirty="0">
                <a:latin typeface="Times New Roman" panose="02020603050405020304" pitchFamily="18" charset="0"/>
                <a:cs typeface="Times New Roman" panose="02020603050405020304" pitchFamily="18" charset="0"/>
              </a:rPr>
              <a:t>And </a:t>
            </a:r>
            <a:r>
              <a:rPr lang="en-US" dirty="0">
                <a:solidFill>
                  <a:srgbClr val="FF0000"/>
                </a:solidFill>
                <a:latin typeface="Times New Roman" panose="02020603050405020304" pitchFamily="18" charset="0"/>
                <a:cs typeface="Times New Roman" panose="02020603050405020304" pitchFamily="18" charset="0"/>
              </a:rPr>
              <a:t>workplace deaths</a:t>
            </a:r>
            <a:endParaRPr lang="en-US"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DE79563-9808-4774-B920-1B8DB9A16DBF}"/>
              </a:ext>
            </a:extLst>
          </p:cNvPr>
          <p:cNvPicPr>
            <a:picLocks noChangeAspect="1"/>
          </p:cNvPicPr>
          <p:nvPr/>
        </p:nvPicPr>
        <p:blipFill>
          <a:blip r:embed="rId3"/>
          <a:stretch>
            <a:fillRect/>
          </a:stretch>
        </p:blipFill>
        <p:spPr>
          <a:xfrm>
            <a:off x="611560" y="644618"/>
            <a:ext cx="8030419" cy="5952734"/>
          </a:xfrm>
          <a:prstGeom prst="rect">
            <a:avLst/>
          </a:prstGeom>
        </p:spPr>
      </p:pic>
    </p:spTree>
    <p:extLst>
      <p:ext uri="{BB962C8B-B14F-4D97-AF65-F5344CB8AC3E}">
        <p14:creationId xmlns:p14="http://schemas.microsoft.com/office/powerpoint/2010/main" val="3437009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43555" y="188640"/>
            <a:ext cx="8729529" cy="584775"/>
          </a:xfrm>
          <a:prstGeom prst="rect">
            <a:avLst/>
          </a:prstGeom>
          <a:noFill/>
        </p:spPr>
        <p:txBody>
          <a:bodyPr wrap="square" rtlCol="0">
            <a:spAutoFit/>
          </a:bodyPr>
          <a:lstStyle/>
          <a:p>
            <a:r>
              <a:rPr lang="en-GB" sz="3200" dirty="0">
                <a:solidFill>
                  <a:srgbClr val="FF0000"/>
                </a:solidFill>
              </a:rPr>
              <a:t>On the contrary, job tenure has been falling</a:t>
            </a:r>
          </a:p>
        </p:txBody>
      </p:sp>
      <p:pic>
        <p:nvPicPr>
          <p:cNvPr id="5" name="Image 4"/>
          <p:cNvPicPr>
            <a:picLocks noChangeAspect="1"/>
          </p:cNvPicPr>
          <p:nvPr/>
        </p:nvPicPr>
        <p:blipFill>
          <a:blip r:embed="rId2"/>
          <a:stretch>
            <a:fillRect/>
          </a:stretch>
        </p:blipFill>
        <p:spPr>
          <a:xfrm>
            <a:off x="296466" y="1493375"/>
            <a:ext cx="8551069" cy="4114800"/>
          </a:xfrm>
          <a:prstGeom prst="rect">
            <a:avLst/>
          </a:prstGeom>
        </p:spPr>
      </p:pic>
      <p:sp>
        <p:nvSpPr>
          <p:cNvPr id="2" name="ZoneTexte 1"/>
          <p:cNvSpPr txBox="1"/>
          <p:nvPr/>
        </p:nvSpPr>
        <p:spPr>
          <a:xfrm>
            <a:off x="296465" y="5709123"/>
            <a:ext cx="4972017" cy="646331"/>
          </a:xfrm>
          <a:prstGeom prst="rect">
            <a:avLst/>
          </a:prstGeom>
          <a:noFill/>
        </p:spPr>
        <p:txBody>
          <a:bodyPr wrap="square" rtlCol="0">
            <a:spAutoFit/>
          </a:bodyPr>
          <a:lstStyle/>
          <a:p>
            <a:r>
              <a:rPr lang="en-GB" dirty="0"/>
              <a:t>Source: OECD Employment Outlook. The Future of Work (2019)</a:t>
            </a:r>
          </a:p>
        </p:txBody>
      </p:sp>
    </p:spTree>
    <p:extLst>
      <p:ext uri="{BB962C8B-B14F-4D97-AF65-F5344CB8AC3E}">
        <p14:creationId xmlns:p14="http://schemas.microsoft.com/office/powerpoint/2010/main" val="595745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107504" y="404664"/>
            <a:ext cx="8784976" cy="5761037"/>
          </a:xfrm>
        </p:spPr>
        <p:txBody>
          <a:bodyPr/>
          <a:lstStyle/>
          <a:p>
            <a:pPr marL="660400" indent="-660400" eaLnBrk="1" hangingPunct="1">
              <a:buFontTx/>
              <a:buNone/>
            </a:pPr>
            <a:r>
              <a:rPr lang="en-GB" altLang="fr-FR" dirty="0">
                <a:latin typeface="Times New Roman" pitchFamily="18" charset="0"/>
              </a:rPr>
              <a:t>Although we should note that:</a:t>
            </a:r>
          </a:p>
          <a:p>
            <a:pPr marL="660400" indent="-660400" eaLnBrk="1" hangingPunct="1">
              <a:buFontTx/>
              <a:buNone/>
            </a:pPr>
            <a:endParaRPr lang="en-GB" altLang="fr-FR" dirty="0">
              <a:latin typeface="Times New Roman" pitchFamily="18" charset="0"/>
            </a:endParaRPr>
          </a:p>
          <a:p>
            <a:pPr marL="660400" indent="-660400" eaLnBrk="1" hangingPunct="1">
              <a:buFontTx/>
              <a:buAutoNum type="romanLcPeriod"/>
            </a:pPr>
            <a:r>
              <a:rPr lang="en-GB" dirty="0">
                <a:latin typeface="Times New Roman" pitchFamily="18" charset="0"/>
              </a:rPr>
              <a:t>There is some evidence of shorter tenure above. But what is important for workers is </a:t>
            </a:r>
            <a:r>
              <a:rPr lang="en-GB" dirty="0">
                <a:solidFill>
                  <a:srgbClr val="FF0000"/>
                </a:solidFill>
                <a:latin typeface="Times New Roman" pitchFamily="18" charset="0"/>
              </a:rPr>
              <a:t>involuntary </a:t>
            </a:r>
            <a:r>
              <a:rPr lang="en-GB" dirty="0">
                <a:latin typeface="Times New Roman" pitchFamily="18" charset="0"/>
              </a:rPr>
              <a:t>job loss</a:t>
            </a:r>
          </a:p>
          <a:p>
            <a:pPr marL="660400" indent="-660400" eaLnBrk="1" hangingPunct="1">
              <a:buFontTx/>
              <a:buAutoNum type="romanLcPeriod"/>
            </a:pPr>
            <a:endParaRPr lang="en-GB" dirty="0">
              <a:latin typeface="Times New Roman" pitchFamily="18" charset="0"/>
            </a:endParaRPr>
          </a:p>
          <a:p>
            <a:pPr marL="660400" indent="-660400" eaLnBrk="1" hangingPunct="1">
              <a:buFontTx/>
              <a:buAutoNum type="romanLcPeriod"/>
            </a:pPr>
            <a:r>
              <a:rPr lang="en-GB" dirty="0">
                <a:latin typeface="Times New Roman" pitchFamily="18" charset="0"/>
              </a:rPr>
              <a:t>What happens </a:t>
            </a:r>
            <a:r>
              <a:rPr lang="en-GB" dirty="0">
                <a:solidFill>
                  <a:srgbClr val="FF0000"/>
                </a:solidFill>
                <a:latin typeface="Times New Roman" pitchFamily="18" charset="0"/>
              </a:rPr>
              <a:t>afterwards </a:t>
            </a:r>
            <a:r>
              <a:rPr lang="en-GB" dirty="0">
                <a:latin typeface="Times New Roman" pitchFamily="18" charset="0"/>
              </a:rPr>
              <a:t>also matters:</a:t>
            </a:r>
            <a:r>
              <a:rPr lang="en-GB" dirty="0"/>
              <a:t> </a:t>
            </a:r>
            <a:r>
              <a:rPr lang="en-GB" altLang="fr-FR" dirty="0">
                <a:latin typeface="Times New Roman" pitchFamily="18" charset="0"/>
              </a:rPr>
              <a:t>the </a:t>
            </a:r>
            <a:r>
              <a:rPr lang="en-GB" altLang="fr-FR" dirty="0">
                <a:solidFill>
                  <a:srgbClr val="FF0000"/>
                </a:solidFill>
                <a:latin typeface="Times New Roman" pitchFamily="18" charset="0"/>
              </a:rPr>
              <a:t>consequences </a:t>
            </a:r>
            <a:r>
              <a:rPr lang="en-GB" altLang="fr-FR" dirty="0">
                <a:latin typeface="Times New Roman" pitchFamily="18" charset="0"/>
              </a:rPr>
              <a:t>of job loss (unemployment benefits, unemployment duration, the characteristics of the new job). The advantages of </a:t>
            </a:r>
            <a:r>
              <a:rPr lang="en-GB" altLang="fr-FR" dirty="0" err="1">
                <a:solidFill>
                  <a:srgbClr val="FF0000"/>
                </a:solidFill>
                <a:latin typeface="Times New Roman" pitchFamily="18" charset="0"/>
              </a:rPr>
              <a:t>flexicurity</a:t>
            </a:r>
            <a:r>
              <a:rPr lang="en-GB" altLang="fr-FR" dirty="0">
                <a:latin typeface="Times New Roman" pitchFamily="18" charset="0"/>
              </a:rPr>
              <a:t>.</a:t>
            </a:r>
          </a:p>
          <a:p>
            <a:pPr marL="0" indent="0" eaLnBrk="1" hangingPunct="1">
              <a:buNone/>
            </a:pPr>
            <a:endParaRPr lang="en-GB" altLang="fr-FR" dirty="0">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5602" y="404664"/>
            <a:ext cx="8633389" cy="5514269"/>
          </a:xfrm>
        </p:spPr>
        <p:txBody>
          <a:bodyPr>
            <a:noAutofit/>
          </a:bodyPr>
          <a:lstStyle/>
          <a:p>
            <a:pPr marL="0" indent="0" algn="just">
              <a:buNone/>
            </a:pPr>
            <a:r>
              <a:rPr lang="en-GB" sz="2800" dirty="0">
                <a:latin typeface="Times New Roman" panose="02020603050405020304" pitchFamily="18" charset="0"/>
                <a:cs typeface="Times New Roman" panose="02020603050405020304" pitchFamily="18" charset="0"/>
              </a:rPr>
              <a:t>Work is one of the most-central parts of our lives</a:t>
            </a:r>
          </a:p>
          <a:p>
            <a:pPr marL="0" indent="0" algn="just">
              <a:buNone/>
            </a:pPr>
            <a:endParaRPr lang="en-GB" sz="2800" dirty="0">
              <a:latin typeface="Times New Roman" panose="02020603050405020304" pitchFamily="18" charset="0"/>
              <a:cs typeface="Times New Roman" panose="02020603050405020304" pitchFamily="18" charset="0"/>
            </a:endParaRPr>
          </a:p>
          <a:p>
            <a:pPr marL="0" indent="0" algn="just">
              <a:buNone/>
            </a:pPr>
            <a:r>
              <a:rPr lang="en-GB" sz="2800" dirty="0">
                <a:latin typeface="Times New Roman" panose="02020603050405020304" pitchFamily="18" charset="0"/>
                <a:cs typeface="Times New Roman" panose="02020603050405020304" pitchFamily="18" charset="0"/>
              </a:rPr>
              <a:t>80% of those of “prime working age” (25-54) are </a:t>
            </a:r>
            <a:r>
              <a:rPr lang="en-GB" sz="2800" dirty="0">
                <a:solidFill>
                  <a:srgbClr val="FF0000"/>
                </a:solidFill>
                <a:latin typeface="Times New Roman" panose="02020603050405020304" pitchFamily="18" charset="0"/>
                <a:cs typeface="Times New Roman" panose="02020603050405020304" pitchFamily="18" charset="0"/>
              </a:rPr>
              <a:t>in employment </a:t>
            </a:r>
            <a:r>
              <a:rPr lang="en-GB" sz="2800" dirty="0">
                <a:latin typeface="Times New Roman" panose="02020603050405020304" pitchFamily="18" charset="0"/>
                <a:cs typeface="Times New Roman" panose="02020603050405020304" pitchFamily="18" charset="0"/>
              </a:rPr>
              <a:t>in the OECD</a:t>
            </a:r>
          </a:p>
          <a:p>
            <a:pPr marL="0" indent="0" algn="just">
              <a:buNone/>
            </a:pPr>
            <a:endParaRPr lang="en-GB" sz="2800" dirty="0">
              <a:latin typeface="Times New Roman" panose="02020603050405020304" pitchFamily="18" charset="0"/>
              <a:cs typeface="Times New Roman" panose="02020603050405020304" pitchFamily="18" charset="0"/>
            </a:endParaRPr>
          </a:p>
          <a:p>
            <a:pPr marL="0" indent="0" algn="just">
              <a:buNone/>
            </a:pPr>
            <a:r>
              <a:rPr lang="en-GB" sz="2800" dirty="0">
                <a:latin typeface="Times New Roman" panose="02020603050405020304" pitchFamily="18" charset="0"/>
                <a:cs typeface="Times New Roman" panose="02020603050405020304" pitchFamily="18" charset="0"/>
              </a:rPr>
              <a:t>This figure is 82% in the European Union (82% in France and 85% in Germany)</a:t>
            </a:r>
          </a:p>
          <a:p>
            <a:pPr marL="0" indent="0" algn="just">
              <a:buNone/>
            </a:pPr>
            <a:endParaRPr lang="en-GB" sz="2800" dirty="0">
              <a:latin typeface="Times New Roman" panose="02020603050405020304" pitchFamily="18" charset="0"/>
              <a:cs typeface="Times New Roman" panose="02020603050405020304" pitchFamily="18" charset="0"/>
            </a:endParaRPr>
          </a:p>
          <a:p>
            <a:pPr algn="just"/>
            <a:r>
              <a:rPr lang="en-GB" sz="2800" dirty="0">
                <a:latin typeface="Times New Roman" panose="02020603050405020304" pitchFamily="18" charset="0"/>
                <a:cs typeface="Times New Roman" panose="02020603050405020304" pitchFamily="18" charset="0"/>
              </a:rPr>
              <a:t>The figure for men is flat over time at around 90%.</a:t>
            </a:r>
          </a:p>
          <a:p>
            <a:pPr algn="just"/>
            <a:r>
              <a:rPr lang="en-GB" sz="2800" dirty="0">
                <a:latin typeface="Times New Roman" panose="02020603050405020304" pitchFamily="18" charset="0"/>
                <a:cs typeface="Times New Roman" panose="02020603050405020304" pitchFamily="18" charset="0"/>
              </a:rPr>
              <a:t>But has risen sharply for women (67% in 1990 to 79% in 2022 in France; 60% in 1990 to 81% in 2022 in Germany)</a:t>
            </a:r>
            <a:endParaRPr lang="en-GB" sz="2800" dirty="0"/>
          </a:p>
        </p:txBody>
      </p:sp>
    </p:spTree>
    <p:extLst>
      <p:ext uri="{BB962C8B-B14F-4D97-AF65-F5344CB8AC3E}">
        <p14:creationId xmlns:p14="http://schemas.microsoft.com/office/powerpoint/2010/main" val="143270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2012" y="-27384"/>
            <a:ext cx="8633389" cy="4653185"/>
          </a:xfrm>
        </p:spPr>
        <p:txBody>
          <a:bodyPr>
            <a:noAutofit/>
          </a:bodyPr>
          <a:lstStyle/>
          <a:p>
            <a:pPr marL="0" indent="0" algn="just">
              <a:buNone/>
            </a:pPr>
            <a:r>
              <a:rPr lang="en-GB" dirty="0">
                <a:latin typeface="Times New Roman" panose="02020603050405020304" pitchFamily="18" charset="0"/>
                <a:cs typeface="Times New Roman" panose="02020603050405020304" pitchFamily="18" charset="0"/>
              </a:rPr>
              <a:t>Other aspects of job quality are more difficult to measure objectively.</a:t>
            </a:r>
          </a:p>
          <a:p>
            <a:pPr marL="0" indent="0" algn="just">
              <a:buNone/>
            </a:pPr>
            <a:endParaRPr lang="en-GB"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en-GB" dirty="0">
              <a:solidFill>
                <a:srgbClr val="FF0000"/>
              </a:solidFill>
              <a:latin typeface="Times New Roman" panose="02020603050405020304" pitchFamily="18" charset="0"/>
              <a:cs typeface="Times New Roman" panose="02020603050405020304" pitchFamily="18" charset="0"/>
            </a:endParaRPr>
          </a:p>
          <a:p>
            <a:pPr marL="557213" indent="-557213" algn="just">
              <a:buFont typeface="+mj-lt"/>
              <a:buAutoNum type="arabicPeriod"/>
            </a:pPr>
            <a:r>
              <a:rPr lang="en-GB" dirty="0">
                <a:latin typeface="Times New Roman" panose="02020603050405020304" pitchFamily="18" charset="0"/>
                <a:cs typeface="Times New Roman" panose="02020603050405020304" pitchFamily="18" charset="0"/>
              </a:rPr>
              <a:t>Opportunities for advancement </a:t>
            </a:r>
          </a:p>
          <a:p>
            <a:pPr marL="557213" indent="-557213" algn="just">
              <a:buFont typeface="+mj-lt"/>
              <a:buAutoNum type="arabicPeriod"/>
            </a:pPr>
            <a:r>
              <a:rPr lang="en-GB" dirty="0">
                <a:latin typeface="Times New Roman" panose="02020603050405020304" pitchFamily="18" charset="0"/>
                <a:cs typeface="Times New Roman" panose="02020603050405020304" pitchFamily="18" charset="0"/>
              </a:rPr>
              <a:t>Hard physical work</a:t>
            </a:r>
          </a:p>
          <a:p>
            <a:pPr marL="557213" indent="-557213" algn="just">
              <a:buFont typeface="+mj-lt"/>
              <a:buAutoNum type="arabicPeriod"/>
            </a:pPr>
            <a:r>
              <a:rPr lang="en-GB" dirty="0">
                <a:latin typeface="Times New Roman" panose="02020603050405020304" pitchFamily="18" charset="0"/>
                <a:cs typeface="Times New Roman" panose="02020603050405020304" pitchFamily="18" charset="0"/>
              </a:rPr>
              <a:t>Find your work stressful</a:t>
            </a:r>
          </a:p>
          <a:p>
            <a:pPr marL="557213" indent="-557213">
              <a:buFont typeface="+mj-lt"/>
              <a:buAutoNum type="arabicPeriod"/>
            </a:pPr>
            <a:r>
              <a:rPr lang="en-GB" dirty="0">
                <a:latin typeface="Times New Roman" panose="02020603050405020304" pitchFamily="18" charset="0"/>
                <a:cs typeface="Times New Roman" panose="02020603050405020304" pitchFamily="18" charset="0"/>
              </a:rPr>
              <a:t>Job is interesting, helps other people, useful to society</a:t>
            </a:r>
            <a:endParaRPr lang="en-US" dirty="0">
              <a:latin typeface="Times New Roman" panose="02020603050405020304" pitchFamily="18" charset="0"/>
              <a:cs typeface="Times New Roman" panose="02020603050405020304" pitchFamily="18" charset="0"/>
            </a:endParaRPr>
          </a:p>
          <a:p>
            <a:pPr marL="557213" indent="-557213">
              <a:buFont typeface="+mj-lt"/>
              <a:buAutoNum type="arabicPeriod"/>
            </a:pPr>
            <a:r>
              <a:rPr lang="en-GB" dirty="0">
                <a:latin typeface="Times New Roman" panose="02020603050405020304" pitchFamily="18" charset="0"/>
                <a:cs typeface="Times New Roman" panose="02020603050405020304" pitchFamily="18" charset="0"/>
              </a:rPr>
              <a:t>Autonomy</a:t>
            </a:r>
          </a:p>
          <a:p>
            <a:pPr marL="557213" indent="-557213">
              <a:buFont typeface="+mj-lt"/>
              <a:buAutoNum type="arabicPeriod"/>
            </a:pPr>
            <a:r>
              <a:rPr lang="en-GB" dirty="0">
                <a:latin typeface="Times New Roman" panose="02020603050405020304" pitchFamily="18" charset="0"/>
                <a:cs typeface="Times New Roman" panose="02020603050405020304" pitchFamily="18" charset="0"/>
              </a:rPr>
              <a:t>Good interpersonal relationships at work</a:t>
            </a:r>
          </a:p>
          <a:p>
            <a:pPr marL="557213" indent="-557213">
              <a:buFont typeface="+mj-lt"/>
              <a:buAutoNum type="arabicPeriod"/>
            </a:pPr>
            <a:r>
              <a:rPr lang="en-GB" dirty="0">
                <a:latin typeface="Times New Roman" panose="02020603050405020304" pitchFamily="18" charset="0"/>
                <a:cs typeface="Times New Roman" panose="02020603050405020304" pitchFamily="18" charset="0"/>
              </a:rPr>
              <a:t>+ potentially other things….</a:t>
            </a:r>
          </a:p>
        </p:txBody>
      </p:sp>
    </p:spTree>
    <p:extLst>
      <p:ext uri="{BB962C8B-B14F-4D97-AF65-F5344CB8AC3E}">
        <p14:creationId xmlns:p14="http://schemas.microsoft.com/office/powerpoint/2010/main" val="212122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2012" y="548680"/>
            <a:ext cx="8633389" cy="4653185"/>
          </a:xfrm>
        </p:spPr>
        <p:txBody>
          <a:bodyPr>
            <a:normAutofit/>
          </a:bodyPr>
          <a:lstStyle/>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r>
              <a:rPr lang="en-GB" dirty="0">
                <a:latin typeface="Times New Roman" panose="02020603050405020304" pitchFamily="18" charset="0"/>
                <a:cs typeface="Times New Roman" panose="02020603050405020304" pitchFamily="18" charset="0"/>
              </a:rPr>
              <a:t>To make a statement about overall job quality (Who’s got it? How has it changed over time?), we need to add these various elements up.</a:t>
            </a: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r>
              <a:rPr lang="en-GB" dirty="0">
                <a:latin typeface="Times New Roman" panose="02020603050405020304" pitchFamily="18" charset="0"/>
                <a:cs typeface="Times New Roman" panose="02020603050405020304" pitchFamily="18" charset="0"/>
              </a:rPr>
              <a:t>We can ask employees to tell us </a:t>
            </a:r>
            <a:r>
              <a:rPr lang="en-GB" dirty="0">
                <a:solidFill>
                  <a:srgbClr val="FF0000"/>
                </a:solidFill>
                <a:latin typeface="Times New Roman" panose="02020603050405020304" pitchFamily="18" charset="0"/>
                <a:cs typeface="Times New Roman" panose="02020603050405020304" pitchFamily="18" charset="0"/>
              </a:rPr>
              <a:t>which job aspects are important</a:t>
            </a:r>
            <a:r>
              <a:rPr lang="en-GB" dirty="0">
                <a:latin typeface="Times New Roman" panose="02020603050405020304" pitchFamily="18" charset="0"/>
                <a:cs typeface="Times New Roman" panose="02020603050405020304" pitchFamily="18" charset="0"/>
              </a:rPr>
              <a:t>.</a:t>
            </a: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endParaRPr lang="en-GB" sz="2700" dirty="0"/>
          </a:p>
        </p:txBody>
      </p:sp>
    </p:spTree>
    <p:extLst>
      <p:ext uri="{BB962C8B-B14F-4D97-AF65-F5344CB8AC3E}">
        <p14:creationId xmlns:p14="http://schemas.microsoft.com/office/powerpoint/2010/main" val="1704233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F7FFD9-6F71-46AE-B1F6-59D170F71B5C}"/>
              </a:ext>
            </a:extLst>
          </p:cNvPr>
          <p:cNvPicPr>
            <a:picLocks noChangeAspect="1"/>
          </p:cNvPicPr>
          <p:nvPr/>
        </p:nvPicPr>
        <p:blipFill>
          <a:blip r:embed="rId2"/>
          <a:stretch>
            <a:fillRect/>
          </a:stretch>
        </p:blipFill>
        <p:spPr>
          <a:xfrm>
            <a:off x="379684" y="968900"/>
            <a:ext cx="8384632" cy="3240686"/>
          </a:xfrm>
          <a:prstGeom prst="rect">
            <a:avLst/>
          </a:prstGeom>
        </p:spPr>
      </p:pic>
      <p:sp>
        <p:nvSpPr>
          <p:cNvPr id="6" name="TextBox 5">
            <a:extLst>
              <a:ext uri="{FF2B5EF4-FFF2-40B4-BE49-F238E27FC236}">
                <a16:creationId xmlns:a16="http://schemas.microsoft.com/office/drawing/2014/main" id="{30998499-D09C-4689-912A-D8276EEB27E8}"/>
              </a:ext>
            </a:extLst>
          </p:cNvPr>
          <p:cNvSpPr txBox="1"/>
          <p:nvPr/>
        </p:nvSpPr>
        <p:spPr>
          <a:xfrm>
            <a:off x="419878" y="4594160"/>
            <a:ext cx="8257592" cy="1384995"/>
          </a:xfrm>
          <a:prstGeom prst="rect">
            <a:avLst/>
          </a:prstGeom>
          <a:noFill/>
        </p:spPr>
        <p:txBody>
          <a:bodyPr wrap="square" rtlCol="0">
            <a:spAutoFit/>
          </a:bodyPr>
          <a:lstStyle/>
          <a:p>
            <a:r>
              <a:rPr lang="en-GB" sz="2800" dirty="0"/>
              <a:t>The job aspects that female workers overall report to be the most important are job security and job interest, followed (at a distance) by autonomy.</a:t>
            </a:r>
            <a:endParaRPr lang="en-US" sz="2800" dirty="0"/>
          </a:p>
        </p:txBody>
      </p:sp>
    </p:spTree>
    <p:extLst>
      <p:ext uri="{BB962C8B-B14F-4D97-AF65-F5344CB8AC3E}">
        <p14:creationId xmlns:p14="http://schemas.microsoft.com/office/powerpoint/2010/main" val="4163563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998499-D09C-4689-912A-D8276EEB27E8}"/>
              </a:ext>
            </a:extLst>
          </p:cNvPr>
          <p:cNvSpPr txBox="1"/>
          <p:nvPr/>
        </p:nvSpPr>
        <p:spPr>
          <a:xfrm>
            <a:off x="419878" y="908720"/>
            <a:ext cx="8257592" cy="507831"/>
          </a:xfrm>
          <a:prstGeom prst="rect">
            <a:avLst/>
          </a:prstGeom>
          <a:noFill/>
        </p:spPr>
        <p:txBody>
          <a:bodyPr wrap="square" rtlCol="0">
            <a:spAutoFit/>
          </a:bodyPr>
          <a:lstStyle/>
          <a:p>
            <a:r>
              <a:rPr lang="en-GB" sz="2700" dirty="0"/>
              <a:t>Exactly the same ranking holds for men</a:t>
            </a:r>
            <a:endParaRPr lang="en-US" sz="2700" dirty="0"/>
          </a:p>
        </p:txBody>
      </p:sp>
      <p:pic>
        <p:nvPicPr>
          <p:cNvPr id="3" name="Picture 2">
            <a:extLst>
              <a:ext uri="{FF2B5EF4-FFF2-40B4-BE49-F238E27FC236}">
                <a16:creationId xmlns:a16="http://schemas.microsoft.com/office/drawing/2014/main" id="{5462B9A8-3DE0-44F1-8DF5-C12BB49E8A77}"/>
              </a:ext>
            </a:extLst>
          </p:cNvPr>
          <p:cNvPicPr>
            <a:picLocks noChangeAspect="1"/>
          </p:cNvPicPr>
          <p:nvPr/>
        </p:nvPicPr>
        <p:blipFill>
          <a:blip r:embed="rId2"/>
          <a:stretch>
            <a:fillRect/>
          </a:stretch>
        </p:blipFill>
        <p:spPr>
          <a:xfrm>
            <a:off x="376827" y="2042993"/>
            <a:ext cx="8390347" cy="2772015"/>
          </a:xfrm>
          <a:prstGeom prst="rect">
            <a:avLst/>
          </a:prstGeom>
        </p:spPr>
      </p:pic>
    </p:spTree>
    <p:extLst>
      <p:ext uri="{BB962C8B-B14F-4D97-AF65-F5344CB8AC3E}">
        <p14:creationId xmlns:p14="http://schemas.microsoft.com/office/powerpoint/2010/main" val="3066218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2012" y="908720"/>
            <a:ext cx="8633389" cy="4653185"/>
          </a:xfrm>
        </p:spPr>
        <p:txBody>
          <a:bodyPr>
            <a:noAutofit/>
          </a:bodyPr>
          <a:lstStyle/>
          <a:p>
            <a:pPr marL="0" indent="0" algn="just">
              <a:buNone/>
            </a:pPr>
            <a:r>
              <a:rPr lang="en-GB" dirty="0">
                <a:latin typeface="Times New Roman" panose="02020603050405020304" pitchFamily="18" charset="0"/>
                <a:cs typeface="Times New Roman" panose="02020603050405020304" pitchFamily="18" charset="0"/>
              </a:rPr>
              <a:t>But in general, we do not have this kind of information on </a:t>
            </a:r>
            <a:r>
              <a:rPr lang="en-GB" dirty="0">
                <a:solidFill>
                  <a:srgbClr val="FF0000"/>
                </a:solidFill>
                <a:latin typeface="Times New Roman" panose="02020603050405020304" pitchFamily="18" charset="0"/>
                <a:cs typeface="Times New Roman" panose="02020603050405020304" pitchFamily="18" charset="0"/>
              </a:rPr>
              <a:t>what job aspects are important </a:t>
            </a:r>
            <a:r>
              <a:rPr lang="en-GB" dirty="0">
                <a:latin typeface="Times New Roman" panose="02020603050405020304" pitchFamily="18" charset="0"/>
                <a:cs typeface="Times New Roman" panose="02020603050405020304" pitchFamily="18" charset="0"/>
              </a:rPr>
              <a:t>for which employees.</a:t>
            </a: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r>
              <a:rPr lang="en-GB" dirty="0">
                <a:latin typeface="Times New Roman" panose="02020603050405020304" pitchFamily="18" charset="0"/>
                <a:cs typeface="Times New Roman" panose="02020603050405020304" pitchFamily="18" charset="0"/>
              </a:rPr>
              <a:t>And we also don’t know which </a:t>
            </a:r>
            <a:r>
              <a:rPr lang="en-GB" dirty="0">
                <a:solidFill>
                  <a:srgbClr val="FF0000"/>
                </a:solidFill>
                <a:latin typeface="Times New Roman" panose="02020603050405020304" pitchFamily="18" charset="0"/>
                <a:cs typeface="Times New Roman" panose="02020603050405020304" pitchFamily="18" charset="0"/>
              </a:rPr>
              <a:t>other elements </a:t>
            </a:r>
            <a:r>
              <a:rPr lang="en-GB" dirty="0">
                <a:latin typeface="Times New Roman" panose="02020603050405020304" pitchFamily="18" charset="0"/>
                <a:cs typeface="Times New Roman" panose="02020603050405020304" pitchFamily="18" charset="0"/>
              </a:rPr>
              <a:t>we should add to the list of job aspects.</a:t>
            </a: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r>
              <a:rPr lang="en-GB" dirty="0">
                <a:latin typeface="Times New Roman" panose="02020603050405020304" pitchFamily="18" charset="0"/>
                <a:cs typeface="Times New Roman" panose="02020603050405020304" pitchFamily="18" charset="0"/>
              </a:rPr>
              <a:t>Let’s make our life simple, and instead </a:t>
            </a:r>
            <a:r>
              <a:rPr lang="en-GB" dirty="0">
                <a:solidFill>
                  <a:srgbClr val="FF0000"/>
                </a:solidFill>
                <a:latin typeface="Times New Roman" panose="02020603050405020304" pitchFamily="18" charset="0"/>
                <a:cs typeface="Times New Roman" panose="02020603050405020304" pitchFamily="18" charset="0"/>
              </a:rPr>
              <a:t>ask workers </a:t>
            </a:r>
            <a:r>
              <a:rPr lang="en-GB" dirty="0">
                <a:latin typeface="Times New Roman" panose="02020603050405020304" pitchFamily="18" charset="0"/>
                <a:cs typeface="Times New Roman" panose="02020603050405020304" pitchFamily="18" charset="0"/>
              </a:rPr>
              <a:t>what they think.</a:t>
            </a: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8697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2012" y="188640"/>
            <a:ext cx="8633389" cy="4653185"/>
          </a:xfrm>
        </p:spPr>
        <p:txBody>
          <a:bodyPr>
            <a:normAutofit/>
          </a:bodyPr>
          <a:lstStyle/>
          <a:p>
            <a:pPr marL="0" indent="0" algn="just">
              <a:buNone/>
            </a:pPr>
            <a:r>
              <a:rPr lang="en-GB" dirty="0">
                <a:latin typeface="Times New Roman" panose="02020603050405020304" pitchFamily="18" charset="0"/>
                <a:cs typeface="Times New Roman" panose="02020603050405020304" pitchFamily="18" charset="0"/>
              </a:rPr>
              <a:t>Job satisfaction has risen over time in Germany over the past 20 years (SOEP):</a:t>
            </a:r>
          </a:p>
        </p:txBody>
      </p:sp>
      <p:pic>
        <p:nvPicPr>
          <p:cNvPr id="4" name="Picture 3" descr="C:\Users\a.clark\AppData\Local\Packages\Microsoft.Windows.Photos_8wekyb3d8bbwe\TempState\ShareServiceTempFolder\SOEP_JS.jpeg">
            <a:extLst>
              <a:ext uri="{FF2B5EF4-FFF2-40B4-BE49-F238E27FC236}">
                <a16:creationId xmlns:a16="http://schemas.microsoft.com/office/drawing/2014/main" id="{D8D6E85D-AA29-4624-BF1E-28FBB510C8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60076"/>
            <a:ext cx="7056784" cy="513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289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2012" y="260648"/>
            <a:ext cx="8633389" cy="4653185"/>
          </a:xfrm>
        </p:spPr>
        <p:txBody>
          <a:bodyPr>
            <a:normAutofit/>
          </a:bodyPr>
          <a:lstStyle/>
          <a:p>
            <a:pPr marL="0" indent="0" algn="just">
              <a:buNone/>
            </a:pPr>
            <a:r>
              <a:rPr lang="en-GB" dirty="0">
                <a:latin typeface="Times New Roman" panose="02020603050405020304" pitchFamily="18" charset="0"/>
                <a:cs typeface="Times New Roman" panose="02020603050405020304" pitchFamily="18" charset="0"/>
              </a:rPr>
              <a:t>And in the UK (BHPS/UKHLS):</a:t>
            </a:r>
          </a:p>
        </p:txBody>
      </p:sp>
      <p:pic>
        <p:nvPicPr>
          <p:cNvPr id="5" name="Picture 4" descr="C:\Users\a.clark\AppData\Local\Packages\Microsoft.Windows.Photos_8wekyb3d8bbwe\TempState\ShareServiceTempFolder\UKHLS_JS.jpeg">
            <a:extLst>
              <a:ext uri="{FF2B5EF4-FFF2-40B4-BE49-F238E27FC236}">
                <a16:creationId xmlns:a16="http://schemas.microsoft.com/office/drawing/2014/main" id="{3D7593B8-7BD8-4561-AB78-F9C7E1A30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7616326"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389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2012" y="116632"/>
            <a:ext cx="8633389" cy="4653185"/>
          </a:xfrm>
        </p:spPr>
        <p:txBody>
          <a:bodyPr>
            <a:normAutofit/>
          </a:bodyPr>
          <a:lstStyle/>
          <a:p>
            <a:pPr marL="0" indent="0" algn="just">
              <a:buNone/>
            </a:pPr>
            <a:r>
              <a:rPr lang="en-GB" dirty="0">
                <a:latin typeface="Times New Roman" panose="02020603050405020304" pitchFamily="18" charset="0"/>
                <a:cs typeface="Times New Roman" panose="02020603050405020304" pitchFamily="18" charset="0"/>
              </a:rPr>
              <a:t>And in Australia (HILDA):</a:t>
            </a:r>
          </a:p>
        </p:txBody>
      </p:sp>
      <p:pic>
        <p:nvPicPr>
          <p:cNvPr id="2" name="Picture 1">
            <a:extLst>
              <a:ext uri="{FF2B5EF4-FFF2-40B4-BE49-F238E27FC236}">
                <a16:creationId xmlns:a16="http://schemas.microsoft.com/office/drawing/2014/main" id="{75ED2B29-564A-4428-9E1E-16F615FD2E8D}"/>
              </a:ext>
            </a:extLst>
          </p:cNvPr>
          <p:cNvPicPr>
            <a:picLocks noChangeAspect="1"/>
          </p:cNvPicPr>
          <p:nvPr/>
        </p:nvPicPr>
        <p:blipFill>
          <a:blip r:embed="rId2"/>
          <a:stretch>
            <a:fillRect/>
          </a:stretch>
        </p:blipFill>
        <p:spPr>
          <a:xfrm>
            <a:off x="287443" y="1556792"/>
            <a:ext cx="8555127" cy="4896544"/>
          </a:xfrm>
          <a:prstGeom prst="rect">
            <a:avLst/>
          </a:prstGeom>
        </p:spPr>
      </p:pic>
    </p:spTree>
    <p:extLst>
      <p:ext uri="{BB962C8B-B14F-4D97-AF65-F5344CB8AC3E}">
        <p14:creationId xmlns:p14="http://schemas.microsoft.com/office/powerpoint/2010/main" val="1314744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3555" y="260648"/>
            <a:ext cx="8678255" cy="4698051"/>
          </a:xfrm>
        </p:spPr>
        <p:txBody>
          <a:bodyPr>
            <a:normAutofit/>
          </a:bodyPr>
          <a:lstStyle/>
          <a:p>
            <a:pPr marL="0" indent="0" algn="just">
              <a:buNone/>
            </a:pPr>
            <a:r>
              <a:rPr lang="en-GB" dirty="0">
                <a:latin typeface="Times New Roman" panose="02020603050405020304" pitchFamily="18" charset="0"/>
                <a:cs typeface="Times New Roman" panose="02020603050405020304" pitchFamily="18" charset="0"/>
              </a:rPr>
              <a:t>Also in the 13 countries that appear in the last three ISSP Work Orientations modules</a:t>
            </a:r>
          </a:p>
        </p:txBody>
      </p:sp>
      <p:pic>
        <p:nvPicPr>
          <p:cNvPr id="4" name="Picture 3" descr="Chart, bar chart&#10;&#10;Description automatically generated">
            <a:extLst>
              <a:ext uri="{FF2B5EF4-FFF2-40B4-BE49-F238E27FC236}">
                <a16:creationId xmlns:a16="http://schemas.microsoft.com/office/drawing/2014/main" id="{6A3BB5B6-EDCF-4203-901D-90B4852265B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87624" y="1556793"/>
            <a:ext cx="6768752" cy="5112568"/>
          </a:xfrm>
          <a:prstGeom prst="rect">
            <a:avLst/>
          </a:prstGeom>
        </p:spPr>
      </p:pic>
    </p:spTree>
    <p:extLst>
      <p:ext uri="{BB962C8B-B14F-4D97-AF65-F5344CB8AC3E}">
        <p14:creationId xmlns:p14="http://schemas.microsoft.com/office/powerpoint/2010/main" val="362548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3555" y="1068762"/>
            <a:ext cx="8776814" cy="4698051"/>
          </a:xfrm>
        </p:spPr>
        <p:txBody>
          <a:bodyPr>
            <a:normAutofit/>
          </a:bodyPr>
          <a:lstStyle/>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r>
              <a:rPr lang="en-GB" dirty="0">
                <a:latin typeface="Times New Roman" panose="02020603050405020304" pitchFamily="18" charset="0"/>
                <a:cs typeface="Times New Roman" panose="02020603050405020304" pitchFamily="18" charset="0"/>
              </a:rPr>
              <a:t>This is mysterious, if we think that the World of Work has become more insecure.</a:t>
            </a: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r>
              <a:rPr lang="en-GB" dirty="0">
                <a:latin typeface="Times New Roman" panose="02020603050405020304" pitchFamily="18" charset="0"/>
                <a:cs typeface="Times New Roman" panose="02020603050405020304" pitchFamily="18" charset="0"/>
              </a:rPr>
              <a:t>But maybe it hasn’t.</a:t>
            </a: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r>
              <a:rPr lang="en-GB" dirty="0">
                <a:latin typeface="Times New Roman" panose="02020603050405020304" pitchFamily="18" charset="0"/>
                <a:cs typeface="Times New Roman" panose="02020603050405020304" pitchFamily="18" charset="0"/>
              </a:rPr>
              <a:t>	</a:t>
            </a:r>
          </a:p>
          <a:p>
            <a:pPr marL="0" indent="0">
              <a:buNone/>
            </a:pPr>
            <a:endParaRPr lang="en-GB" sz="2700" dirty="0"/>
          </a:p>
        </p:txBody>
      </p:sp>
    </p:spTree>
    <p:extLst>
      <p:ext uri="{BB962C8B-B14F-4D97-AF65-F5344CB8AC3E}">
        <p14:creationId xmlns:p14="http://schemas.microsoft.com/office/powerpoint/2010/main" val="140952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5602" y="44624"/>
            <a:ext cx="8633389" cy="4691642"/>
          </a:xfrm>
        </p:spPr>
        <p:txBody>
          <a:bodyPr>
            <a:noAutofit/>
          </a:bodyPr>
          <a:lstStyle/>
          <a:p>
            <a:pPr marL="0" indent="0" algn="just">
              <a:buNone/>
            </a:pPr>
            <a:r>
              <a:rPr lang="en-GB" dirty="0">
                <a:latin typeface="Times New Roman" panose="02020603050405020304" pitchFamily="18" charset="0"/>
                <a:cs typeface="Times New Roman" panose="02020603050405020304" pitchFamily="18" charset="0"/>
              </a:rPr>
              <a:t>Most employees are </a:t>
            </a:r>
            <a:r>
              <a:rPr lang="en-GB" dirty="0">
                <a:solidFill>
                  <a:srgbClr val="FF0000"/>
                </a:solidFill>
                <a:latin typeface="Times New Roman" panose="02020603050405020304" pitchFamily="18" charset="0"/>
                <a:cs typeface="Times New Roman" panose="02020603050405020304" pitchFamily="18" charset="0"/>
              </a:rPr>
              <a:t>full-time</a:t>
            </a:r>
            <a:r>
              <a:rPr lang="en-GB" dirty="0">
                <a:latin typeface="Times New Roman" panose="02020603050405020304" pitchFamily="18" charset="0"/>
                <a:cs typeface="Times New Roman" panose="02020603050405020304" pitchFamily="18" charset="0"/>
              </a:rPr>
              <a:t>:</a:t>
            </a:r>
          </a:p>
          <a:p>
            <a:pPr marL="0" indent="0" algn="just">
              <a:buNone/>
            </a:pPr>
            <a:endParaRPr lang="en-GB" dirty="0">
              <a:latin typeface="Times New Roman" panose="02020603050405020304" pitchFamily="18" charset="0"/>
              <a:cs typeface="Times New Roman" panose="02020603050405020304" pitchFamily="18" charset="0"/>
            </a:endParaRPr>
          </a:p>
          <a:p>
            <a:pPr marL="406004" indent="-406004" algn="just"/>
            <a:r>
              <a:rPr lang="en-GB" dirty="0">
                <a:latin typeface="Times New Roman" panose="02020603050405020304" pitchFamily="18" charset="0"/>
                <a:cs typeface="Times New Roman" panose="02020603050405020304" pitchFamily="18" charset="0"/>
              </a:rPr>
              <a:t>84% in the OECD;</a:t>
            </a:r>
          </a:p>
          <a:p>
            <a:pPr marL="406004" indent="-406004" algn="just"/>
            <a:r>
              <a:rPr lang="en-GB" dirty="0">
                <a:latin typeface="Times New Roman" panose="02020603050405020304" pitchFamily="18" charset="0"/>
                <a:cs typeface="Times New Roman" panose="02020603050405020304" pitchFamily="18" charset="0"/>
              </a:rPr>
              <a:t>85% in the European Union;</a:t>
            </a:r>
          </a:p>
          <a:p>
            <a:pPr marL="406004" indent="-406004" algn="just"/>
            <a:r>
              <a:rPr lang="en-GB" dirty="0">
                <a:latin typeface="Times New Roman" panose="02020603050405020304" pitchFamily="18" charset="0"/>
                <a:cs typeface="Times New Roman" panose="02020603050405020304" pitchFamily="18" charset="0"/>
              </a:rPr>
              <a:t>87% in France</a:t>
            </a: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r>
              <a:rPr lang="en-GB" dirty="0">
                <a:latin typeface="Times New Roman" panose="02020603050405020304" pitchFamily="18" charset="0"/>
                <a:cs typeface="Times New Roman" panose="02020603050405020304" pitchFamily="18" charset="0"/>
              </a:rPr>
              <a:t>Full-time employees spend </a:t>
            </a:r>
            <a:r>
              <a:rPr lang="en-GB" dirty="0">
                <a:solidFill>
                  <a:srgbClr val="FF0000"/>
                </a:solidFill>
                <a:latin typeface="Times New Roman" panose="02020603050405020304" pitchFamily="18" charset="0"/>
                <a:cs typeface="Times New Roman" panose="02020603050405020304" pitchFamily="18" charset="0"/>
              </a:rPr>
              <a:t>1900 hours per year at work </a:t>
            </a:r>
            <a:r>
              <a:rPr lang="en-GB" dirty="0">
                <a:latin typeface="Times New Roman" panose="02020603050405020304" pitchFamily="18" charset="0"/>
                <a:cs typeface="Times New Roman" panose="02020603050405020304" pitchFamily="18" charset="0"/>
              </a:rPr>
              <a:t>in the OECD (1700 in the European Union, and 1620 in France)</a:t>
            </a: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r>
              <a:rPr lang="en-GB" dirty="0">
                <a:latin typeface="Times New Roman" panose="02020603050405020304" pitchFamily="18" charset="0"/>
                <a:cs typeface="Times New Roman" panose="02020603050405020304" pitchFamily="18" charset="0"/>
              </a:rPr>
              <a:t>Average </a:t>
            </a:r>
            <a:r>
              <a:rPr lang="en-GB" dirty="0">
                <a:solidFill>
                  <a:srgbClr val="FF0000"/>
                </a:solidFill>
                <a:latin typeface="Times New Roman" panose="02020603050405020304" pitchFamily="18" charset="0"/>
                <a:cs typeface="Times New Roman" panose="02020603050405020304" pitchFamily="18" charset="0"/>
              </a:rPr>
              <a:t>commuting</a:t>
            </a:r>
            <a:r>
              <a:rPr lang="en-GB" dirty="0">
                <a:latin typeface="Times New Roman" panose="02020603050405020304" pitchFamily="18" charset="0"/>
                <a:cs typeface="Times New Roman" panose="02020603050405020304" pitchFamily="18" charset="0"/>
              </a:rPr>
              <a:t> time is around </a:t>
            </a:r>
            <a:r>
              <a:rPr lang="en-GB" dirty="0">
                <a:solidFill>
                  <a:srgbClr val="FF0000"/>
                </a:solidFill>
                <a:latin typeface="Times New Roman" panose="02020603050405020304" pitchFamily="18" charset="0"/>
                <a:cs typeface="Times New Roman" panose="02020603050405020304" pitchFamily="18" charset="0"/>
              </a:rPr>
              <a:t>one hour per day </a:t>
            </a:r>
            <a:r>
              <a:rPr lang="en-GB" dirty="0">
                <a:latin typeface="Times New Roman" panose="02020603050405020304" pitchFamily="18" charset="0"/>
                <a:cs typeface="Times New Roman" panose="02020603050405020304" pitchFamily="18" charset="0"/>
              </a:rPr>
              <a:t>in the EU and in France.</a:t>
            </a: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endParaRPr lang="en-GB" sz="2700" dirty="0"/>
          </a:p>
        </p:txBody>
      </p:sp>
    </p:spTree>
    <p:extLst>
      <p:ext uri="{BB962C8B-B14F-4D97-AF65-F5344CB8AC3E}">
        <p14:creationId xmlns:p14="http://schemas.microsoft.com/office/powerpoint/2010/main" val="3284276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52" y="116632"/>
            <a:ext cx="9056410" cy="809963"/>
          </a:xfrm>
        </p:spPr>
        <p:txBody>
          <a:bodyPr>
            <a:noAutofit/>
          </a:bodyPr>
          <a:lstStyle/>
          <a:p>
            <a:pPr marL="0" indent="0" algn="just">
              <a:buNone/>
            </a:pPr>
            <a:r>
              <a:rPr lang="en-GB" dirty="0">
                <a:latin typeface="Times New Roman" panose="02020603050405020304" pitchFamily="18" charset="0"/>
                <a:cs typeface="Times New Roman" panose="02020603050405020304" pitchFamily="18" charset="0"/>
              </a:rPr>
              <a:t>The self-reported </a:t>
            </a:r>
            <a:r>
              <a:rPr lang="en-GB" dirty="0">
                <a:solidFill>
                  <a:srgbClr val="FF0000"/>
                </a:solidFill>
                <a:latin typeface="Times New Roman" panose="02020603050405020304" pitchFamily="18" charset="0"/>
                <a:cs typeface="Times New Roman" panose="02020603050405020304" pitchFamily="18" charset="0"/>
              </a:rPr>
              <a:t>Probability of Job Loss </a:t>
            </a:r>
            <a:r>
              <a:rPr lang="en-GB" dirty="0">
                <a:latin typeface="Times New Roman" panose="02020603050405020304" pitchFamily="18" charset="0"/>
                <a:cs typeface="Times New Roman" panose="02020603050405020304" pitchFamily="18" charset="0"/>
              </a:rPr>
              <a:t>is fairly stable: SOEP, 1998-</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395101"/>
            <a:ext cx="6332768" cy="4605649"/>
          </a:xfrm>
          <a:prstGeom prst="rect">
            <a:avLst/>
          </a:prstGeom>
        </p:spPr>
      </p:pic>
      <p:sp>
        <p:nvSpPr>
          <p:cNvPr id="5" name="ZoneTexte 4"/>
          <p:cNvSpPr txBox="1"/>
          <p:nvPr/>
        </p:nvSpPr>
        <p:spPr>
          <a:xfrm>
            <a:off x="6516216" y="1684055"/>
            <a:ext cx="2561601" cy="1754326"/>
          </a:xfrm>
          <a:prstGeom prst="rect">
            <a:avLst/>
          </a:prstGeom>
          <a:noFill/>
        </p:spPr>
        <p:txBody>
          <a:bodyPr wrap="square" rtlCol="0">
            <a:spAutoFit/>
          </a:bodyPr>
          <a:lstStyle/>
          <a:p>
            <a:r>
              <a:rPr lang="en-GB" sz="2700" b="1" dirty="0"/>
              <a:t>Mean</a:t>
            </a:r>
            <a:r>
              <a:rPr lang="en-GB" sz="2700" dirty="0"/>
              <a:t>: around 20% probability of job loss in next two years</a:t>
            </a:r>
          </a:p>
        </p:txBody>
      </p:sp>
    </p:spTree>
    <p:extLst>
      <p:ext uri="{BB962C8B-B14F-4D97-AF65-F5344CB8AC3E}">
        <p14:creationId xmlns:p14="http://schemas.microsoft.com/office/powerpoint/2010/main" val="2628752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66" y="241656"/>
            <a:ext cx="8697482" cy="451040"/>
          </a:xfrm>
        </p:spPr>
        <p:txBody>
          <a:bodyPr>
            <a:noAutofit/>
          </a:bodyPr>
          <a:lstStyle/>
          <a:p>
            <a:pPr marL="0" indent="0" algn="just">
              <a:buNone/>
            </a:pPr>
            <a:r>
              <a:rPr lang="en-GB" dirty="0">
                <a:latin typeface="Times New Roman" panose="02020603050405020304" pitchFamily="18" charset="0"/>
                <a:cs typeface="Times New Roman" panose="02020603050405020304" pitchFamily="18" charset="0"/>
              </a:rPr>
              <a:t>Ditto in Australia: HILDA</a:t>
            </a:r>
          </a:p>
        </p:txBody>
      </p:sp>
      <p:sp>
        <p:nvSpPr>
          <p:cNvPr id="5" name="ZoneTexte 4"/>
          <p:cNvSpPr txBox="1"/>
          <p:nvPr/>
        </p:nvSpPr>
        <p:spPr>
          <a:xfrm>
            <a:off x="6582399" y="1684055"/>
            <a:ext cx="2442293" cy="1754326"/>
          </a:xfrm>
          <a:prstGeom prst="rect">
            <a:avLst/>
          </a:prstGeom>
          <a:noFill/>
        </p:spPr>
        <p:txBody>
          <a:bodyPr wrap="square" rtlCol="0">
            <a:spAutoFit/>
          </a:bodyPr>
          <a:lstStyle/>
          <a:p>
            <a:r>
              <a:rPr lang="en-GB" sz="2700" b="1" dirty="0"/>
              <a:t>Mean</a:t>
            </a:r>
            <a:r>
              <a:rPr lang="en-GB" sz="2700" dirty="0"/>
              <a:t>: around 10% probability job loss in next 12 months</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08" y="1255456"/>
            <a:ext cx="6463091" cy="4700429"/>
          </a:xfrm>
          <a:prstGeom prst="rect">
            <a:avLst/>
          </a:prstGeom>
        </p:spPr>
      </p:pic>
    </p:spTree>
    <p:extLst>
      <p:ext uri="{BB962C8B-B14F-4D97-AF65-F5344CB8AC3E}">
        <p14:creationId xmlns:p14="http://schemas.microsoft.com/office/powerpoint/2010/main" val="1768937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90667" y="1772816"/>
            <a:ext cx="6696744" cy="461665"/>
          </a:xfrm>
          <a:prstGeom prst="rect">
            <a:avLst/>
          </a:prstGeom>
          <a:noFill/>
        </p:spPr>
        <p:txBody>
          <a:bodyPr wrap="square" rtlCol="0">
            <a:spAutoFit/>
          </a:bodyPr>
          <a:lstStyle/>
          <a:p>
            <a:r>
              <a:rPr lang="fr-FR" sz="2400" b="1" dirty="0"/>
              <a:t>OECD </a:t>
            </a:r>
            <a:r>
              <a:rPr lang="fr-FR" sz="2400" b="1" dirty="0" err="1"/>
              <a:t>Employment</a:t>
            </a:r>
            <a:r>
              <a:rPr lang="fr-FR" sz="2400" b="1" dirty="0"/>
              <a:t> Protection </a:t>
            </a:r>
            <a:r>
              <a:rPr lang="fr-FR" sz="2400" b="1" dirty="0" err="1"/>
              <a:t>Legislation</a:t>
            </a:r>
            <a:r>
              <a:rPr lang="fr-FR" sz="2400" b="1" dirty="0"/>
              <a:t> index</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276872"/>
            <a:ext cx="6324702" cy="4464496"/>
          </a:xfrm>
          <a:prstGeom prst="rect">
            <a:avLst/>
          </a:prstGeom>
        </p:spPr>
      </p:pic>
      <p:sp>
        <p:nvSpPr>
          <p:cNvPr id="7" name="Espace réservé du contenu 2">
            <a:extLst>
              <a:ext uri="{FF2B5EF4-FFF2-40B4-BE49-F238E27FC236}">
                <a16:creationId xmlns:a16="http://schemas.microsoft.com/office/drawing/2014/main" id="{ACB19319-C9B1-4FBE-BAA1-594FE7D00610}"/>
              </a:ext>
            </a:extLst>
          </p:cNvPr>
          <p:cNvSpPr txBox="1">
            <a:spLocks/>
          </p:cNvSpPr>
          <p:nvPr/>
        </p:nvSpPr>
        <p:spPr>
          <a:xfrm>
            <a:off x="256374" y="116632"/>
            <a:ext cx="8742347" cy="42301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3200" dirty="0">
                <a:latin typeface="Times New Roman" panose="02020603050405020304" pitchFamily="18" charset="0"/>
                <a:cs typeface="Times New Roman" panose="02020603050405020304" pitchFamily="18" charset="0"/>
              </a:rPr>
              <a:t>Some changes on the labour market may have made job loss more likely: less-stringent </a:t>
            </a:r>
            <a:r>
              <a:rPr lang="en-GB" sz="3200" dirty="0">
                <a:solidFill>
                  <a:srgbClr val="FF0000"/>
                </a:solidFill>
                <a:latin typeface="Times New Roman" panose="02020603050405020304" pitchFamily="18" charset="0"/>
                <a:cs typeface="Times New Roman" panose="02020603050405020304" pitchFamily="18" charset="0"/>
              </a:rPr>
              <a:t>Employment Protection Legislation</a:t>
            </a:r>
          </a:p>
        </p:txBody>
      </p:sp>
    </p:spTree>
    <p:extLst>
      <p:ext uri="{BB962C8B-B14F-4D97-AF65-F5344CB8AC3E}">
        <p14:creationId xmlns:p14="http://schemas.microsoft.com/office/powerpoint/2010/main" val="770276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1737" y="836712"/>
            <a:ext cx="8976778" cy="3634100"/>
          </a:xfrm>
          <a:prstGeom prst="rect">
            <a:avLst/>
          </a:prstGeom>
        </p:spPr>
      </p:pic>
      <p:sp>
        <p:nvSpPr>
          <p:cNvPr id="5" name="ZoneTexte 4"/>
          <p:cNvSpPr txBox="1"/>
          <p:nvPr/>
        </p:nvSpPr>
        <p:spPr>
          <a:xfrm>
            <a:off x="0" y="5004097"/>
            <a:ext cx="9144000" cy="923330"/>
          </a:xfrm>
          <a:prstGeom prst="rect">
            <a:avLst/>
          </a:prstGeom>
          <a:noFill/>
        </p:spPr>
        <p:txBody>
          <a:bodyPr wrap="square" rtlCol="0">
            <a:spAutoFit/>
          </a:bodyPr>
          <a:lstStyle/>
          <a:p>
            <a:pPr algn="just"/>
            <a:r>
              <a:rPr lang="en-GB" sz="2700" dirty="0">
                <a:solidFill>
                  <a:srgbClr val="FF0000"/>
                </a:solidFill>
              </a:rPr>
              <a:t>And since then</a:t>
            </a:r>
            <a:r>
              <a:rPr lang="en-GB" sz="2700" dirty="0"/>
              <a:t>… Belgium and Netherlands up; Lithuania, Slovenia, France, Italy and Portugal down. Most unchanged. </a:t>
            </a:r>
          </a:p>
        </p:txBody>
      </p:sp>
    </p:spTree>
    <p:extLst>
      <p:ext uri="{BB962C8B-B14F-4D97-AF65-F5344CB8AC3E}">
        <p14:creationId xmlns:p14="http://schemas.microsoft.com/office/powerpoint/2010/main" val="2489734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0104" y="779544"/>
            <a:ext cx="7668320" cy="4953176"/>
          </a:xfrm>
          <a:prstGeom prst="rect">
            <a:avLst/>
          </a:prstGeom>
        </p:spPr>
      </p:pic>
      <p:sp>
        <p:nvSpPr>
          <p:cNvPr id="5" name="ZoneTexte 4"/>
          <p:cNvSpPr txBox="1"/>
          <p:nvPr/>
        </p:nvSpPr>
        <p:spPr>
          <a:xfrm>
            <a:off x="160233" y="44624"/>
            <a:ext cx="8876263" cy="584775"/>
          </a:xfrm>
          <a:prstGeom prst="rect">
            <a:avLst/>
          </a:prstGeom>
          <a:noFill/>
        </p:spPr>
        <p:txBody>
          <a:bodyPr wrap="square" rtlCol="0">
            <a:spAutoFit/>
          </a:bodyPr>
          <a:lstStyle/>
          <a:p>
            <a:r>
              <a:rPr lang="en-GB" sz="3200" dirty="0"/>
              <a:t>Less protection for the Employed from </a:t>
            </a:r>
            <a:r>
              <a:rPr lang="en-GB" sz="3200" dirty="0">
                <a:solidFill>
                  <a:srgbClr val="FF0000"/>
                </a:solidFill>
              </a:rPr>
              <a:t>Trade Unions </a:t>
            </a:r>
          </a:p>
        </p:txBody>
      </p:sp>
      <p:sp>
        <p:nvSpPr>
          <p:cNvPr id="6" name="ZoneTexte 5"/>
          <p:cNvSpPr txBox="1"/>
          <p:nvPr/>
        </p:nvSpPr>
        <p:spPr>
          <a:xfrm>
            <a:off x="217918" y="5867980"/>
            <a:ext cx="3525140" cy="369332"/>
          </a:xfrm>
          <a:prstGeom prst="rect">
            <a:avLst/>
          </a:prstGeom>
          <a:noFill/>
        </p:spPr>
        <p:txBody>
          <a:bodyPr wrap="square" rtlCol="0">
            <a:spAutoFit/>
          </a:bodyPr>
          <a:lstStyle/>
          <a:p>
            <a:r>
              <a:rPr lang="en-GB" dirty="0"/>
              <a:t>Source: OECD Trade Union Dataset</a:t>
            </a:r>
          </a:p>
        </p:txBody>
      </p:sp>
    </p:spTree>
    <p:extLst>
      <p:ext uri="{BB962C8B-B14F-4D97-AF65-F5344CB8AC3E}">
        <p14:creationId xmlns:p14="http://schemas.microsoft.com/office/powerpoint/2010/main" val="20825261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683568" y="1389223"/>
            <a:ext cx="7859174" cy="4727690"/>
          </a:xfrm>
          <a:prstGeom prst="rect">
            <a:avLst/>
          </a:prstGeom>
        </p:spPr>
      </p:pic>
      <p:sp>
        <p:nvSpPr>
          <p:cNvPr id="11" name="ZoneTexte 10"/>
          <p:cNvSpPr txBox="1"/>
          <p:nvPr/>
        </p:nvSpPr>
        <p:spPr>
          <a:xfrm>
            <a:off x="83975" y="44624"/>
            <a:ext cx="8999376" cy="1077218"/>
          </a:xfrm>
          <a:prstGeom prst="rect">
            <a:avLst/>
          </a:prstGeom>
          <a:noFill/>
        </p:spPr>
        <p:txBody>
          <a:bodyPr wrap="square" rtlCol="0">
            <a:spAutoFit/>
          </a:bodyPr>
          <a:lstStyle/>
          <a:p>
            <a:r>
              <a:rPr lang="en-GB" sz="3200" dirty="0"/>
              <a:t>But greater protection after job loss via </a:t>
            </a:r>
            <a:r>
              <a:rPr lang="en-GB" sz="3200" dirty="0">
                <a:solidFill>
                  <a:srgbClr val="FF0000"/>
                </a:solidFill>
              </a:rPr>
              <a:t>unemployment benefits</a:t>
            </a:r>
          </a:p>
        </p:txBody>
      </p:sp>
      <p:sp>
        <p:nvSpPr>
          <p:cNvPr id="12" name="ZoneTexte 11"/>
          <p:cNvSpPr txBox="1"/>
          <p:nvPr/>
        </p:nvSpPr>
        <p:spPr>
          <a:xfrm>
            <a:off x="217918" y="6300028"/>
            <a:ext cx="3525140" cy="369332"/>
          </a:xfrm>
          <a:prstGeom prst="rect">
            <a:avLst/>
          </a:prstGeom>
          <a:noFill/>
        </p:spPr>
        <p:txBody>
          <a:bodyPr wrap="square" rtlCol="0">
            <a:spAutoFit/>
          </a:bodyPr>
          <a:lstStyle/>
          <a:p>
            <a:r>
              <a:rPr lang="en-GB" dirty="0"/>
              <a:t>Source: OECD Statistics</a:t>
            </a:r>
          </a:p>
        </p:txBody>
      </p:sp>
    </p:spTree>
    <p:extLst>
      <p:ext uri="{BB962C8B-B14F-4D97-AF65-F5344CB8AC3E}">
        <p14:creationId xmlns:p14="http://schemas.microsoft.com/office/powerpoint/2010/main" val="2696453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1274" y="6095037"/>
            <a:ext cx="9092726" cy="646331"/>
          </a:xfrm>
          <a:prstGeom prst="rect">
            <a:avLst/>
          </a:prstGeom>
          <a:noFill/>
        </p:spPr>
        <p:txBody>
          <a:bodyPr wrap="square" rtlCol="0">
            <a:spAutoFit/>
          </a:bodyPr>
          <a:lstStyle/>
          <a:p>
            <a:r>
              <a:rPr lang="en-GB" dirty="0"/>
              <a:t>Source: OECD Statistics. Real Minimum Wages in Thousands of US Dollars 2020 PPP (Germany: MW started only in 2015)</a:t>
            </a:r>
          </a:p>
        </p:txBody>
      </p:sp>
      <p:sp>
        <p:nvSpPr>
          <p:cNvPr id="11" name="ZoneTexte 10"/>
          <p:cNvSpPr txBox="1"/>
          <p:nvPr/>
        </p:nvSpPr>
        <p:spPr>
          <a:xfrm>
            <a:off x="160234" y="44624"/>
            <a:ext cx="6211966" cy="584775"/>
          </a:xfrm>
          <a:prstGeom prst="rect">
            <a:avLst/>
          </a:prstGeom>
          <a:noFill/>
        </p:spPr>
        <p:txBody>
          <a:bodyPr wrap="square" rtlCol="0">
            <a:spAutoFit/>
          </a:bodyPr>
          <a:lstStyle/>
          <a:p>
            <a:r>
              <a:rPr lang="en-GB" sz="3200" dirty="0"/>
              <a:t>And protection from </a:t>
            </a:r>
            <a:r>
              <a:rPr lang="en-GB" sz="3200" dirty="0">
                <a:solidFill>
                  <a:srgbClr val="FF0000"/>
                </a:solidFill>
              </a:rPr>
              <a:t>low wages</a:t>
            </a:r>
          </a:p>
        </p:txBody>
      </p:sp>
      <p:pic>
        <p:nvPicPr>
          <p:cNvPr id="12" name="Image 11"/>
          <p:cNvPicPr>
            <a:picLocks noChangeAspect="1"/>
          </p:cNvPicPr>
          <p:nvPr/>
        </p:nvPicPr>
        <p:blipFill>
          <a:blip r:embed="rId2"/>
          <a:stretch>
            <a:fillRect/>
          </a:stretch>
        </p:blipFill>
        <p:spPr>
          <a:xfrm>
            <a:off x="379592" y="764704"/>
            <a:ext cx="8368872" cy="5184576"/>
          </a:xfrm>
          <a:prstGeom prst="rect">
            <a:avLst/>
          </a:prstGeom>
        </p:spPr>
      </p:pic>
    </p:spTree>
    <p:extLst>
      <p:ext uri="{BB962C8B-B14F-4D97-AF65-F5344CB8AC3E}">
        <p14:creationId xmlns:p14="http://schemas.microsoft.com/office/powerpoint/2010/main" val="903032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6" y="188640"/>
            <a:ext cx="9023705" cy="501687"/>
          </a:xfrm>
        </p:spPr>
        <p:txBody>
          <a:bodyPr>
            <a:noAutofit/>
          </a:bodyPr>
          <a:lstStyle/>
          <a:p>
            <a:r>
              <a:rPr lang="en-GB" sz="3200" dirty="0">
                <a:latin typeface="Times New Roman" panose="02020603050405020304" pitchFamily="18" charset="0"/>
                <a:cs typeface="Times New Roman" panose="02020603050405020304" pitchFamily="18" charset="0"/>
              </a:rPr>
              <a:t>Let’s put it all together: </a:t>
            </a:r>
            <a:br>
              <a:rPr lang="en-GB" sz="3200" dirty="0">
                <a:latin typeface="Times New Roman" panose="02020603050405020304" pitchFamily="18" charset="0"/>
                <a:cs typeface="Times New Roman" panose="02020603050405020304" pitchFamily="18" charset="0"/>
              </a:rPr>
            </a:br>
            <a:r>
              <a:rPr lang="en-GB" sz="3200" dirty="0">
                <a:solidFill>
                  <a:srgbClr val="FF0000"/>
                </a:solidFill>
                <a:latin typeface="Times New Roman" panose="02020603050405020304" pitchFamily="18" charset="0"/>
                <a:cs typeface="Times New Roman" panose="02020603050405020304" pitchFamily="18" charset="0"/>
              </a:rPr>
              <a:t>workers’ evaluation of their job security</a:t>
            </a: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1115616" y="908720"/>
            <a:ext cx="6120680" cy="5832648"/>
          </a:xfrm>
          <a:prstGeom prst="rect">
            <a:avLst/>
          </a:prstGeom>
          <a:noFill/>
          <a:ln>
            <a:noFill/>
          </a:ln>
        </p:spPr>
      </p:pic>
      <p:sp>
        <p:nvSpPr>
          <p:cNvPr id="4" name="Oval 4"/>
          <p:cNvSpPr>
            <a:spLocks noChangeArrowheads="1"/>
          </p:cNvSpPr>
          <p:nvPr/>
        </p:nvSpPr>
        <p:spPr bwMode="auto">
          <a:xfrm>
            <a:off x="3146990" y="2492896"/>
            <a:ext cx="4593362" cy="36004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350"/>
          </a:p>
        </p:txBody>
      </p:sp>
      <p:sp>
        <p:nvSpPr>
          <p:cNvPr id="7" name="Oval 4">
            <a:extLst>
              <a:ext uri="{FF2B5EF4-FFF2-40B4-BE49-F238E27FC236}">
                <a16:creationId xmlns:a16="http://schemas.microsoft.com/office/drawing/2014/main" id="{8A6B79E2-F003-4C57-808A-F30ECB78D607}"/>
              </a:ext>
            </a:extLst>
          </p:cNvPr>
          <p:cNvSpPr>
            <a:spLocks noChangeArrowheads="1"/>
          </p:cNvSpPr>
          <p:nvPr/>
        </p:nvSpPr>
        <p:spPr bwMode="auto">
          <a:xfrm>
            <a:off x="3203848" y="5157192"/>
            <a:ext cx="4593362" cy="36004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350"/>
          </a:p>
        </p:txBody>
      </p:sp>
    </p:spTree>
    <p:extLst>
      <p:ext uri="{BB962C8B-B14F-4D97-AF65-F5344CB8AC3E}">
        <p14:creationId xmlns:p14="http://schemas.microsoft.com/office/powerpoint/2010/main" val="1504817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049288" y="1808386"/>
            <a:ext cx="7123112" cy="4284910"/>
          </a:xfrm>
          <a:prstGeom prst="rect">
            <a:avLst/>
          </a:prstGeom>
        </p:spPr>
      </p:pic>
      <p:sp>
        <p:nvSpPr>
          <p:cNvPr id="5" name="ZoneTexte 4"/>
          <p:cNvSpPr txBox="1"/>
          <p:nvPr/>
        </p:nvSpPr>
        <p:spPr>
          <a:xfrm>
            <a:off x="935764" y="6372036"/>
            <a:ext cx="6422165" cy="369332"/>
          </a:xfrm>
          <a:prstGeom prst="rect">
            <a:avLst/>
          </a:prstGeom>
          <a:noFill/>
        </p:spPr>
        <p:txBody>
          <a:bodyPr wrap="square" rtlCol="0">
            <a:spAutoFit/>
          </a:bodyPr>
          <a:lstStyle/>
          <a:p>
            <a:r>
              <a:rPr lang="en-GB" dirty="0"/>
              <a:t>Secure = Is Your Job Secure?: “True” or “Very True”</a:t>
            </a:r>
          </a:p>
        </p:txBody>
      </p:sp>
      <p:sp>
        <p:nvSpPr>
          <p:cNvPr id="6" name="ZoneTexte 5"/>
          <p:cNvSpPr txBox="1"/>
          <p:nvPr/>
        </p:nvSpPr>
        <p:spPr>
          <a:xfrm>
            <a:off x="98277" y="-27384"/>
            <a:ext cx="8947447" cy="1569660"/>
          </a:xfrm>
          <a:prstGeom prst="rect">
            <a:avLst/>
          </a:prstGeom>
          <a:noFill/>
        </p:spPr>
        <p:txBody>
          <a:bodyPr wrap="square" rtlCol="0">
            <a:spAutoFit/>
          </a:bodyPr>
          <a:lstStyle/>
          <a:p>
            <a:r>
              <a:rPr lang="en-GB" sz="3200" dirty="0"/>
              <a:t>ESS: perhaps a fall in security between 2004 and 2010 (but only two waves with information): effect of the </a:t>
            </a:r>
            <a:r>
              <a:rPr lang="en-GB" sz="3200" dirty="0">
                <a:solidFill>
                  <a:srgbClr val="FF0000"/>
                </a:solidFill>
              </a:rPr>
              <a:t>Great Recession</a:t>
            </a:r>
          </a:p>
        </p:txBody>
      </p:sp>
    </p:spTree>
    <p:extLst>
      <p:ext uri="{BB962C8B-B14F-4D97-AF65-F5344CB8AC3E}">
        <p14:creationId xmlns:p14="http://schemas.microsoft.com/office/powerpoint/2010/main" val="1645788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054763" y="1268760"/>
            <a:ext cx="7011730" cy="4536503"/>
          </a:xfrm>
          <a:prstGeom prst="rect">
            <a:avLst/>
          </a:prstGeom>
        </p:spPr>
      </p:pic>
      <p:sp>
        <p:nvSpPr>
          <p:cNvPr id="7" name="ZoneTexte 6"/>
          <p:cNvSpPr txBox="1"/>
          <p:nvPr/>
        </p:nvSpPr>
        <p:spPr>
          <a:xfrm>
            <a:off x="942174" y="6165304"/>
            <a:ext cx="6422165" cy="369332"/>
          </a:xfrm>
          <a:prstGeom prst="rect">
            <a:avLst/>
          </a:prstGeom>
          <a:noFill/>
        </p:spPr>
        <p:txBody>
          <a:bodyPr wrap="square" rtlCol="0">
            <a:spAutoFit/>
          </a:bodyPr>
          <a:lstStyle/>
          <a:p>
            <a:r>
              <a:rPr lang="en-GB" dirty="0"/>
              <a:t>Satisfied = Score of 6-7 on the 1-7 scale</a:t>
            </a:r>
          </a:p>
        </p:txBody>
      </p:sp>
      <p:sp>
        <p:nvSpPr>
          <p:cNvPr id="8" name="ZoneTexte 7"/>
          <p:cNvSpPr txBox="1"/>
          <p:nvPr/>
        </p:nvSpPr>
        <p:spPr>
          <a:xfrm>
            <a:off x="461473" y="44624"/>
            <a:ext cx="8082185" cy="1077218"/>
          </a:xfrm>
          <a:prstGeom prst="rect">
            <a:avLst/>
          </a:prstGeom>
          <a:noFill/>
        </p:spPr>
        <p:txBody>
          <a:bodyPr wrap="square" rtlCol="0">
            <a:spAutoFit/>
          </a:bodyPr>
          <a:lstStyle/>
          <a:p>
            <a:r>
              <a:rPr lang="en-GB" sz="3200" dirty="0"/>
              <a:t>Long-run country panels. </a:t>
            </a:r>
            <a:r>
              <a:rPr lang="en-GB" sz="3200" dirty="0">
                <a:solidFill>
                  <a:srgbClr val="FF0000"/>
                </a:solidFill>
              </a:rPr>
              <a:t>UK. </a:t>
            </a:r>
            <a:r>
              <a:rPr lang="en-GB" sz="3200" dirty="0"/>
              <a:t>BHPS up to 2008 (GR again)</a:t>
            </a:r>
          </a:p>
        </p:txBody>
      </p:sp>
    </p:spTree>
    <p:extLst>
      <p:ext uri="{BB962C8B-B14F-4D97-AF65-F5344CB8AC3E}">
        <p14:creationId xmlns:p14="http://schemas.microsoft.com/office/powerpoint/2010/main" val="507740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5602" y="177518"/>
            <a:ext cx="8633389" cy="4691642"/>
          </a:xfrm>
        </p:spPr>
        <p:txBody>
          <a:bodyPr>
            <a:noAutofit/>
          </a:bodyPr>
          <a:lstStyle/>
          <a:p>
            <a:pPr marL="0" indent="0" algn="just">
              <a:buNone/>
            </a:pPr>
            <a:r>
              <a:rPr lang="en-GB" sz="2800" dirty="0">
                <a:latin typeface="Times New Roman" panose="02020603050405020304" pitchFamily="18" charset="0"/>
                <a:cs typeface="Times New Roman" panose="02020603050405020304" pitchFamily="18" charset="0"/>
              </a:rPr>
              <a:t>This gives a rough total of just under </a:t>
            </a:r>
            <a:r>
              <a:rPr lang="en-GB" sz="2800" dirty="0">
                <a:solidFill>
                  <a:srgbClr val="FF0000"/>
                </a:solidFill>
                <a:latin typeface="Times New Roman" panose="02020603050405020304" pitchFamily="18" charset="0"/>
                <a:cs typeface="Times New Roman" panose="02020603050405020304" pitchFamily="18" charset="0"/>
              </a:rPr>
              <a:t>2000 hours per year engaged in work</a:t>
            </a:r>
            <a:r>
              <a:rPr lang="en-GB" sz="2800" dirty="0">
                <a:latin typeface="Times New Roman" panose="02020603050405020304" pitchFamily="18" charset="0"/>
                <a:cs typeface="Times New Roman" panose="02020603050405020304" pitchFamily="18" charset="0"/>
              </a:rPr>
              <a:t>: 8.4 hours per workday in the EU and 8 hours in France.</a:t>
            </a:r>
          </a:p>
          <a:p>
            <a:pPr marL="0" indent="0" algn="just">
              <a:buNone/>
            </a:pPr>
            <a:endParaRPr lang="en-GB" sz="2800" dirty="0">
              <a:latin typeface="Times New Roman" panose="02020603050405020304" pitchFamily="18" charset="0"/>
              <a:cs typeface="Times New Roman" panose="02020603050405020304" pitchFamily="18" charset="0"/>
            </a:endParaRPr>
          </a:p>
          <a:p>
            <a:pPr algn="just"/>
            <a:r>
              <a:rPr lang="en-GB" sz="2800" dirty="0">
                <a:latin typeface="Times New Roman" panose="02020603050405020304" pitchFamily="18" charset="0"/>
                <a:cs typeface="Times New Roman" panose="02020603050405020304" pitchFamily="18" charset="0"/>
              </a:rPr>
              <a:t>This is far more time than they spend on household and family care (3 hours per workday)</a:t>
            </a:r>
          </a:p>
          <a:p>
            <a:pPr algn="just"/>
            <a:r>
              <a:rPr lang="en-GB" sz="2800" dirty="0">
                <a:latin typeface="Times New Roman" panose="02020603050405020304" pitchFamily="18" charset="0"/>
                <a:cs typeface="Times New Roman" panose="02020603050405020304" pitchFamily="18" charset="0"/>
              </a:rPr>
              <a:t>almost twice what is spent on leisure and associative life (5 hours)</a:t>
            </a:r>
          </a:p>
          <a:p>
            <a:pPr algn="just"/>
            <a:r>
              <a:rPr lang="en-GB" sz="2800" dirty="0">
                <a:latin typeface="Times New Roman" panose="02020603050405020304" pitchFamily="18" charset="0"/>
                <a:cs typeface="Times New Roman" panose="02020603050405020304" pitchFamily="18" charset="0"/>
              </a:rPr>
              <a:t>and as much as spent sleeping. (Source: 2010 Harmonised European Time Use Survey)</a:t>
            </a:r>
          </a:p>
          <a:p>
            <a:pPr marL="0" indent="0" algn="just">
              <a:buNone/>
            </a:pPr>
            <a:endParaRPr lang="en-GB" sz="2800" dirty="0">
              <a:latin typeface="Times New Roman" panose="02020603050405020304" pitchFamily="18" charset="0"/>
              <a:cs typeface="Times New Roman" panose="02020603050405020304" pitchFamily="18" charset="0"/>
            </a:endParaRPr>
          </a:p>
          <a:p>
            <a:pPr marL="0" indent="0" algn="just">
              <a:buNone/>
            </a:pPr>
            <a:r>
              <a:rPr lang="en-GB" sz="2800" dirty="0">
                <a:latin typeface="Times New Roman" panose="02020603050405020304" pitchFamily="18" charset="0"/>
                <a:cs typeface="Times New Roman" panose="02020603050405020304" pitchFamily="18" charset="0"/>
              </a:rPr>
              <a:t>Between the ages of 25 and 54 employees will spend the equivalent of </a:t>
            </a:r>
            <a:r>
              <a:rPr lang="en-GB" sz="2800" dirty="0">
                <a:solidFill>
                  <a:srgbClr val="FF0000"/>
                </a:solidFill>
                <a:latin typeface="Times New Roman" panose="02020603050405020304" pitchFamily="18" charset="0"/>
                <a:cs typeface="Times New Roman" panose="02020603050405020304" pitchFamily="18" charset="0"/>
              </a:rPr>
              <a:t>7 continuous years either at work or travelling to and from it.</a:t>
            </a:r>
          </a:p>
        </p:txBody>
      </p:sp>
    </p:spTree>
    <p:extLst>
      <p:ext uri="{BB962C8B-B14F-4D97-AF65-F5344CB8AC3E}">
        <p14:creationId xmlns:p14="http://schemas.microsoft.com/office/powerpoint/2010/main" val="4056157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942173" y="1080546"/>
            <a:ext cx="7328635" cy="4741537"/>
          </a:xfrm>
          <a:prstGeom prst="rect">
            <a:avLst/>
          </a:prstGeom>
        </p:spPr>
      </p:pic>
      <p:sp>
        <p:nvSpPr>
          <p:cNvPr id="7" name="ZoneTexte 6"/>
          <p:cNvSpPr txBox="1"/>
          <p:nvPr/>
        </p:nvSpPr>
        <p:spPr>
          <a:xfrm>
            <a:off x="942174" y="6093296"/>
            <a:ext cx="6422165" cy="369332"/>
          </a:xfrm>
          <a:prstGeom prst="rect">
            <a:avLst/>
          </a:prstGeom>
          <a:noFill/>
        </p:spPr>
        <p:txBody>
          <a:bodyPr wrap="square" rtlCol="0">
            <a:spAutoFit/>
          </a:bodyPr>
          <a:lstStyle/>
          <a:p>
            <a:r>
              <a:rPr lang="en-GB" dirty="0"/>
              <a:t>Satisfied = Score of 8-10 on the 1-10 scale</a:t>
            </a:r>
          </a:p>
        </p:txBody>
      </p:sp>
      <p:sp>
        <p:nvSpPr>
          <p:cNvPr id="9" name="ZoneTexte 8"/>
          <p:cNvSpPr txBox="1"/>
          <p:nvPr/>
        </p:nvSpPr>
        <p:spPr>
          <a:xfrm>
            <a:off x="35496" y="116632"/>
            <a:ext cx="9073007" cy="1077218"/>
          </a:xfrm>
          <a:prstGeom prst="rect">
            <a:avLst/>
          </a:prstGeom>
          <a:noFill/>
        </p:spPr>
        <p:txBody>
          <a:bodyPr wrap="square" rtlCol="0">
            <a:spAutoFit/>
          </a:bodyPr>
          <a:lstStyle/>
          <a:p>
            <a:r>
              <a:rPr lang="en-GB" sz="3200" dirty="0"/>
              <a:t>Long-run country panels. </a:t>
            </a:r>
            <a:r>
              <a:rPr lang="en-GB" sz="3200" dirty="0">
                <a:solidFill>
                  <a:srgbClr val="FF0000"/>
                </a:solidFill>
              </a:rPr>
              <a:t>Australia. </a:t>
            </a:r>
            <a:r>
              <a:rPr lang="en-GB" sz="3200" dirty="0"/>
              <a:t>HILDA up to 2020</a:t>
            </a:r>
          </a:p>
        </p:txBody>
      </p:sp>
    </p:spTree>
    <p:extLst>
      <p:ext uri="{BB962C8B-B14F-4D97-AF65-F5344CB8AC3E}">
        <p14:creationId xmlns:p14="http://schemas.microsoft.com/office/powerpoint/2010/main" val="25003146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74947" y="1019418"/>
            <a:ext cx="8029501" cy="5433918"/>
          </a:xfrm>
          <a:prstGeom prst="rect">
            <a:avLst/>
          </a:prstGeom>
        </p:spPr>
      </p:pic>
      <p:sp>
        <p:nvSpPr>
          <p:cNvPr id="6" name="ZoneTexte 5"/>
          <p:cNvSpPr txBox="1"/>
          <p:nvPr/>
        </p:nvSpPr>
        <p:spPr>
          <a:xfrm>
            <a:off x="0" y="251937"/>
            <a:ext cx="9036495" cy="584775"/>
          </a:xfrm>
          <a:prstGeom prst="rect">
            <a:avLst/>
          </a:prstGeom>
          <a:noFill/>
        </p:spPr>
        <p:txBody>
          <a:bodyPr wrap="square" rtlCol="0">
            <a:spAutoFit/>
          </a:bodyPr>
          <a:lstStyle/>
          <a:p>
            <a:r>
              <a:rPr lang="en-GB" sz="3200" dirty="0"/>
              <a:t>Long-run country panels. </a:t>
            </a:r>
            <a:r>
              <a:rPr lang="en-GB" sz="3200" dirty="0">
                <a:solidFill>
                  <a:srgbClr val="FF0000"/>
                </a:solidFill>
              </a:rPr>
              <a:t>Germany. </a:t>
            </a:r>
            <a:r>
              <a:rPr lang="en-GB" sz="3200" dirty="0"/>
              <a:t>SOEP up to 2020</a:t>
            </a:r>
          </a:p>
        </p:txBody>
      </p:sp>
    </p:spTree>
    <p:extLst>
      <p:ext uri="{BB962C8B-B14F-4D97-AF65-F5344CB8AC3E}">
        <p14:creationId xmlns:p14="http://schemas.microsoft.com/office/powerpoint/2010/main" val="4064580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268439" y="1312319"/>
            <a:ext cx="6687937" cy="5377237"/>
          </a:xfrm>
          <a:prstGeom prst="rect">
            <a:avLst/>
          </a:prstGeom>
        </p:spPr>
      </p:pic>
      <p:sp>
        <p:nvSpPr>
          <p:cNvPr id="6" name="ZoneTexte 5"/>
          <p:cNvSpPr txBox="1"/>
          <p:nvPr/>
        </p:nvSpPr>
        <p:spPr>
          <a:xfrm>
            <a:off x="461473" y="47526"/>
            <a:ext cx="8082185" cy="1077218"/>
          </a:xfrm>
          <a:prstGeom prst="rect">
            <a:avLst/>
          </a:prstGeom>
          <a:noFill/>
        </p:spPr>
        <p:txBody>
          <a:bodyPr wrap="square" rtlCol="0">
            <a:spAutoFit/>
          </a:bodyPr>
          <a:lstStyle/>
          <a:p>
            <a:r>
              <a:rPr lang="en-GB" sz="3200" dirty="0"/>
              <a:t>Last, a general measure of financial </a:t>
            </a:r>
            <a:r>
              <a:rPr lang="en-GB" sz="3200" dirty="0">
                <a:solidFill>
                  <a:srgbClr val="FF0000"/>
                </a:solidFill>
              </a:rPr>
              <a:t>in</a:t>
            </a:r>
            <a:r>
              <a:rPr lang="en-GB" sz="3200" dirty="0"/>
              <a:t>security (</a:t>
            </a:r>
            <a:r>
              <a:rPr lang="en-GB" sz="3200" dirty="0">
                <a:solidFill>
                  <a:srgbClr val="FF0000"/>
                </a:solidFill>
              </a:rPr>
              <a:t>EU-SILC</a:t>
            </a:r>
            <a:r>
              <a:rPr lang="en-GB" sz="3200" dirty="0"/>
              <a:t>)</a:t>
            </a:r>
          </a:p>
        </p:txBody>
      </p:sp>
    </p:spTree>
    <p:extLst>
      <p:ext uri="{BB962C8B-B14F-4D97-AF65-F5344CB8AC3E}">
        <p14:creationId xmlns:p14="http://schemas.microsoft.com/office/powerpoint/2010/main" val="22449138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6" y="44624"/>
            <a:ext cx="9023705" cy="501687"/>
          </a:xfrm>
        </p:spPr>
        <p:txBody>
          <a:bodyPr>
            <a:noAutofit/>
          </a:bodyPr>
          <a:lstStyle/>
          <a:p>
            <a:r>
              <a:rPr lang="en-GB" sz="3200" dirty="0">
                <a:latin typeface="Times New Roman" panose="02020603050405020304" pitchFamily="18" charset="0"/>
                <a:cs typeface="Times New Roman" panose="02020603050405020304" pitchFamily="18" charset="0"/>
              </a:rPr>
              <a:t>Equally, improvements in </a:t>
            </a:r>
            <a:r>
              <a:rPr lang="en-GB" sz="3200" dirty="0">
                <a:solidFill>
                  <a:srgbClr val="FF0000"/>
                </a:solidFill>
                <a:latin typeface="Times New Roman" panose="02020603050405020304" pitchFamily="18" charset="0"/>
                <a:cs typeface="Times New Roman" panose="02020603050405020304" pitchFamily="18" charset="0"/>
              </a:rPr>
              <a:t>evaluations of income</a:t>
            </a: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5976664" cy="5760640"/>
          </a:xfrm>
          <a:prstGeom prst="rect">
            <a:avLst/>
          </a:prstGeom>
          <a:noFill/>
          <a:ln>
            <a:noFill/>
          </a:ln>
        </p:spPr>
      </p:pic>
      <p:sp>
        <p:nvSpPr>
          <p:cNvPr id="7" name="Oval 4">
            <a:extLst>
              <a:ext uri="{FF2B5EF4-FFF2-40B4-BE49-F238E27FC236}">
                <a16:creationId xmlns:a16="http://schemas.microsoft.com/office/drawing/2014/main" id="{C8C0844D-6F1D-4F73-8EEE-C89E18E551C4}"/>
              </a:ext>
            </a:extLst>
          </p:cNvPr>
          <p:cNvSpPr>
            <a:spLocks noChangeArrowheads="1"/>
          </p:cNvSpPr>
          <p:nvPr/>
        </p:nvSpPr>
        <p:spPr bwMode="auto">
          <a:xfrm>
            <a:off x="3146990" y="1556792"/>
            <a:ext cx="4593362" cy="36004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350"/>
          </a:p>
        </p:txBody>
      </p:sp>
      <p:sp>
        <p:nvSpPr>
          <p:cNvPr id="8" name="Oval 4">
            <a:extLst>
              <a:ext uri="{FF2B5EF4-FFF2-40B4-BE49-F238E27FC236}">
                <a16:creationId xmlns:a16="http://schemas.microsoft.com/office/drawing/2014/main" id="{8CE192A5-832B-4CC5-867F-C96E378DA80E}"/>
              </a:ext>
            </a:extLst>
          </p:cNvPr>
          <p:cNvSpPr>
            <a:spLocks noChangeArrowheads="1"/>
          </p:cNvSpPr>
          <p:nvPr/>
        </p:nvSpPr>
        <p:spPr bwMode="auto">
          <a:xfrm>
            <a:off x="3203848" y="4149080"/>
            <a:ext cx="4593362" cy="36004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350"/>
          </a:p>
        </p:txBody>
      </p:sp>
    </p:spTree>
    <p:extLst>
      <p:ext uri="{BB962C8B-B14F-4D97-AF65-F5344CB8AC3E}">
        <p14:creationId xmlns:p14="http://schemas.microsoft.com/office/powerpoint/2010/main" val="10016909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6" y="116632"/>
            <a:ext cx="9023705" cy="501687"/>
          </a:xfrm>
        </p:spPr>
        <p:txBody>
          <a:bodyPr>
            <a:noAutofit/>
          </a:bodyPr>
          <a:lstStyle/>
          <a:p>
            <a:r>
              <a:rPr lang="en-GB" sz="3200" dirty="0">
                <a:latin typeface="Times New Roman" panose="02020603050405020304" pitchFamily="18" charset="0"/>
                <a:cs typeface="Times New Roman" panose="02020603050405020304" pitchFamily="18" charset="0"/>
              </a:rPr>
              <a:t>And in workers’ </a:t>
            </a:r>
            <a:r>
              <a:rPr lang="en-GB" sz="3200" dirty="0">
                <a:solidFill>
                  <a:srgbClr val="FF0000"/>
                </a:solidFill>
                <a:latin typeface="Times New Roman" panose="02020603050405020304" pitchFamily="18" charset="0"/>
                <a:cs typeface="Times New Roman" panose="02020603050405020304" pitchFamily="18" charset="0"/>
              </a:rPr>
              <a:t>evaluations of promotions</a:t>
            </a: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92696"/>
            <a:ext cx="6048672" cy="6048672"/>
          </a:xfrm>
          <a:prstGeom prst="rect">
            <a:avLst/>
          </a:prstGeom>
          <a:noFill/>
          <a:ln>
            <a:noFill/>
          </a:ln>
        </p:spPr>
      </p:pic>
      <p:sp>
        <p:nvSpPr>
          <p:cNvPr id="7" name="Oval 4">
            <a:extLst>
              <a:ext uri="{FF2B5EF4-FFF2-40B4-BE49-F238E27FC236}">
                <a16:creationId xmlns:a16="http://schemas.microsoft.com/office/drawing/2014/main" id="{AB40AE9D-D576-46D1-99D7-73B833B35FFF}"/>
              </a:ext>
            </a:extLst>
          </p:cNvPr>
          <p:cNvSpPr>
            <a:spLocks noChangeArrowheads="1"/>
          </p:cNvSpPr>
          <p:nvPr/>
        </p:nvSpPr>
        <p:spPr bwMode="auto">
          <a:xfrm>
            <a:off x="3146990" y="2204864"/>
            <a:ext cx="4593362" cy="36004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350"/>
          </a:p>
        </p:txBody>
      </p:sp>
      <p:sp>
        <p:nvSpPr>
          <p:cNvPr id="8" name="Oval 4">
            <a:extLst>
              <a:ext uri="{FF2B5EF4-FFF2-40B4-BE49-F238E27FC236}">
                <a16:creationId xmlns:a16="http://schemas.microsoft.com/office/drawing/2014/main" id="{FBD16C2D-92EE-4BB1-A967-E3BA02A7F33D}"/>
              </a:ext>
            </a:extLst>
          </p:cNvPr>
          <p:cNvSpPr>
            <a:spLocks noChangeArrowheads="1"/>
          </p:cNvSpPr>
          <p:nvPr/>
        </p:nvSpPr>
        <p:spPr bwMode="auto">
          <a:xfrm>
            <a:off x="3203848" y="4941168"/>
            <a:ext cx="4593362" cy="36004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350"/>
          </a:p>
        </p:txBody>
      </p:sp>
    </p:spTree>
    <p:extLst>
      <p:ext uri="{BB962C8B-B14F-4D97-AF65-F5344CB8AC3E}">
        <p14:creationId xmlns:p14="http://schemas.microsoft.com/office/powerpoint/2010/main" val="3516659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6" y="263017"/>
            <a:ext cx="9023705" cy="501687"/>
          </a:xfrm>
        </p:spPr>
        <p:txBody>
          <a:bodyPr>
            <a:noAutofit/>
          </a:bodyPr>
          <a:lstStyle/>
          <a:p>
            <a:r>
              <a:rPr lang="en-GB" sz="3200" dirty="0">
                <a:latin typeface="Times New Roman" panose="02020603050405020304" pitchFamily="18" charset="0"/>
                <a:cs typeface="Times New Roman" panose="02020603050405020304" pitchFamily="18" charset="0"/>
              </a:rPr>
              <a:t>But not all news is good: </a:t>
            </a:r>
            <a:r>
              <a:rPr lang="en-GB" sz="3200" dirty="0">
                <a:solidFill>
                  <a:srgbClr val="FF0000"/>
                </a:solidFill>
                <a:latin typeface="Times New Roman" panose="02020603050405020304" pitchFamily="18" charset="0"/>
                <a:cs typeface="Times New Roman" panose="02020603050405020304" pitchFamily="18" charset="0"/>
              </a:rPr>
              <a:t>work intensity has risen, and stressful work is ubiquitous</a:t>
            </a: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1619673" y="1052736"/>
            <a:ext cx="6120202" cy="5651815"/>
          </a:xfrm>
          <a:prstGeom prst="rect">
            <a:avLst/>
          </a:prstGeom>
          <a:noFill/>
          <a:ln>
            <a:noFill/>
          </a:ln>
        </p:spPr>
      </p:pic>
      <p:sp>
        <p:nvSpPr>
          <p:cNvPr id="6" name="Oval 4">
            <a:extLst>
              <a:ext uri="{FF2B5EF4-FFF2-40B4-BE49-F238E27FC236}">
                <a16:creationId xmlns:a16="http://schemas.microsoft.com/office/drawing/2014/main" id="{478D4C34-5D03-49B5-A5E3-727D732C0607}"/>
              </a:ext>
            </a:extLst>
          </p:cNvPr>
          <p:cNvSpPr>
            <a:spLocks noChangeArrowheads="1"/>
          </p:cNvSpPr>
          <p:nvPr/>
        </p:nvSpPr>
        <p:spPr bwMode="auto">
          <a:xfrm>
            <a:off x="3939078" y="2780928"/>
            <a:ext cx="4593362" cy="36004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350"/>
          </a:p>
        </p:txBody>
      </p:sp>
      <p:sp>
        <p:nvSpPr>
          <p:cNvPr id="8" name="Oval 4">
            <a:extLst>
              <a:ext uri="{FF2B5EF4-FFF2-40B4-BE49-F238E27FC236}">
                <a16:creationId xmlns:a16="http://schemas.microsoft.com/office/drawing/2014/main" id="{EA75EB14-7597-44FF-B6F8-8ED88352BC28}"/>
              </a:ext>
            </a:extLst>
          </p:cNvPr>
          <p:cNvSpPr>
            <a:spLocks noChangeArrowheads="1"/>
          </p:cNvSpPr>
          <p:nvPr/>
        </p:nvSpPr>
        <p:spPr bwMode="auto">
          <a:xfrm>
            <a:off x="3923928" y="5373216"/>
            <a:ext cx="4593362" cy="36004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350"/>
          </a:p>
        </p:txBody>
      </p:sp>
    </p:spTree>
    <p:extLst>
      <p:ext uri="{BB962C8B-B14F-4D97-AF65-F5344CB8AC3E}">
        <p14:creationId xmlns:p14="http://schemas.microsoft.com/office/powerpoint/2010/main" val="368602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188913"/>
            <a:ext cx="8229600" cy="1143000"/>
          </a:xfrm>
        </p:spPr>
        <p:txBody>
          <a:bodyPr/>
          <a:lstStyle/>
          <a:p>
            <a:pPr eaLnBrk="1" hangingPunct="1"/>
            <a:r>
              <a:rPr lang="en-GB" altLang="fr-FR" sz="4000" dirty="0">
                <a:latin typeface="Times New Roman" pitchFamily="18" charset="0"/>
              </a:rPr>
              <a:t>Work intensity and worker effort</a:t>
            </a:r>
            <a:endParaRPr lang="fr-FR" altLang="fr-FR" sz="4000" dirty="0">
              <a:latin typeface="Times New Roman" pitchFamily="18" charset="0"/>
            </a:endParaRPr>
          </a:p>
        </p:txBody>
      </p:sp>
      <p:sp>
        <p:nvSpPr>
          <p:cNvPr id="68611" name="Rectangle 3"/>
          <p:cNvSpPr>
            <a:spLocks noGrp="1" noChangeArrowheads="1"/>
          </p:cNvSpPr>
          <p:nvPr>
            <p:ph type="body" idx="1"/>
          </p:nvPr>
        </p:nvSpPr>
        <p:spPr>
          <a:xfrm>
            <a:off x="457200" y="1600200"/>
            <a:ext cx="8229600" cy="4997450"/>
          </a:xfrm>
        </p:spPr>
        <p:txBody>
          <a:bodyPr/>
          <a:lstStyle/>
          <a:p>
            <a:pPr eaLnBrk="1" hangingPunct="1">
              <a:lnSpc>
                <a:spcPct val="90000"/>
              </a:lnSpc>
              <a:buFontTx/>
              <a:buNone/>
            </a:pPr>
            <a:r>
              <a:rPr lang="en-GB" altLang="fr-FR" dirty="0">
                <a:latin typeface="Times New Roman" pitchFamily="18" charset="0"/>
              </a:rPr>
              <a:t>In an efficiency-wage framework, effort will be higher as:</a:t>
            </a:r>
          </a:p>
          <a:p>
            <a:pPr eaLnBrk="1" hangingPunct="1">
              <a:lnSpc>
                <a:spcPct val="90000"/>
              </a:lnSpc>
              <a:buFontTx/>
              <a:buChar char="-"/>
            </a:pPr>
            <a:r>
              <a:rPr lang="en-GB" altLang="fr-FR" dirty="0">
                <a:latin typeface="Times New Roman" pitchFamily="18" charset="0"/>
              </a:rPr>
              <a:t>The cost of monitoring falls</a:t>
            </a:r>
          </a:p>
          <a:p>
            <a:pPr eaLnBrk="1" hangingPunct="1">
              <a:lnSpc>
                <a:spcPct val="90000"/>
              </a:lnSpc>
              <a:buFontTx/>
              <a:buChar char="-"/>
            </a:pPr>
            <a:r>
              <a:rPr lang="en-GB" altLang="fr-FR" dirty="0">
                <a:latin typeface="Times New Roman" pitchFamily="18" charset="0"/>
              </a:rPr>
              <a:t>The cost of firing shirking workers falls</a:t>
            </a:r>
          </a:p>
          <a:p>
            <a:pPr eaLnBrk="1" hangingPunct="1">
              <a:lnSpc>
                <a:spcPct val="90000"/>
              </a:lnSpc>
              <a:buFontTx/>
              <a:buChar char="-"/>
            </a:pPr>
            <a:r>
              <a:rPr lang="en-GB" altLang="fr-FR" dirty="0">
                <a:latin typeface="Times New Roman" pitchFamily="18" charset="0"/>
              </a:rPr>
              <a:t>The cost of shirking (foregone current and future wages) to workers rises</a:t>
            </a:r>
          </a:p>
          <a:p>
            <a:pPr eaLnBrk="1" hangingPunct="1">
              <a:lnSpc>
                <a:spcPct val="90000"/>
              </a:lnSpc>
              <a:buFontTx/>
              <a:buChar char="-"/>
            </a:pPr>
            <a:endParaRPr lang="en-GB" altLang="fr-FR" dirty="0">
              <a:latin typeface="Times New Roman" pitchFamily="18" charset="0"/>
            </a:endParaRPr>
          </a:p>
          <a:p>
            <a:pPr marL="0" indent="0" eaLnBrk="1" hangingPunct="1">
              <a:lnSpc>
                <a:spcPct val="90000"/>
              </a:lnSpc>
              <a:buNone/>
            </a:pPr>
            <a:r>
              <a:rPr lang="en-GB" altLang="fr-FR" dirty="0">
                <a:latin typeface="Times New Roman" pitchFamily="18" charset="0"/>
              </a:rPr>
              <a:t>Remember that effort is </a:t>
            </a:r>
            <a:r>
              <a:rPr lang="en-GB" altLang="fr-FR" dirty="0">
                <a:solidFill>
                  <a:srgbClr val="FF0000"/>
                </a:solidFill>
                <a:latin typeface="Times New Roman" pitchFamily="18" charset="0"/>
              </a:rPr>
              <a:t>not </a:t>
            </a:r>
            <a:r>
              <a:rPr lang="en-GB" altLang="fr-FR" dirty="0" err="1">
                <a:solidFill>
                  <a:srgbClr val="FF0000"/>
                </a:solidFill>
                <a:latin typeface="Times New Roman" pitchFamily="18" charset="0"/>
              </a:rPr>
              <a:t>contractable</a:t>
            </a:r>
            <a:r>
              <a:rPr lang="en-GB" altLang="fr-FR" dirty="0">
                <a:latin typeface="Times New Roman" pitchFamily="18" charset="0"/>
              </a:rPr>
              <a:t>: we are in the world of </a:t>
            </a:r>
            <a:r>
              <a:rPr lang="en-GB" altLang="fr-FR" dirty="0">
                <a:solidFill>
                  <a:srgbClr val="FF0000"/>
                </a:solidFill>
                <a:latin typeface="Times New Roman" pitchFamily="18" charset="0"/>
              </a:rPr>
              <a:t>incentives.</a:t>
            </a:r>
          </a:p>
          <a:p>
            <a:pPr marL="0" indent="0" eaLnBrk="1" hangingPunct="1">
              <a:lnSpc>
                <a:spcPct val="90000"/>
              </a:lnSpc>
              <a:buNone/>
            </a:pPr>
            <a:endParaRPr lang="en-GB" altLang="fr-FR" dirty="0">
              <a:latin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88913"/>
            <a:ext cx="8229600" cy="1143000"/>
          </a:xfrm>
        </p:spPr>
        <p:txBody>
          <a:bodyPr/>
          <a:lstStyle/>
          <a:p>
            <a:pPr eaLnBrk="1" hangingPunct="1"/>
            <a:r>
              <a:rPr lang="en-GB" altLang="fr-FR">
                <a:latin typeface="Times New Roman" pitchFamily="18" charset="0"/>
              </a:rPr>
              <a:t>Employment protection and effort</a:t>
            </a:r>
            <a:endParaRPr lang="fr-FR" altLang="fr-FR">
              <a:latin typeface="Times New Roman" pitchFamily="18" charset="0"/>
            </a:endParaRPr>
          </a:p>
        </p:txBody>
      </p:sp>
      <p:sp>
        <p:nvSpPr>
          <p:cNvPr id="69635" name="Rectangle 3"/>
          <p:cNvSpPr>
            <a:spLocks noGrp="1" noChangeArrowheads="1"/>
          </p:cNvSpPr>
          <p:nvPr>
            <p:ph type="body" idx="1"/>
          </p:nvPr>
        </p:nvSpPr>
        <p:spPr>
          <a:xfrm>
            <a:off x="457200" y="1600200"/>
            <a:ext cx="8229600" cy="4997450"/>
          </a:xfrm>
        </p:spPr>
        <p:txBody>
          <a:bodyPr/>
          <a:lstStyle/>
          <a:p>
            <a:pPr eaLnBrk="1" hangingPunct="1">
              <a:lnSpc>
                <a:spcPct val="80000"/>
              </a:lnSpc>
              <a:buFontTx/>
              <a:buNone/>
            </a:pPr>
            <a:r>
              <a:rPr lang="en-GB" altLang="fr-FR" sz="2800" dirty="0">
                <a:latin typeface="Times New Roman" pitchFamily="18" charset="0"/>
              </a:rPr>
              <a:t>Consider absenteeism as an indicator of employee effort.</a:t>
            </a:r>
          </a:p>
          <a:p>
            <a:pPr eaLnBrk="1" hangingPunct="1">
              <a:lnSpc>
                <a:spcPct val="80000"/>
              </a:lnSpc>
              <a:buFontTx/>
              <a:buNone/>
            </a:pPr>
            <a:r>
              <a:rPr lang="en-GB" altLang="fr-FR" sz="2800" dirty="0">
                <a:latin typeface="Times New Roman" pitchFamily="18" charset="0"/>
              </a:rPr>
              <a:t>You can be absent because you’re sick, or because you shirk (“pulling a sickie”).</a:t>
            </a:r>
          </a:p>
          <a:p>
            <a:pPr eaLnBrk="1" hangingPunct="1">
              <a:lnSpc>
                <a:spcPct val="80000"/>
              </a:lnSpc>
              <a:buFont typeface="Wingdings" pitchFamily="2" charset="2"/>
              <a:buChar char="§"/>
            </a:pPr>
            <a:r>
              <a:rPr lang="en-GB" altLang="fr-FR" sz="2800" dirty="0">
                <a:latin typeface="Times New Roman" pitchFamily="18" charset="0"/>
              </a:rPr>
              <a:t>Most popular sick days are Monday and Friday</a:t>
            </a:r>
          </a:p>
          <a:p>
            <a:pPr eaLnBrk="1" hangingPunct="1">
              <a:lnSpc>
                <a:spcPct val="80000"/>
              </a:lnSpc>
              <a:buFont typeface="Wingdings" pitchFamily="2" charset="2"/>
              <a:buChar char="§"/>
            </a:pPr>
            <a:r>
              <a:rPr lang="en-GB" altLang="fr-FR" sz="2800" dirty="0">
                <a:latin typeface="Times New Roman" pitchFamily="18" charset="0"/>
              </a:rPr>
              <a:t>Sick days correlated with holidays and sporting events</a:t>
            </a:r>
          </a:p>
          <a:p>
            <a:pPr eaLnBrk="1" hangingPunct="1">
              <a:lnSpc>
                <a:spcPct val="80000"/>
              </a:lnSpc>
              <a:buFont typeface="Wingdings" pitchFamily="2" charset="2"/>
              <a:buChar char="§"/>
            </a:pPr>
            <a:r>
              <a:rPr lang="en-GB" altLang="fr-FR" sz="2800" dirty="0">
                <a:latin typeface="Times New Roman" pitchFamily="18" charset="0"/>
              </a:rPr>
              <a:t>Public-sector sick rates are 44% higher than in the private sector (selection of worse health to public sector?).</a:t>
            </a:r>
          </a:p>
          <a:p>
            <a:pPr eaLnBrk="1" hangingPunct="1">
              <a:lnSpc>
                <a:spcPct val="80000"/>
              </a:lnSpc>
              <a:buFont typeface="Wingdings" pitchFamily="2" charset="2"/>
              <a:buNone/>
            </a:pPr>
            <a:r>
              <a:rPr lang="en-GB" altLang="fr-FR" sz="2800" dirty="0">
                <a:solidFill>
                  <a:srgbClr val="FF0000"/>
                </a:solidFill>
                <a:latin typeface="Times New Roman" pitchFamily="18" charset="0"/>
              </a:rPr>
              <a:t>Effect of a probationary period before permanent job</a:t>
            </a:r>
            <a:r>
              <a:rPr lang="en-GB" altLang="fr-FR" sz="2800" dirty="0">
                <a:latin typeface="Times New Roman" pitchFamily="18" charset="0"/>
              </a:rPr>
              <a:t>: </a:t>
            </a:r>
            <a:r>
              <a:rPr lang="en-GB" altLang="fr-FR" sz="2800" dirty="0" err="1">
                <a:latin typeface="Times New Roman" pitchFamily="18" charset="0"/>
              </a:rPr>
              <a:t>Ichino</a:t>
            </a:r>
            <a:r>
              <a:rPr lang="en-GB" altLang="fr-FR" sz="2800" dirty="0">
                <a:latin typeface="Times New Roman" pitchFamily="18" charset="0"/>
              </a:rPr>
              <a:t> and </a:t>
            </a:r>
            <a:r>
              <a:rPr lang="en-GB" altLang="fr-FR" sz="2800" dirty="0" err="1">
                <a:latin typeface="Times New Roman" pitchFamily="18" charset="0"/>
              </a:rPr>
              <a:t>Riphahn</a:t>
            </a:r>
            <a:r>
              <a:rPr lang="en-GB" altLang="fr-FR" sz="2800" dirty="0">
                <a:latin typeface="Times New Roman" pitchFamily="18" charset="0"/>
              </a:rPr>
              <a:t> (2005).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88913"/>
            <a:ext cx="8229600" cy="1143000"/>
          </a:xfrm>
        </p:spPr>
        <p:txBody>
          <a:bodyPr/>
          <a:lstStyle/>
          <a:p>
            <a:pPr eaLnBrk="1" hangingPunct="1"/>
            <a:r>
              <a:rPr lang="en-GB" altLang="fr-FR">
                <a:latin typeface="Times New Roman" pitchFamily="18" charset="0"/>
              </a:rPr>
              <a:t>Employment protection and effort</a:t>
            </a:r>
            <a:endParaRPr lang="fr-FR" altLang="fr-FR">
              <a:latin typeface="Times New Roman" pitchFamily="18" charset="0"/>
            </a:endParaRPr>
          </a:p>
        </p:txBody>
      </p:sp>
      <p:sp>
        <p:nvSpPr>
          <p:cNvPr id="69635" name="Rectangle 3"/>
          <p:cNvSpPr>
            <a:spLocks noGrp="1" noChangeArrowheads="1"/>
          </p:cNvSpPr>
          <p:nvPr>
            <p:ph type="body" idx="1"/>
          </p:nvPr>
        </p:nvSpPr>
        <p:spPr>
          <a:xfrm>
            <a:off x="457200" y="1600200"/>
            <a:ext cx="8229600" cy="4997450"/>
          </a:xfrm>
        </p:spPr>
        <p:txBody>
          <a:bodyPr/>
          <a:lstStyle/>
          <a:p>
            <a:pPr eaLnBrk="1" hangingPunct="1">
              <a:lnSpc>
                <a:spcPct val="80000"/>
              </a:lnSpc>
              <a:buFontTx/>
              <a:buNone/>
            </a:pPr>
            <a:r>
              <a:rPr lang="en-GB" altLang="fr-FR" sz="2800" dirty="0">
                <a:latin typeface="Times New Roman" pitchFamily="18" charset="0"/>
              </a:rPr>
              <a:t>The “standard” efficiency wage set-up is that the firm has to decide on costly monitoring (as a threat to workers) in order to maximise profits.</a:t>
            </a:r>
          </a:p>
          <a:p>
            <a:pPr eaLnBrk="1" hangingPunct="1">
              <a:lnSpc>
                <a:spcPct val="80000"/>
              </a:lnSpc>
              <a:buFontTx/>
              <a:buNone/>
            </a:pPr>
            <a:endParaRPr lang="en-GB" altLang="fr-FR" sz="2800" dirty="0">
              <a:latin typeface="Times New Roman" pitchFamily="18" charset="0"/>
            </a:endParaRPr>
          </a:p>
          <a:p>
            <a:pPr eaLnBrk="1" hangingPunct="1">
              <a:lnSpc>
                <a:spcPct val="80000"/>
              </a:lnSpc>
              <a:buFontTx/>
              <a:buNone/>
            </a:pPr>
            <a:r>
              <a:rPr lang="en-GB" altLang="fr-FR" sz="2800" dirty="0">
                <a:latin typeface="Times New Roman" pitchFamily="18" charset="0"/>
              </a:rPr>
              <a:t>The situation here is different. In period 1, workers can be fired without cause. In period 2, they are protected and cannot be fired. </a:t>
            </a:r>
          </a:p>
          <a:p>
            <a:pPr eaLnBrk="1" hangingPunct="1">
              <a:lnSpc>
                <a:spcPct val="80000"/>
              </a:lnSpc>
              <a:buFontTx/>
              <a:buNone/>
            </a:pPr>
            <a:endParaRPr lang="en-GB" altLang="fr-FR" sz="2800" dirty="0">
              <a:latin typeface="Times New Roman" pitchFamily="18" charset="0"/>
            </a:endParaRPr>
          </a:p>
          <a:p>
            <a:pPr eaLnBrk="1" hangingPunct="1">
              <a:lnSpc>
                <a:spcPct val="80000"/>
              </a:lnSpc>
              <a:buFontTx/>
              <a:buNone/>
            </a:pPr>
            <a:r>
              <a:rPr lang="en-GB" altLang="fr-FR" sz="2800" dirty="0">
                <a:latin typeface="Times New Roman" pitchFamily="18" charset="0"/>
              </a:rPr>
              <a:t>The firm has to decide on monitoring in period 1: </a:t>
            </a:r>
            <a:r>
              <a:rPr lang="en-GB" altLang="fr-FR" sz="2800" dirty="0">
                <a:solidFill>
                  <a:srgbClr val="FF0000"/>
                </a:solidFill>
                <a:latin typeface="Times New Roman" pitchFamily="18" charset="0"/>
              </a:rPr>
              <a:t>its aim is to identify (and fire) as many “lazy” workers as it can.</a:t>
            </a:r>
          </a:p>
        </p:txBody>
      </p:sp>
    </p:spTree>
    <p:extLst>
      <p:ext uri="{BB962C8B-B14F-4D97-AF65-F5344CB8AC3E}">
        <p14:creationId xmlns:p14="http://schemas.microsoft.com/office/powerpoint/2010/main" val="219958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pic>
        <p:nvPicPr>
          <p:cNvPr id="70659" name="Picture 1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9388" y="188913"/>
            <a:ext cx="8964612" cy="587375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8604" y="260648"/>
            <a:ext cx="8633389" cy="4691642"/>
          </a:xfrm>
        </p:spPr>
        <p:txBody>
          <a:bodyPr>
            <a:noAutofit/>
          </a:bodyPr>
          <a:lstStyle/>
          <a:p>
            <a:pPr marL="0" indent="0" algn="just">
              <a:buNone/>
            </a:pPr>
            <a:r>
              <a:rPr lang="en-GB" dirty="0">
                <a:latin typeface="Times New Roman" panose="02020603050405020304" pitchFamily="18" charset="0"/>
                <a:cs typeface="Times New Roman" panose="02020603050405020304" pitchFamily="18" charset="0"/>
              </a:rPr>
              <a:t>All of which to say that the quality of a job matters</a:t>
            </a:r>
          </a:p>
          <a:p>
            <a:pPr marL="0" indent="0" algn="just">
              <a:buNone/>
            </a:pPr>
            <a:endParaRPr lang="en-GB" dirty="0">
              <a:latin typeface="Times New Roman" panose="02020603050405020304" pitchFamily="18" charset="0"/>
              <a:cs typeface="Times New Roman" panose="02020603050405020304" pitchFamily="18" charset="0"/>
            </a:endParaRPr>
          </a:p>
          <a:p>
            <a:pPr marL="557213" indent="-557213" algn="just">
              <a:buAutoNum type="arabicParenR"/>
            </a:pPr>
            <a:r>
              <a:rPr lang="en-GB" dirty="0">
                <a:latin typeface="Times New Roman" panose="02020603050405020304" pitchFamily="18" charset="0"/>
                <a:cs typeface="Times New Roman" panose="02020603050405020304" pitchFamily="18" charset="0"/>
              </a:rPr>
              <a:t>For the well-being of workers themselves</a:t>
            </a:r>
          </a:p>
          <a:p>
            <a:pPr marL="557213" indent="-557213" algn="just">
              <a:buAutoNum type="arabicParenR"/>
            </a:pPr>
            <a:endParaRPr lang="en-GB" dirty="0">
              <a:latin typeface="Times New Roman" panose="02020603050405020304" pitchFamily="18" charset="0"/>
              <a:cs typeface="Times New Roman" panose="02020603050405020304" pitchFamily="18" charset="0"/>
            </a:endParaRPr>
          </a:p>
          <a:p>
            <a:pPr marL="557213" indent="-557213" algn="just">
              <a:buAutoNum type="arabicParenR"/>
            </a:pPr>
            <a:r>
              <a:rPr lang="en-GB" dirty="0">
                <a:latin typeface="Times New Roman" panose="02020603050405020304" pitchFamily="18" charset="0"/>
                <a:cs typeface="Times New Roman" panose="02020603050405020304" pitchFamily="18" charset="0"/>
              </a:rPr>
              <a:t>For firms, as happy workers are more productive.</a:t>
            </a:r>
          </a:p>
          <a:p>
            <a:pPr marL="557213" indent="-557213" algn="just">
              <a:buAutoNum type="arabicParenR"/>
            </a:pPr>
            <a:endParaRPr lang="en-GB" dirty="0">
              <a:latin typeface="Times New Roman" panose="02020603050405020304" pitchFamily="18" charset="0"/>
              <a:cs typeface="Times New Roman" panose="02020603050405020304" pitchFamily="18" charset="0"/>
            </a:endParaRPr>
          </a:p>
          <a:p>
            <a:pPr marL="0" indent="0" algn="just">
              <a:buNone/>
            </a:pPr>
            <a:r>
              <a:rPr lang="en-GB" dirty="0">
                <a:latin typeface="Times New Roman" panose="02020603050405020304" pitchFamily="18" charset="0"/>
                <a:cs typeface="Times New Roman" panose="02020603050405020304" pitchFamily="18" charset="0"/>
              </a:rPr>
              <a:t>This sounds intuitive, and can be demonstrated </a:t>
            </a:r>
            <a:r>
              <a:rPr lang="en-US" dirty="0">
                <a:solidFill>
                  <a:srgbClr val="FF0000"/>
                </a:solidFill>
                <a:latin typeface="Times New Roman" panose="02020603050405020304" pitchFamily="18" charset="0"/>
                <a:cs typeface="Times New Roman" panose="02020603050405020304" pitchFamily="18" charset="0"/>
              </a:rPr>
              <a:t>experimentally </a:t>
            </a:r>
            <a:r>
              <a:rPr lang="en-US" dirty="0">
                <a:latin typeface="Times New Roman" panose="02020603050405020304" pitchFamily="18" charset="0"/>
                <a:cs typeface="Times New Roman" panose="02020603050405020304" pitchFamily="18" charset="0"/>
              </a:rPr>
              <a:t>(in the lab: making workers happier, via a small gift for example, results in greater effort in a subsequent experimental task for the “firm”).</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94036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pic>
        <p:nvPicPr>
          <p:cNvPr id="71683"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79388" y="996950"/>
            <a:ext cx="9721850" cy="4087813"/>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pic>
        <p:nvPicPr>
          <p:cNvPr id="72707"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1006475"/>
            <a:ext cx="8569325" cy="5662613"/>
          </a:xfr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sz="3600" dirty="0">
                <a:latin typeface="Times New Roman" panose="02020603050405020304" pitchFamily="18" charset="0"/>
                <a:cs typeface="Times New Roman" panose="02020603050405020304" pitchFamily="18" charset="0"/>
              </a:rPr>
              <a:t>We read the probability of shirking off of the CDF function of V</a:t>
            </a:r>
            <a:r>
              <a:rPr lang="en-GB" sz="3600" baseline="-25000" dirty="0">
                <a:latin typeface="Times New Roman" panose="02020603050405020304" pitchFamily="18" charset="0"/>
                <a:cs typeface="Times New Roman" panose="02020603050405020304" pitchFamily="18" charset="0"/>
              </a:rPr>
              <a:t>L</a:t>
            </a:r>
          </a:p>
        </p:txBody>
      </p:sp>
      <p:pic>
        <p:nvPicPr>
          <p:cNvPr id="4" name="Espace réservé du contenu 3"/>
          <p:cNvPicPr>
            <a:picLocks noGrp="1" noChangeAspect="1"/>
          </p:cNvPicPr>
          <p:nvPr>
            <p:ph idx="1"/>
          </p:nvPr>
        </p:nvPicPr>
        <p:blipFill>
          <a:blip r:embed="rId2"/>
          <a:stretch>
            <a:fillRect/>
          </a:stretch>
        </p:blipFill>
        <p:spPr>
          <a:xfrm>
            <a:off x="1881187" y="1839119"/>
            <a:ext cx="5381625" cy="4048125"/>
          </a:xfrm>
          <a:prstGeom prst="rect">
            <a:avLst/>
          </a:prstGeom>
        </p:spPr>
      </p:pic>
      <p:sp>
        <p:nvSpPr>
          <p:cNvPr id="5" name="ZoneTexte 4"/>
          <p:cNvSpPr txBox="1"/>
          <p:nvPr/>
        </p:nvSpPr>
        <p:spPr>
          <a:xfrm>
            <a:off x="6804248" y="5887244"/>
            <a:ext cx="458564" cy="369332"/>
          </a:xfrm>
          <a:prstGeom prst="rect">
            <a:avLst/>
          </a:prstGeom>
          <a:noFill/>
        </p:spPr>
        <p:txBody>
          <a:bodyPr wrap="square" rtlCol="0">
            <a:spAutoFit/>
          </a:bodyPr>
          <a:lstStyle/>
          <a:p>
            <a:r>
              <a:rPr lang="en-GB" dirty="0">
                <a:cs typeface="Times New Roman" panose="02020603050405020304" pitchFamily="18" charset="0"/>
              </a:rPr>
              <a:t>V</a:t>
            </a:r>
            <a:r>
              <a:rPr lang="en-GB" baseline="-25000" dirty="0">
                <a:cs typeface="Times New Roman" panose="02020603050405020304" pitchFamily="18" charset="0"/>
              </a:rPr>
              <a:t>L</a:t>
            </a:r>
            <a:endParaRPr lang="en-GB" dirty="0"/>
          </a:p>
        </p:txBody>
      </p:sp>
      <p:sp>
        <p:nvSpPr>
          <p:cNvPr id="6" name="ZoneTexte 5"/>
          <p:cNvSpPr txBox="1"/>
          <p:nvPr/>
        </p:nvSpPr>
        <p:spPr>
          <a:xfrm>
            <a:off x="4689500" y="5517232"/>
            <a:ext cx="602580" cy="369332"/>
          </a:xfrm>
          <a:prstGeom prst="rect">
            <a:avLst/>
          </a:prstGeom>
          <a:noFill/>
        </p:spPr>
        <p:txBody>
          <a:bodyPr wrap="square" rtlCol="0">
            <a:spAutoFit/>
          </a:bodyPr>
          <a:lstStyle/>
          <a:p>
            <a:r>
              <a:rPr lang="en-GB" dirty="0" err="1">
                <a:cs typeface="Times New Roman" panose="02020603050405020304" pitchFamily="18" charset="0"/>
              </a:rPr>
              <a:t>Wq</a:t>
            </a:r>
            <a:endParaRPr lang="en-GB" dirty="0"/>
          </a:p>
        </p:txBody>
      </p:sp>
      <p:cxnSp>
        <p:nvCxnSpPr>
          <p:cNvPr id="8" name="Connecteur droit 7"/>
          <p:cNvCxnSpPr/>
          <p:nvPr/>
        </p:nvCxnSpPr>
        <p:spPr>
          <a:xfrm flipV="1">
            <a:off x="4860032" y="3284984"/>
            <a:ext cx="0" cy="2232248"/>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Connecteur droit 9"/>
          <p:cNvCxnSpPr/>
          <p:nvPr/>
        </p:nvCxnSpPr>
        <p:spPr>
          <a:xfrm flipH="1">
            <a:off x="2411760" y="3284984"/>
            <a:ext cx="2448272" cy="0"/>
          </a:xfrm>
          <a:prstGeom prst="line">
            <a:avLst/>
          </a:prstGeom>
          <a:ln w="9525"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Accolade fermante 10"/>
          <p:cNvSpPr/>
          <p:nvPr/>
        </p:nvSpPr>
        <p:spPr>
          <a:xfrm>
            <a:off x="2411760" y="2276872"/>
            <a:ext cx="144016" cy="100811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ZoneTexte 11"/>
          <p:cNvSpPr txBox="1"/>
          <p:nvPr/>
        </p:nvSpPr>
        <p:spPr>
          <a:xfrm>
            <a:off x="2627784" y="2627620"/>
            <a:ext cx="458564" cy="369332"/>
          </a:xfrm>
          <a:prstGeom prst="rect">
            <a:avLst/>
          </a:prstGeom>
          <a:noFill/>
        </p:spPr>
        <p:txBody>
          <a:bodyPr wrap="square" rtlCol="0">
            <a:spAutoFit/>
          </a:bodyPr>
          <a:lstStyle/>
          <a:p>
            <a:r>
              <a:rPr lang="el-GR" dirty="0">
                <a:cs typeface="Times New Roman" panose="02020603050405020304" pitchFamily="18" charset="0"/>
              </a:rPr>
              <a:t>θ</a:t>
            </a:r>
            <a:r>
              <a:rPr lang="en-GB" baseline="-25000" dirty="0">
                <a:cs typeface="Times New Roman" panose="02020603050405020304" pitchFamily="18" charset="0"/>
              </a:rPr>
              <a:t>L</a:t>
            </a:r>
            <a:endParaRPr lang="en-GB" dirty="0"/>
          </a:p>
        </p:txBody>
      </p:sp>
      <p:sp>
        <p:nvSpPr>
          <p:cNvPr id="13" name="ZoneTexte 12"/>
          <p:cNvSpPr txBox="1"/>
          <p:nvPr/>
        </p:nvSpPr>
        <p:spPr>
          <a:xfrm>
            <a:off x="1527517" y="3068960"/>
            <a:ext cx="956251" cy="369332"/>
          </a:xfrm>
          <a:prstGeom prst="rect">
            <a:avLst/>
          </a:prstGeom>
          <a:noFill/>
        </p:spPr>
        <p:txBody>
          <a:bodyPr wrap="square" rtlCol="0">
            <a:spAutoFit/>
          </a:bodyPr>
          <a:lstStyle/>
          <a:p>
            <a:r>
              <a:rPr lang="en-GB" dirty="0">
                <a:cs typeface="Times New Roman" panose="02020603050405020304" pitchFamily="18" charset="0"/>
              </a:rPr>
              <a:t>F</a:t>
            </a:r>
            <a:r>
              <a:rPr lang="en-GB" baseline="-25000" dirty="0">
                <a:cs typeface="Times New Roman" panose="02020603050405020304" pitchFamily="18" charset="0"/>
              </a:rPr>
              <a:t>L</a:t>
            </a:r>
            <a:r>
              <a:rPr lang="en-GB" dirty="0">
                <a:cs typeface="Times New Roman" panose="02020603050405020304" pitchFamily="18" charset="0"/>
              </a:rPr>
              <a:t>(</a:t>
            </a:r>
            <a:r>
              <a:rPr lang="en-GB" dirty="0" err="1">
                <a:cs typeface="Times New Roman" panose="02020603050405020304" pitchFamily="18" charset="0"/>
              </a:rPr>
              <a:t>Wq</a:t>
            </a:r>
            <a:r>
              <a:rPr lang="en-GB" dirty="0">
                <a:cs typeface="Times New Roman" panose="02020603050405020304" pitchFamily="18" charset="0"/>
              </a:rPr>
              <a:t>)</a:t>
            </a:r>
            <a:endParaRPr lang="en-GB" dirty="0"/>
          </a:p>
        </p:txBody>
      </p:sp>
      <p:sp>
        <p:nvSpPr>
          <p:cNvPr id="14" name="ZoneTexte 13"/>
          <p:cNvSpPr txBox="1"/>
          <p:nvPr/>
        </p:nvSpPr>
        <p:spPr>
          <a:xfrm>
            <a:off x="4932039" y="3789040"/>
            <a:ext cx="1872203" cy="1200329"/>
          </a:xfrm>
          <a:prstGeom prst="rect">
            <a:avLst/>
          </a:prstGeom>
          <a:noFill/>
        </p:spPr>
        <p:txBody>
          <a:bodyPr wrap="square" rtlCol="0">
            <a:spAutoFit/>
          </a:bodyPr>
          <a:lstStyle/>
          <a:p>
            <a:r>
              <a:rPr lang="en-GB" dirty="0"/>
              <a:t>This vertical line shifts to the right as monitoring rises or wages rise</a:t>
            </a:r>
          </a:p>
        </p:txBody>
      </p:sp>
    </p:spTree>
    <p:extLst>
      <p:ext uri="{BB962C8B-B14F-4D97-AF65-F5344CB8AC3E}">
        <p14:creationId xmlns:p14="http://schemas.microsoft.com/office/powerpoint/2010/main" val="313812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pic>
        <p:nvPicPr>
          <p:cNvPr id="73731" name="Picture 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50825" y="981075"/>
            <a:ext cx="9289727" cy="3751263"/>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pic>
        <p:nvPicPr>
          <p:cNvPr id="747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9725"/>
            <a:ext cx="7991475"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pic>
        <p:nvPicPr>
          <p:cNvPr id="75779"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5900" y="1052736"/>
            <a:ext cx="8820150" cy="4078287"/>
          </a:xfr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76803" name="Espace réservé du contenu 3"/>
          <p:cNvSpPr>
            <a:spLocks noGrp="1"/>
          </p:cNvSpPr>
          <p:nvPr>
            <p:ph idx="1"/>
          </p:nvPr>
        </p:nvSpPr>
        <p:spPr>
          <a:xfrm>
            <a:off x="142875" y="142875"/>
            <a:ext cx="8858250" cy="6500813"/>
          </a:xfrm>
        </p:spPr>
        <p:txBody>
          <a:bodyPr/>
          <a:lstStyle/>
          <a:p>
            <a:pPr>
              <a:buFontTx/>
              <a:buNone/>
            </a:pPr>
            <a:r>
              <a:rPr lang="en-GB" altLang="fr-FR">
                <a:latin typeface="Times New Roman" pitchFamily="18" charset="0"/>
                <a:cs typeface="Times New Roman" pitchFamily="18" charset="0"/>
              </a:rPr>
              <a:t>In normal efficiency-wage theory, we can’t perfectly monitor worker effort, and set wages high enough to maximise profit </a:t>
            </a:r>
          </a:p>
          <a:p>
            <a:pPr>
              <a:buFontTx/>
              <a:buNone/>
            </a:pPr>
            <a:r>
              <a:rPr lang="en-GB" altLang="fr-FR">
                <a:latin typeface="Times New Roman" pitchFamily="18" charset="0"/>
                <a:cs typeface="Times New Roman" pitchFamily="18" charset="0"/>
              </a:rPr>
              <a:t>(the cost of higher wages is offset by workers’ greater effort due to the higher wages). </a:t>
            </a:r>
          </a:p>
          <a:p>
            <a:pPr>
              <a:buFontTx/>
              <a:buNone/>
            </a:pPr>
            <a:endParaRPr lang="en-GB" altLang="fr-FR">
              <a:latin typeface="Times New Roman" pitchFamily="18" charset="0"/>
              <a:cs typeface="Times New Roman" pitchFamily="18" charset="0"/>
            </a:endParaRPr>
          </a:p>
          <a:p>
            <a:pPr>
              <a:buFontTx/>
              <a:buNone/>
            </a:pPr>
            <a:r>
              <a:rPr lang="en-GB" altLang="fr-FR">
                <a:latin typeface="Times New Roman" pitchFamily="18" charset="0"/>
                <a:cs typeface="Times New Roman" pitchFamily="18" charset="0"/>
              </a:rPr>
              <a:t>Here we don’t want to discourage shirking, but rather identify the maximum number of shirkers in the first period, so that we can costlessly sack them before they receive tenure.</a:t>
            </a:r>
          </a:p>
          <a:p>
            <a:pPr>
              <a:buFontTx/>
              <a:buNone/>
            </a:pPr>
            <a:endParaRPr lang="en-GB" altLang="fr-FR">
              <a:latin typeface="Times New Roman" pitchFamily="18" charset="0"/>
              <a:cs typeface="Times New Roman" pitchFamily="18" charset="0"/>
            </a:endParaRPr>
          </a:p>
          <a:p>
            <a:pPr>
              <a:buFontTx/>
              <a:buNone/>
            </a:pPr>
            <a:r>
              <a:rPr lang="en-GB" altLang="fr-FR">
                <a:latin typeface="Times New Roman" pitchFamily="18" charset="0"/>
                <a:cs typeface="Times New Roman" pitchFamily="18" charset="0"/>
              </a:rPr>
              <a:t>The cost of monitoring is zero in this model.</a:t>
            </a:r>
            <a:endParaRPr lang="fr-FR" altLang="fr-FR">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77827" name="Espace réservé du contenu 3"/>
          <p:cNvSpPr>
            <a:spLocks noGrp="1"/>
          </p:cNvSpPr>
          <p:nvPr>
            <p:ph idx="1"/>
          </p:nvPr>
        </p:nvSpPr>
        <p:spPr>
          <a:xfrm>
            <a:off x="142875" y="142875"/>
            <a:ext cx="8858250" cy="6500813"/>
          </a:xfrm>
        </p:spPr>
        <p:txBody>
          <a:bodyPr/>
          <a:lstStyle/>
          <a:p>
            <a:pPr>
              <a:buFontTx/>
              <a:buNone/>
            </a:pPr>
            <a:r>
              <a:rPr lang="en-GB" altLang="fr-FR">
                <a:latin typeface="Times New Roman" pitchFamily="18" charset="0"/>
                <a:cs typeface="Times New Roman" pitchFamily="18" charset="0"/>
              </a:rPr>
              <a:t>Test the model on Italian data.</a:t>
            </a:r>
          </a:p>
          <a:p>
            <a:pPr>
              <a:buFontTx/>
              <a:buNone/>
            </a:pPr>
            <a:endParaRPr lang="en-GB" altLang="fr-FR">
              <a:latin typeface="Times New Roman" pitchFamily="18" charset="0"/>
              <a:cs typeface="Times New Roman" pitchFamily="18" charset="0"/>
            </a:endParaRPr>
          </a:p>
          <a:p>
            <a:pPr>
              <a:buFontTx/>
              <a:buNone/>
            </a:pPr>
            <a:r>
              <a:rPr lang="en-GB" altLang="fr-FR">
                <a:latin typeface="Times New Roman" pitchFamily="18" charset="0"/>
                <a:cs typeface="Times New Roman" pitchFamily="18" charset="0"/>
              </a:rPr>
              <a:t>There is a probationary period with little protection (three months), followed by a sudden jump to a great deal of employment protection.</a:t>
            </a:r>
          </a:p>
          <a:p>
            <a:pPr>
              <a:buFontTx/>
              <a:buNone/>
            </a:pPr>
            <a:endParaRPr lang="en-GB" altLang="fr-FR">
              <a:latin typeface="Times New Roman" pitchFamily="18" charset="0"/>
              <a:cs typeface="Times New Roman" pitchFamily="18" charset="0"/>
            </a:endParaRPr>
          </a:p>
          <a:p>
            <a:pPr>
              <a:buFontTx/>
              <a:buNone/>
            </a:pPr>
            <a:r>
              <a:rPr lang="en-GB" altLang="fr-FR">
                <a:latin typeface="Times New Roman" pitchFamily="18" charset="0"/>
                <a:cs typeface="Times New Roman" pitchFamily="18" charset="0"/>
              </a:rPr>
              <a:t>Data from a large Italian Bank (18 000 employees).</a:t>
            </a:r>
          </a:p>
          <a:p>
            <a:pPr>
              <a:buFontTx/>
              <a:buNone/>
            </a:pPr>
            <a:endParaRPr lang="en-GB" altLang="fr-FR">
              <a:latin typeface="Times New Roman" pitchFamily="18" charset="0"/>
              <a:cs typeface="Times New Roman" pitchFamily="18" charset="0"/>
            </a:endParaRPr>
          </a:p>
          <a:p>
            <a:pPr>
              <a:buFontTx/>
              <a:buNone/>
            </a:pPr>
            <a:r>
              <a:rPr lang="en-GB" altLang="fr-FR">
                <a:latin typeface="Times New Roman" pitchFamily="18" charset="0"/>
                <a:cs typeface="Times New Roman" pitchFamily="18" charset="0"/>
              </a:rPr>
              <a:t>Information on 545 men and 313 women hired into white-collar positions (Jan. 1993 to Feb. 1995).</a:t>
            </a:r>
          </a:p>
          <a:p>
            <a:pPr>
              <a:buFontTx/>
              <a:buNone/>
            </a:pPr>
            <a:r>
              <a:rPr lang="en-GB" altLang="fr-FR">
                <a:latin typeface="Times New Roman" pitchFamily="18" charset="0"/>
                <a:cs typeface="Times New Roman" pitchFamily="18" charset="0"/>
              </a:rPr>
              <a:t>Observed over a full year following hiring.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fr-FR" altLang="fr-FR" sz="1800"/>
          </a:p>
        </p:txBody>
      </p:sp>
      <p:sp>
        <p:nvSpPr>
          <p:cNvPr id="78851" name="Espace réservé du contenu 3"/>
          <p:cNvSpPr>
            <a:spLocks noGrp="1"/>
          </p:cNvSpPr>
          <p:nvPr>
            <p:ph idx="1"/>
          </p:nvPr>
        </p:nvSpPr>
        <p:spPr>
          <a:xfrm>
            <a:off x="142875" y="142875"/>
            <a:ext cx="8858250" cy="6500813"/>
          </a:xfrm>
        </p:spPr>
        <p:txBody>
          <a:bodyPr/>
          <a:lstStyle/>
          <a:p>
            <a:pPr>
              <a:buFontTx/>
              <a:buNone/>
            </a:pPr>
            <a:r>
              <a:rPr lang="en-GB" altLang="fr-FR" dirty="0">
                <a:latin typeface="Times New Roman" pitchFamily="18" charset="0"/>
                <a:cs typeface="Times New Roman" pitchFamily="18" charset="0"/>
              </a:rPr>
              <a:t>The workers here are a fairly homogeneous group: young, with high-school education.</a:t>
            </a:r>
          </a:p>
          <a:p>
            <a:pPr>
              <a:buFontTx/>
              <a:buNone/>
            </a:pPr>
            <a:endParaRPr lang="en-GB" altLang="fr-FR" dirty="0">
              <a:latin typeface="Times New Roman" pitchFamily="18" charset="0"/>
              <a:cs typeface="Times New Roman" pitchFamily="18" charset="0"/>
            </a:endParaRPr>
          </a:p>
          <a:p>
            <a:pPr>
              <a:buFontTx/>
              <a:buNone/>
            </a:pPr>
            <a:r>
              <a:rPr lang="en-GB" altLang="fr-FR" dirty="0">
                <a:latin typeface="Times New Roman" pitchFamily="18" charset="0"/>
                <a:cs typeface="Times New Roman" pitchFamily="18" charset="0"/>
              </a:rPr>
              <a:t>They calculate the number of days absent because “ill” per week (so that they have 52 x 858 observations). </a:t>
            </a:r>
          </a:p>
          <a:p>
            <a:pPr>
              <a:buFontTx/>
              <a:buNone/>
            </a:pPr>
            <a:endParaRPr lang="en-GB" altLang="fr-FR" dirty="0">
              <a:latin typeface="Times New Roman" pitchFamily="18" charset="0"/>
              <a:cs typeface="Times New Roman" pitchFamily="18" charset="0"/>
            </a:endParaRPr>
          </a:p>
          <a:p>
            <a:pPr>
              <a:buFontTx/>
              <a:buNone/>
            </a:pPr>
            <a:r>
              <a:rPr lang="en-GB" altLang="fr-FR" dirty="0">
                <a:latin typeface="Times New Roman" pitchFamily="18" charset="0"/>
                <a:cs typeface="Times New Roman" pitchFamily="18" charset="0"/>
              </a:rPr>
              <a:t>A</a:t>
            </a:r>
            <a:r>
              <a:rPr lang="en-GB" altLang="fr-FR" baseline="-25000" dirty="0">
                <a:latin typeface="Times New Roman" pitchFamily="18" charset="0"/>
                <a:cs typeface="Times New Roman" pitchFamily="18" charset="0"/>
              </a:rPr>
              <a:t>F</a:t>
            </a:r>
            <a:r>
              <a:rPr lang="en-GB" altLang="fr-FR" dirty="0">
                <a:latin typeface="Times New Roman" pitchFamily="18" charset="0"/>
                <a:cs typeface="Times New Roman" pitchFamily="18" charset="0"/>
              </a:rPr>
              <a:t>(9%) &gt; A</a:t>
            </a:r>
            <a:r>
              <a:rPr lang="en-GB" altLang="fr-FR" baseline="-25000" dirty="0">
                <a:latin typeface="Times New Roman" pitchFamily="18" charset="0"/>
                <a:cs typeface="Times New Roman" pitchFamily="18" charset="0"/>
              </a:rPr>
              <a:t>M</a:t>
            </a:r>
            <a:r>
              <a:rPr lang="en-GB" altLang="fr-FR" dirty="0">
                <a:latin typeface="Times New Roman" pitchFamily="18" charset="0"/>
                <a:cs typeface="Times New Roman" pitchFamily="18" charset="0"/>
              </a:rPr>
              <a:t> (5%): for family reasons?</a:t>
            </a:r>
          </a:p>
          <a:p>
            <a:pPr>
              <a:buFontTx/>
              <a:buNone/>
            </a:pPr>
            <a:endParaRPr lang="en-GB" altLang="fr-FR" dirty="0">
              <a:latin typeface="Times New Roman" pitchFamily="18" charset="0"/>
              <a:cs typeface="Times New Roman" pitchFamily="18" charset="0"/>
            </a:endParaRPr>
          </a:p>
          <a:p>
            <a:pPr>
              <a:buFontTx/>
              <a:buNone/>
            </a:pPr>
            <a:r>
              <a:rPr lang="en-GB" altLang="fr-FR" dirty="0">
                <a:latin typeface="Times New Roman" pitchFamily="18" charset="0"/>
                <a:cs typeface="Times New Roman" pitchFamily="18" charset="0"/>
              </a:rPr>
              <a:t>But with a notable jump after 12 weeks of employment (end of probation).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1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349500" y="44450"/>
            <a:ext cx="4730750" cy="681355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Number Placeholder 5"/>
          <p:cNvSpPr txBox="1">
            <a:spLocks noGrp="1"/>
          </p:cNvSpPr>
          <p:nvPr/>
        </p:nvSpPr>
        <p:spPr bwMode="auto">
          <a:xfrm>
            <a:off x="1206105" y="5600700"/>
            <a:ext cx="44053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8369D43-5D82-407D-9C5D-0291DEA4AB6F}" type="slidenum">
              <a:rPr lang="en-GB" altLang="fr-FR" sz="1950" b="1">
                <a:solidFill>
                  <a:schemeClr val="bg1"/>
                </a:solidFill>
              </a:rPr>
              <a:pPr eaLnBrk="1" hangingPunct="1">
                <a:spcBef>
                  <a:spcPct val="0"/>
                </a:spcBef>
                <a:buFontTx/>
                <a:buNone/>
              </a:pPr>
              <a:t>6</a:t>
            </a:fld>
            <a:endParaRPr lang="en-GB" altLang="fr-FR" sz="1950" b="1">
              <a:solidFill>
                <a:schemeClr val="bg1"/>
              </a:solidFill>
            </a:endParaRPr>
          </a:p>
        </p:txBody>
      </p:sp>
      <p:sp>
        <p:nvSpPr>
          <p:cNvPr id="248835" name="Rectangle 3"/>
          <p:cNvSpPr>
            <a:spLocks noGrp="1" noChangeArrowheads="1"/>
          </p:cNvSpPr>
          <p:nvPr>
            <p:ph type="body" idx="4294967295"/>
          </p:nvPr>
        </p:nvSpPr>
        <p:spPr>
          <a:xfrm>
            <a:off x="328905" y="548680"/>
            <a:ext cx="7591133" cy="4860131"/>
          </a:xfrm>
        </p:spPr>
        <p:txBody>
          <a:bodyPr>
            <a:noAutofit/>
          </a:bodyPr>
          <a:lstStyle/>
          <a:p>
            <a:pPr algn="just"/>
            <a:r>
              <a:rPr lang="en-AU" altLang="fr-FR" sz="2800" dirty="0">
                <a:latin typeface="Times New Roman" panose="02020603050405020304" pitchFamily="18" charset="0"/>
                <a:cs typeface="Times New Roman" panose="02020603050405020304" pitchFamily="18" charset="0"/>
              </a:rPr>
              <a:t>Or </a:t>
            </a:r>
            <a:r>
              <a:rPr lang="en-AU" altLang="fr-FR" sz="2800" dirty="0">
                <a:solidFill>
                  <a:srgbClr val="FF0000"/>
                </a:solidFill>
                <a:latin typeface="Times New Roman" panose="02020603050405020304" pitchFamily="18" charset="0"/>
                <a:cs typeface="Times New Roman" panose="02020603050405020304" pitchFamily="18" charset="0"/>
              </a:rPr>
              <a:t>quasi-experimentally</a:t>
            </a:r>
            <a:r>
              <a:rPr lang="en-AU" altLang="fr-FR" sz="2800" dirty="0">
                <a:latin typeface="Times New Roman" panose="02020603050405020304" pitchFamily="18" charset="0"/>
                <a:cs typeface="Times New Roman" panose="02020603050405020304" pitchFamily="18" charset="0"/>
              </a:rPr>
              <a:t>: </a:t>
            </a:r>
            <a:r>
              <a:rPr lang="en-AU" altLang="fr-FR" sz="2800" dirty="0" err="1">
                <a:latin typeface="Times New Roman" panose="02020603050405020304" pitchFamily="18" charset="0"/>
                <a:cs typeface="Times New Roman" panose="02020603050405020304" pitchFamily="18" charset="0"/>
              </a:rPr>
              <a:t>Bellet</a:t>
            </a:r>
            <a:r>
              <a:rPr lang="en-AU" altLang="fr-FR" sz="2800" dirty="0">
                <a:latin typeface="Times New Roman" panose="02020603050405020304" pitchFamily="18" charset="0"/>
                <a:cs typeface="Times New Roman" panose="02020603050405020304" pitchFamily="18" charset="0"/>
              </a:rPr>
              <a:t> </a:t>
            </a:r>
            <a:r>
              <a:rPr lang="en-AU" altLang="fr-FR" sz="2800" i="1" dirty="0">
                <a:latin typeface="Times New Roman" panose="02020603050405020304" pitchFamily="18" charset="0"/>
                <a:cs typeface="Times New Roman" panose="02020603050405020304" pitchFamily="18" charset="0"/>
              </a:rPr>
              <a:t>et al</a:t>
            </a:r>
            <a:r>
              <a:rPr lang="en-AU" altLang="fr-FR" sz="2800" dirty="0">
                <a:latin typeface="Times New Roman" panose="02020603050405020304" pitchFamily="18" charset="0"/>
                <a:cs typeface="Times New Roman" panose="02020603050405020304" pitchFamily="18" charset="0"/>
              </a:rPr>
              <a:t>. (2024), who use d</a:t>
            </a:r>
            <a:r>
              <a:rPr lang="en-US" sz="2800" dirty="0" err="1">
                <a:latin typeface="Times New Roman" panose="02020603050405020304" pitchFamily="18" charset="0"/>
                <a:cs typeface="Times New Roman" panose="02020603050405020304" pitchFamily="18" charset="0"/>
              </a:rPr>
              <a:t>etailed</a:t>
            </a:r>
            <a:r>
              <a:rPr lang="en-US" sz="2800" dirty="0">
                <a:latin typeface="Times New Roman" panose="02020603050405020304" pitchFamily="18" charset="0"/>
                <a:cs typeface="Times New Roman" panose="02020603050405020304" pitchFamily="18" charset="0"/>
              </a:rPr>
              <a:t> administrative data on the behaviors and performance of all </a:t>
            </a:r>
            <a:r>
              <a:rPr lang="en-US" sz="2800" dirty="0" err="1">
                <a:latin typeface="Times New Roman" panose="02020603050405020304" pitchFamily="18" charset="0"/>
                <a:cs typeface="Times New Roman" panose="02020603050405020304" pitchFamily="18" charset="0"/>
              </a:rPr>
              <a:t>telesales</a:t>
            </a:r>
            <a:r>
              <a:rPr lang="en-US" sz="2800" dirty="0">
                <a:latin typeface="Times New Roman" panose="02020603050405020304" pitchFamily="18" charset="0"/>
                <a:cs typeface="Times New Roman" panose="02020603050405020304" pitchFamily="18" charset="0"/>
              </a:rPr>
              <a:t> workers at a large telecommunications company </a:t>
            </a:r>
          </a:p>
          <a:p>
            <a:pPr algn="just">
              <a:lnSpc>
                <a:spcPct val="90000"/>
              </a:lnSpc>
            </a:pPr>
            <a:endParaRPr lang="en-US" sz="2800" dirty="0">
              <a:latin typeface="Times New Roman" panose="02020603050405020304" pitchFamily="18" charset="0"/>
              <a:cs typeface="Times New Roman" panose="02020603050405020304" pitchFamily="18" charset="0"/>
            </a:endParaRPr>
          </a:p>
          <a:p>
            <a:pPr algn="just">
              <a:lnSpc>
                <a:spcPct val="90000"/>
              </a:lnSpc>
            </a:pPr>
            <a:r>
              <a:rPr lang="en-US" sz="2800" dirty="0">
                <a:latin typeface="Times New Roman" panose="02020603050405020304" pitchFamily="18" charset="0"/>
                <a:cs typeface="Times New Roman" panose="02020603050405020304" pitchFamily="18" charset="0"/>
              </a:rPr>
              <a:t>Weekly survey reports of employee happiness </a:t>
            </a:r>
          </a:p>
          <a:p>
            <a:pPr algn="just">
              <a:lnSpc>
                <a:spcPct val="90000"/>
              </a:lnSpc>
            </a:pPr>
            <a:endParaRPr lang="en-US" sz="2800" dirty="0">
              <a:latin typeface="Times New Roman" panose="02020603050405020304" pitchFamily="18" charset="0"/>
              <a:cs typeface="Times New Roman" panose="02020603050405020304" pitchFamily="18" charset="0"/>
            </a:endParaRPr>
          </a:p>
          <a:p>
            <a:pPr algn="just">
              <a:lnSpc>
                <a:spcPct val="90000"/>
              </a:lnSpc>
            </a:pPr>
            <a:r>
              <a:rPr lang="en-US" sz="2800" dirty="0">
                <a:latin typeface="Times New Roman" panose="02020603050405020304" pitchFamily="18" charset="0"/>
                <a:cs typeface="Times New Roman" panose="02020603050405020304" pitchFamily="18" charset="0"/>
              </a:rPr>
              <a:t>Variation in worker mood from visual exposure to weather—the interaction between call center architecture and outdoor weather conditions.</a:t>
            </a:r>
          </a:p>
          <a:p>
            <a:pPr algn="just">
              <a:lnSpc>
                <a:spcPct val="90000"/>
              </a:lnSpc>
            </a:pPr>
            <a:endParaRPr lang="en-US" sz="2800" dirty="0">
              <a:latin typeface="Times New Roman" panose="02020603050405020304" pitchFamily="18" charset="0"/>
              <a:cs typeface="Times New Roman" panose="02020603050405020304" pitchFamily="18" charset="0"/>
            </a:endParaRPr>
          </a:p>
          <a:p>
            <a:pPr algn="just">
              <a:lnSpc>
                <a:spcPct val="90000"/>
              </a:lnSpc>
            </a:pPr>
            <a:r>
              <a:rPr lang="en-US" sz="2800" dirty="0">
                <a:latin typeface="Times New Roman" panose="02020603050405020304" pitchFamily="18" charset="0"/>
                <a:cs typeface="Times New Roman" panose="02020603050405020304" pitchFamily="18" charset="0"/>
              </a:rPr>
              <a:t>Happier workers convert more calls into sales, and (to a lesser extent) make more calls per hour </a:t>
            </a:r>
          </a:p>
        </p:txBody>
      </p:sp>
    </p:spTree>
    <p:extLst>
      <p:ext uri="{BB962C8B-B14F-4D97-AF65-F5344CB8AC3E}">
        <p14:creationId xmlns:p14="http://schemas.microsoft.com/office/powerpoint/2010/main" val="5962242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5"/>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0825" y="360363"/>
            <a:ext cx="7640638" cy="6381750"/>
          </a:xfr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3850" y="350838"/>
            <a:ext cx="7704138" cy="6370637"/>
          </a:xfr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395288" y="476250"/>
            <a:ext cx="8497887"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800" dirty="0">
                <a:latin typeface="Times New Roman" pitchFamily="18" charset="0"/>
              </a:rPr>
              <a:t>Jacob. </a:t>
            </a:r>
            <a:r>
              <a:rPr lang="en-US" altLang="fr-FR" sz="2800" b="1" i="1" dirty="0">
                <a:latin typeface="Times New Roman" pitchFamily="18" charset="0"/>
              </a:rPr>
              <a:t>Journal</a:t>
            </a:r>
            <a:r>
              <a:rPr lang="en-US" altLang="fr-FR" sz="2800" dirty="0">
                <a:latin typeface="Times New Roman" pitchFamily="18" charset="0"/>
              </a:rPr>
              <a:t> </a:t>
            </a:r>
            <a:r>
              <a:rPr lang="en-US" altLang="fr-FR" sz="2800" b="1" i="1" dirty="0">
                <a:latin typeface="Times New Roman" pitchFamily="18" charset="0"/>
              </a:rPr>
              <a:t>of Labor Economics</a:t>
            </a:r>
            <a:r>
              <a:rPr lang="en-US" altLang="fr-FR" sz="2800" dirty="0">
                <a:latin typeface="Times New Roman" pitchFamily="18" charset="0"/>
              </a:rPr>
              <a:t>. October 2013</a:t>
            </a:r>
            <a:endParaRPr lang="en-GB" altLang="fr-FR" sz="2800" dirty="0">
              <a:latin typeface="Times New Roman" pitchFamily="18" charset="0"/>
            </a:endParaRPr>
          </a:p>
          <a:p>
            <a:pPr eaLnBrk="1" hangingPunct="1">
              <a:spcBef>
                <a:spcPct val="50000"/>
              </a:spcBef>
              <a:buFont typeface="Times New Roman" pitchFamily="18" charset="0"/>
              <a:buChar char="*"/>
            </a:pPr>
            <a:r>
              <a:rPr lang="en-US" altLang="fr-FR" sz="2800" dirty="0">
                <a:latin typeface="Times New Roman" pitchFamily="18" charset="0"/>
              </a:rPr>
              <a:t>2004 CB agreement between Chicago Public Schools and Chicago Teachers Union</a:t>
            </a:r>
          </a:p>
          <a:p>
            <a:pPr eaLnBrk="1" hangingPunct="1">
              <a:spcBef>
                <a:spcPct val="50000"/>
              </a:spcBef>
              <a:buFont typeface="Times New Roman" pitchFamily="18" charset="0"/>
              <a:buChar char="*"/>
            </a:pPr>
            <a:r>
              <a:rPr lang="en-US" altLang="fr-FR" sz="2800" dirty="0">
                <a:latin typeface="Times New Roman" pitchFamily="18" charset="0"/>
              </a:rPr>
              <a:t>Gives Principals the flexibility to dismiss teachers with less than 5 years experience without cause</a:t>
            </a:r>
          </a:p>
          <a:p>
            <a:pPr eaLnBrk="1" hangingPunct="1">
              <a:spcBef>
                <a:spcPct val="50000"/>
              </a:spcBef>
              <a:buFont typeface="Times New Roman" pitchFamily="18" charset="0"/>
              <a:buChar char="*"/>
            </a:pPr>
            <a:r>
              <a:rPr lang="en-US" altLang="fr-FR" sz="2800" dirty="0">
                <a:latin typeface="Times New Roman" pitchFamily="18" charset="0"/>
              </a:rPr>
              <a:t>Previously could dismiss teachers for enrollment or budgetary reasons (via LIFO); otherwise very difficult and time-consuming.</a:t>
            </a:r>
          </a:p>
          <a:p>
            <a:pPr eaLnBrk="1" hangingPunct="1">
              <a:spcBef>
                <a:spcPct val="50000"/>
              </a:spcBef>
              <a:buFont typeface="Times New Roman" pitchFamily="18" charset="0"/>
              <a:buChar char="*"/>
            </a:pPr>
            <a:r>
              <a:rPr lang="en-US" altLang="fr-FR" sz="2800" dirty="0" err="1">
                <a:latin typeface="Times New Roman" pitchFamily="18" charset="0"/>
              </a:rPr>
              <a:t>Ichino</a:t>
            </a:r>
            <a:r>
              <a:rPr lang="en-US" altLang="fr-FR" sz="2800" dirty="0">
                <a:latin typeface="Times New Roman" pitchFamily="18" charset="0"/>
              </a:rPr>
              <a:t> and </a:t>
            </a:r>
            <a:r>
              <a:rPr lang="en-US" altLang="fr-FR" sz="2800" dirty="0" err="1">
                <a:latin typeface="Times New Roman" pitchFamily="18" charset="0"/>
              </a:rPr>
              <a:t>Riphahn</a:t>
            </a:r>
            <a:r>
              <a:rPr lang="en-US" altLang="fr-FR" sz="2800" dirty="0">
                <a:latin typeface="Times New Roman" pitchFamily="18" charset="0"/>
              </a:rPr>
              <a:t> was a pre vs. post analysis. Here we can carry out a </a:t>
            </a:r>
            <a:r>
              <a:rPr lang="en-US" altLang="fr-FR" sz="2800" dirty="0" err="1">
                <a:latin typeface="Times New Roman" pitchFamily="18" charset="0"/>
              </a:rPr>
              <a:t>DiD</a:t>
            </a:r>
            <a:r>
              <a:rPr lang="en-US" altLang="fr-FR" sz="2800" dirty="0">
                <a:latin typeface="Times New Roman" pitchFamily="18" charset="0"/>
              </a:rPr>
              <a:t> analysis as there is a treated (&lt;5 years) and a control (5+ years) group.</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395288" y="4133979"/>
            <a:ext cx="849788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 typeface="Times New Roman" pitchFamily="18" charset="0"/>
              <a:buChar char="*"/>
            </a:pPr>
            <a:r>
              <a:rPr lang="en-US" altLang="fr-FR" sz="2800" dirty="0">
                <a:latin typeface="Times New Roman" pitchFamily="18" charset="0"/>
              </a:rPr>
              <a:t>Annual teacher absence fell by 10%; frequent absence by 25%</a:t>
            </a:r>
          </a:p>
          <a:p>
            <a:pPr eaLnBrk="1" hangingPunct="1">
              <a:spcBef>
                <a:spcPct val="50000"/>
              </a:spcBef>
              <a:buFont typeface="Times New Roman" pitchFamily="18" charset="0"/>
              <a:buChar char="*"/>
            </a:pPr>
            <a:r>
              <a:rPr lang="en-US" altLang="fr-FR" sz="2800" dirty="0">
                <a:latin typeface="Times New Roman" pitchFamily="18" charset="0"/>
              </a:rPr>
              <a:t>Effect mostly between, but some evidence of a small within effect also.</a:t>
            </a:r>
            <a:endParaRPr lang="en-GB" altLang="fr-FR" sz="2800" dirty="0">
              <a:latin typeface="Times New Roman" pitchFamily="18" charset="0"/>
            </a:endParaRPr>
          </a:p>
        </p:txBody>
      </p:sp>
      <p:pic>
        <p:nvPicPr>
          <p:cNvPr id="2" name="Image 1"/>
          <p:cNvPicPr>
            <a:picLocks noChangeAspect="1"/>
          </p:cNvPicPr>
          <p:nvPr/>
        </p:nvPicPr>
        <p:blipFill>
          <a:blip r:embed="rId2"/>
          <a:stretch>
            <a:fillRect/>
          </a:stretch>
        </p:blipFill>
        <p:spPr>
          <a:xfrm>
            <a:off x="1708199" y="332655"/>
            <a:ext cx="5384081" cy="3176875"/>
          </a:xfrm>
          <a:prstGeom prst="rect">
            <a:avLst/>
          </a:prstGeom>
        </p:spPr>
      </p:pic>
    </p:spTree>
    <p:extLst>
      <p:ext uri="{BB962C8B-B14F-4D97-AF65-F5344CB8AC3E}">
        <p14:creationId xmlns:p14="http://schemas.microsoft.com/office/powerpoint/2010/main" val="15471647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34925" y="188913"/>
            <a:ext cx="910907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fr-FR" sz="4400" b="1" dirty="0">
                <a:latin typeface="Times New Roman" pitchFamily="18" charset="0"/>
              </a:rPr>
              <a:t>Fixed and Variable Wages and Effort</a:t>
            </a:r>
          </a:p>
          <a:p>
            <a:pPr eaLnBrk="1" hangingPunct="1">
              <a:spcBef>
                <a:spcPct val="50000"/>
              </a:spcBef>
              <a:buFontTx/>
              <a:buNone/>
            </a:pPr>
            <a:endParaRPr lang="en-US" altLang="fr-FR" sz="2400" b="1" dirty="0">
              <a:latin typeface="Times New Roman" pitchFamily="18" charset="0"/>
            </a:endParaRPr>
          </a:p>
          <a:p>
            <a:pPr eaLnBrk="1" hangingPunct="1">
              <a:spcBef>
                <a:spcPct val="50000"/>
              </a:spcBef>
              <a:buFontTx/>
              <a:buNone/>
            </a:pPr>
            <a:r>
              <a:rPr lang="en-US" altLang="fr-FR" sz="2400" dirty="0">
                <a:latin typeface="Times New Roman" pitchFamily="18" charset="0"/>
              </a:rPr>
              <a:t>Does effort always rise with wages, as standard efficiency-wage theory predicts? It may depend on how wages are received.</a:t>
            </a:r>
          </a:p>
          <a:p>
            <a:pPr eaLnBrk="1" hangingPunct="1">
              <a:spcBef>
                <a:spcPct val="50000"/>
              </a:spcBef>
              <a:buFontTx/>
              <a:buNone/>
            </a:pPr>
            <a:endParaRPr lang="en-US" altLang="fr-FR" sz="2400" dirty="0">
              <a:latin typeface="Times New Roman" pitchFamily="18" charset="0"/>
            </a:endParaRPr>
          </a:p>
          <a:p>
            <a:pPr eaLnBrk="1" hangingPunct="1">
              <a:spcBef>
                <a:spcPct val="50000"/>
              </a:spcBef>
              <a:buFontTx/>
              <a:buNone/>
            </a:pPr>
            <a:r>
              <a:rPr lang="en-US" altLang="fr-FR" sz="2400" dirty="0">
                <a:latin typeface="Times New Roman" pitchFamily="18" charset="0"/>
              </a:rPr>
              <a:t>Traditional efficiency wage is e = e(w): effort rises with wages</a:t>
            </a:r>
          </a:p>
          <a:p>
            <a:pPr eaLnBrk="1" hangingPunct="1">
              <a:spcBef>
                <a:spcPct val="50000"/>
              </a:spcBef>
              <a:buFontTx/>
              <a:buNone/>
            </a:pPr>
            <a:endParaRPr lang="en-US" altLang="fr-FR" sz="2400" dirty="0">
              <a:latin typeface="Times New Roman" pitchFamily="18" charset="0"/>
            </a:endParaRPr>
          </a:p>
          <a:p>
            <a:pPr eaLnBrk="1" hangingPunct="1">
              <a:spcBef>
                <a:spcPct val="50000"/>
              </a:spcBef>
              <a:buFontTx/>
              <a:buNone/>
            </a:pPr>
            <a:r>
              <a:rPr lang="en-US" altLang="fr-FR" sz="2400" dirty="0" err="1">
                <a:latin typeface="Times New Roman" pitchFamily="18" charset="0"/>
              </a:rPr>
              <a:t>Labour</a:t>
            </a:r>
            <a:r>
              <a:rPr lang="en-US" altLang="fr-FR" sz="2400" dirty="0">
                <a:latin typeface="Times New Roman" pitchFamily="18" charset="0"/>
              </a:rPr>
              <a:t> income might consist of a </a:t>
            </a:r>
            <a:r>
              <a:rPr lang="en-US" altLang="fr-FR" sz="2400" b="1" dirty="0">
                <a:solidFill>
                  <a:srgbClr val="FF0000"/>
                </a:solidFill>
                <a:latin typeface="Times New Roman" pitchFamily="18" charset="0"/>
              </a:rPr>
              <a:t>fixed</a:t>
            </a:r>
            <a:r>
              <a:rPr lang="en-US" altLang="fr-FR" sz="2400" dirty="0">
                <a:latin typeface="Times New Roman" pitchFamily="18" charset="0"/>
              </a:rPr>
              <a:t> and </a:t>
            </a:r>
            <a:r>
              <a:rPr lang="en-US" altLang="fr-FR" sz="2400" b="1" dirty="0">
                <a:solidFill>
                  <a:srgbClr val="FF0000"/>
                </a:solidFill>
                <a:latin typeface="Times New Roman" pitchFamily="18" charset="0"/>
              </a:rPr>
              <a:t>variable</a:t>
            </a:r>
            <a:r>
              <a:rPr lang="en-US" altLang="fr-FR" sz="2400" dirty="0">
                <a:latin typeface="Times New Roman" pitchFamily="18" charset="0"/>
              </a:rPr>
              <a:t> component: </a:t>
            </a:r>
          </a:p>
          <a:p>
            <a:pPr eaLnBrk="1" hangingPunct="1">
              <a:spcBef>
                <a:spcPct val="50000"/>
              </a:spcBef>
              <a:buFontTx/>
              <a:buNone/>
            </a:pPr>
            <a:r>
              <a:rPr lang="en-US" altLang="fr-FR" sz="2400" dirty="0">
                <a:latin typeface="Times New Roman" pitchFamily="18" charset="0"/>
              </a:rPr>
              <a:t>Y = a + </a:t>
            </a:r>
            <a:r>
              <a:rPr lang="en-US" altLang="fr-FR" sz="2400" dirty="0" err="1">
                <a:latin typeface="Times New Roman" pitchFamily="18" charset="0"/>
              </a:rPr>
              <a:t>bX</a:t>
            </a:r>
            <a:r>
              <a:rPr lang="en-US" altLang="fr-FR" sz="2400" dirty="0">
                <a:latin typeface="Times New Roman" pitchFamily="18" charset="0"/>
              </a:rPr>
              <a:t>, where </a:t>
            </a:r>
            <a:r>
              <a:rPr lang="en-US" altLang="fr-FR" sz="2400" i="1" dirty="0">
                <a:latin typeface="Times New Roman" pitchFamily="18" charset="0"/>
              </a:rPr>
              <a:t>b</a:t>
            </a:r>
            <a:r>
              <a:rPr lang="en-US" altLang="fr-FR" sz="2400" dirty="0">
                <a:latin typeface="Times New Roman" pitchFamily="18" charset="0"/>
              </a:rPr>
              <a:t> is the piece rate for some output X.</a:t>
            </a:r>
          </a:p>
          <a:p>
            <a:pPr eaLnBrk="1" hangingPunct="1">
              <a:spcBef>
                <a:spcPct val="50000"/>
              </a:spcBef>
              <a:buFontTx/>
              <a:buNone/>
            </a:pPr>
            <a:endParaRPr lang="en-US" altLang="fr-FR" sz="2400" dirty="0">
              <a:latin typeface="Times New Roman" pitchFamily="18" charset="0"/>
            </a:endParaRPr>
          </a:p>
          <a:p>
            <a:pPr eaLnBrk="1" hangingPunct="1">
              <a:spcBef>
                <a:spcPct val="50000"/>
              </a:spcBef>
              <a:buFontTx/>
              <a:buNone/>
            </a:pPr>
            <a:r>
              <a:rPr lang="en-US" altLang="fr-FR" sz="2400" dirty="0">
                <a:latin typeface="Times New Roman" pitchFamily="18" charset="0"/>
              </a:rPr>
              <a:t>Expect effort to rise with </a:t>
            </a:r>
            <a:r>
              <a:rPr lang="en-US" altLang="fr-FR" sz="2400" i="1" dirty="0">
                <a:latin typeface="Times New Roman" pitchFamily="18" charset="0"/>
              </a:rPr>
              <a:t>b</a:t>
            </a:r>
            <a:r>
              <a:rPr lang="en-US" altLang="fr-FR" sz="2400" dirty="0">
                <a:latin typeface="Times New Roman" pitchFamily="18" charset="0"/>
              </a:rPr>
              <a:t>, but what about </a:t>
            </a:r>
            <a:r>
              <a:rPr lang="en-US" altLang="fr-FR" sz="2400" i="1" dirty="0">
                <a:latin typeface="Times New Roman" pitchFamily="18" charset="0"/>
              </a:rPr>
              <a:t>a</a:t>
            </a:r>
            <a:r>
              <a:rPr lang="en-US" altLang="fr-FR" sz="2400" dirty="0">
                <a:latin typeface="Times New Roman" pitchFamily="18" charset="0"/>
              </a:rPr>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95288" y="476250"/>
            <a:ext cx="8497887"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800" dirty="0" err="1">
                <a:latin typeface="Times New Roman" pitchFamily="18" charset="0"/>
              </a:rPr>
              <a:t>Mocan</a:t>
            </a:r>
            <a:r>
              <a:rPr lang="en-US" altLang="fr-FR" sz="2800" dirty="0">
                <a:latin typeface="Times New Roman" pitchFamily="18" charset="0"/>
              </a:rPr>
              <a:t> and </a:t>
            </a:r>
            <a:r>
              <a:rPr lang="en-US" altLang="fr-FR" sz="2800" dirty="0" err="1">
                <a:latin typeface="Times New Roman" pitchFamily="18" charset="0"/>
              </a:rPr>
              <a:t>Altindag</a:t>
            </a:r>
            <a:r>
              <a:rPr lang="en-US" altLang="fr-FR" sz="2800" dirty="0">
                <a:latin typeface="Times New Roman" pitchFamily="18" charset="0"/>
              </a:rPr>
              <a:t>. </a:t>
            </a:r>
            <a:r>
              <a:rPr lang="en-US" altLang="fr-FR" sz="2800" b="1" i="1" dirty="0">
                <a:latin typeface="Times New Roman" pitchFamily="18" charset="0"/>
              </a:rPr>
              <a:t>Economic Journal</a:t>
            </a:r>
            <a:r>
              <a:rPr lang="en-US" altLang="fr-FR" sz="2800" dirty="0">
                <a:latin typeface="Times New Roman" pitchFamily="18" charset="0"/>
              </a:rPr>
              <a:t>. December 2013</a:t>
            </a:r>
            <a:endParaRPr lang="en-GB" altLang="fr-FR" sz="2800" dirty="0">
              <a:latin typeface="Times New Roman" pitchFamily="18" charset="0"/>
            </a:endParaRPr>
          </a:p>
          <a:p>
            <a:pPr eaLnBrk="1" hangingPunct="1">
              <a:spcBef>
                <a:spcPct val="50000"/>
              </a:spcBef>
              <a:buFontTx/>
              <a:buNone/>
            </a:pPr>
            <a:r>
              <a:rPr lang="en-US" altLang="fr-FR" sz="2800" dirty="0">
                <a:latin typeface="Times New Roman" pitchFamily="18" charset="0"/>
              </a:rPr>
              <a:t>Evidence from a group we all know: MEPs.</a:t>
            </a:r>
          </a:p>
          <a:p>
            <a:pPr eaLnBrk="1" hangingPunct="1">
              <a:spcBef>
                <a:spcPct val="50000"/>
              </a:spcBef>
              <a:buFontTx/>
              <a:buNone/>
            </a:pPr>
            <a:r>
              <a:rPr lang="en-GB" altLang="fr-FR" sz="2800" dirty="0">
                <a:latin typeface="Times New Roman" pitchFamily="18" charset="0"/>
              </a:rPr>
              <a:t>Prior to July 2009, MEP salaries  were determined by their home country: substantial variation across countries. </a:t>
            </a:r>
          </a:p>
          <a:p>
            <a:pPr eaLnBrk="1" hangingPunct="1">
              <a:spcBef>
                <a:spcPct val="50000"/>
              </a:spcBef>
              <a:buFontTx/>
              <a:buNone/>
            </a:pPr>
            <a:r>
              <a:rPr lang="en-GB" altLang="fr-FR" sz="2800" dirty="0">
                <a:latin typeface="Times New Roman" pitchFamily="18" charset="0"/>
              </a:rPr>
              <a:t>For example, the salary of a MEP from Poland was €29,043, whereas the salary of a member from Italy was €142,512.</a:t>
            </a:r>
          </a:p>
          <a:p>
            <a:pPr eaLnBrk="1" hangingPunct="1">
              <a:spcBef>
                <a:spcPct val="50000"/>
              </a:spcBef>
              <a:buFontTx/>
              <a:buNone/>
            </a:pPr>
            <a:r>
              <a:rPr lang="en-GB" altLang="fr-FR" sz="2800" dirty="0">
                <a:latin typeface="Times New Roman" pitchFamily="18" charset="0"/>
              </a:rPr>
              <a:t>Starting with the seventh term in the summer of 2009, MEP salaries were equalised to €91,983 and then increased slightly in each subsequent year.</a:t>
            </a:r>
          </a:p>
          <a:p>
            <a:pPr eaLnBrk="1" hangingPunct="1">
              <a:spcBef>
                <a:spcPct val="50000"/>
              </a:spcBef>
              <a:buFontTx/>
              <a:buNone/>
            </a:pPr>
            <a:r>
              <a:rPr lang="en-GB" altLang="fr-FR" sz="2800" dirty="0">
                <a:latin typeface="Times New Roman" pitchFamily="18" charset="0"/>
              </a:rPr>
              <a:t>This produced a large exogenous change in non-labour income for most MEPs.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395288" y="188913"/>
            <a:ext cx="8497887"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800" b="1">
                <a:latin typeface="Times New Roman" pitchFamily="18" charset="0"/>
              </a:rPr>
              <a:t>Other salary elements:</a:t>
            </a:r>
          </a:p>
          <a:p>
            <a:pPr eaLnBrk="1" hangingPunct="1">
              <a:spcBef>
                <a:spcPct val="50000"/>
              </a:spcBef>
              <a:buFontTx/>
              <a:buNone/>
            </a:pPr>
            <a:endParaRPr lang="en-GB" altLang="fr-FR" sz="2800" b="1">
              <a:latin typeface="Times New Roman" pitchFamily="18" charset="0"/>
            </a:endParaRPr>
          </a:p>
          <a:p>
            <a:pPr eaLnBrk="1" hangingPunct="1">
              <a:spcBef>
                <a:spcPct val="50000"/>
              </a:spcBef>
              <a:buFontTx/>
              <a:buNone/>
            </a:pPr>
            <a:r>
              <a:rPr lang="en-GB" altLang="fr-FR" sz="2800">
                <a:latin typeface="Times New Roman" pitchFamily="18" charset="0"/>
              </a:rPr>
              <a:t>Some MEPs live in their home country and receive travel expenses. </a:t>
            </a:r>
          </a:p>
          <a:p>
            <a:pPr eaLnBrk="1" hangingPunct="1">
              <a:spcBef>
                <a:spcPct val="50000"/>
              </a:spcBef>
              <a:buFontTx/>
              <a:buNone/>
            </a:pPr>
            <a:r>
              <a:rPr lang="en-GB" altLang="fr-FR" sz="2800">
                <a:latin typeface="Times New Roman" pitchFamily="18" charset="0"/>
              </a:rPr>
              <a:t>MEPs also receive allowances for their expenses related to costs of running their offices. </a:t>
            </a:r>
          </a:p>
          <a:p>
            <a:pPr eaLnBrk="1" hangingPunct="1">
              <a:spcBef>
                <a:spcPct val="50000"/>
              </a:spcBef>
              <a:buFontTx/>
              <a:buNone/>
            </a:pPr>
            <a:r>
              <a:rPr lang="en-GB" altLang="fr-FR" sz="2800">
                <a:latin typeface="Times New Roman" pitchFamily="18" charset="0"/>
              </a:rPr>
              <a:t>Each parliamentarian receives a </a:t>
            </a:r>
            <a:r>
              <a:rPr lang="en-GB" altLang="fr-FR" sz="2800" i="1">
                <a:latin typeface="Times New Roman" pitchFamily="18" charset="0"/>
              </a:rPr>
              <a:t>per diem </a:t>
            </a:r>
            <a:r>
              <a:rPr lang="en-GB" altLang="fr-FR" sz="2800">
                <a:latin typeface="Times New Roman" pitchFamily="18" charset="0"/>
              </a:rPr>
              <a:t>compensation for each day they attend the parliamentary sessions. This </a:t>
            </a:r>
            <a:r>
              <a:rPr lang="en-GB" altLang="fr-FR" sz="2800" i="1">
                <a:latin typeface="Times New Roman" pitchFamily="18" charset="0"/>
              </a:rPr>
              <a:t>per diem </a:t>
            </a:r>
            <a:r>
              <a:rPr lang="en-GB" altLang="fr-FR" sz="2800">
                <a:latin typeface="Times New Roman" pitchFamily="18" charset="0"/>
              </a:rPr>
              <a:t>pay, which was €262 in 2004, was increased each year and went up to €304 in 2011.</a:t>
            </a:r>
          </a:p>
          <a:p>
            <a:pPr eaLnBrk="1" hangingPunct="1">
              <a:spcBef>
                <a:spcPct val="50000"/>
              </a:spcBef>
              <a:buFontTx/>
              <a:buNone/>
            </a:pPr>
            <a:endParaRPr lang="en-US" altLang="fr-FR" sz="2800">
              <a:latin typeface="Times New Roman" pitchFamily="18" charset="0"/>
            </a:endParaRPr>
          </a:p>
          <a:p>
            <a:pPr eaLnBrk="1" hangingPunct="1">
              <a:spcBef>
                <a:spcPct val="50000"/>
              </a:spcBef>
              <a:buFontTx/>
              <a:buNone/>
            </a:pPr>
            <a:r>
              <a:rPr lang="en-US" altLang="fr-FR" sz="2800">
                <a:latin typeface="Times New Roman" pitchFamily="18" charset="0"/>
              </a:rPr>
              <a:t>The base salary and per diem are our </a:t>
            </a:r>
            <a:r>
              <a:rPr lang="en-US" altLang="fr-FR" sz="2800" i="1">
                <a:latin typeface="Times New Roman" pitchFamily="18" charset="0"/>
              </a:rPr>
              <a:t>a</a:t>
            </a:r>
            <a:r>
              <a:rPr lang="en-US" altLang="fr-FR" sz="2800">
                <a:latin typeface="Times New Roman" pitchFamily="18" charset="0"/>
              </a:rPr>
              <a:t> and </a:t>
            </a:r>
            <a:r>
              <a:rPr lang="en-US" altLang="fr-FR" sz="2800" i="1">
                <a:latin typeface="Times New Roman" pitchFamily="18" charset="0"/>
              </a:rPr>
              <a:t>b</a:t>
            </a:r>
            <a:r>
              <a:rPr lang="en-US" altLang="fr-FR" sz="2800">
                <a:latin typeface="Times New Roman" pitchFamily="18" charset="0"/>
              </a:rPr>
              <a:t> respectively</a:t>
            </a:r>
            <a:endParaRPr lang="en-GB" altLang="fr-FR" sz="2800">
              <a:latin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95288" y="188913"/>
            <a:ext cx="8497887"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800">
                <a:latin typeface="Times New Roman" pitchFamily="18" charset="0"/>
              </a:rPr>
              <a:t>The measure of effort here is attending the meeting days (for example, there were 63 European Parliament meeting days in 2008).</a:t>
            </a:r>
          </a:p>
          <a:p>
            <a:pPr eaLnBrk="1" hangingPunct="1">
              <a:spcBef>
                <a:spcPct val="50000"/>
              </a:spcBef>
              <a:buFontTx/>
              <a:buNone/>
            </a:pPr>
            <a:endParaRPr lang="en-GB" altLang="fr-FR" sz="2800">
              <a:latin typeface="Times New Roman" pitchFamily="18" charset="0"/>
            </a:endParaRPr>
          </a:p>
          <a:p>
            <a:pPr eaLnBrk="1" hangingPunct="1">
              <a:spcBef>
                <a:spcPct val="50000"/>
              </a:spcBef>
              <a:buFontTx/>
              <a:buNone/>
            </a:pPr>
            <a:r>
              <a:rPr lang="en-US" altLang="fr-FR" sz="2800">
                <a:latin typeface="Times New Roman" pitchFamily="18" charset="0"/>
              </a:rPr>
              <a:t>Examine the attendance record of each MEP (NB. this within analysis avoids any problem of selection: higher salaries encouraging less intrinsically-motivated MEPs).</a:t>
            </a:r>
          </a:p>
          <a:p>
            <a:pPr eaLnBrk="1" hangingPunct="1">
              <a:spcBef>
                <a:spcPct val="50000"/>
              </a:spcBef>
              <a:buFontTx/>
              <a:buNone/>
            </a:pPr>
            <a:endParaRPr lang="en-US" altLang="fr-FR" sz="2800">
              <a:latin typeface="Times New Roman" pitchFamily="18" charset="0"/>
            </a:endParaRPr>
          </a:p>
          <a:p>
            <a:pPr eaLnBrk="1" hangingPunct="1">
              <a:spcBef>
                <a:spcPct val="50000"/>
              </a:spcBef>
              <a:buFontTx/>
              <a:buNone/>
            </a:pPr>
            <a:r>
              <a:rPr lang="en-US" altLang="fr-FR" sz="2800">
                <a:latin typeface="Times New Roman" pitchFamily="18" charset="0"/>
              </a:rPr>
              <a:t>Higher base salary reduces the marginal utility of income, and may then reduce effort (makes delta income less valuable compared to delta leisure).</a:t>
            </a:r>
            <a:endParaRPr lang="en-GB" altLang="fr-FR" sz="2800">
              <a:latin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0"/>
            <a:ext cx="7272337"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Text Box 4"/>
          <p:cNvSpPr txBox="1">
            <a:spLocks noChangeArrowheads="1"/>
          </p:cNvSpPr>
          <p:nvPr/>
        </p:nvSpPr>
        <p:spPr bwMode="auto">
          <a:xfrm>
            <a:off x="395288" y="6237288"/>
            <a:ext cx="806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400">
                <a:solidFill>
                  <a:srgbClr val="FF0000"/>
                </a:solidFill>
                <a:latin typeface="Times New Roman" pitchFamily="18" charset="0"/>
              </a:rPr>
              <a:t>Salary losers from the reform were Italy, Austria and Ireland.</a:t>
            </a:r>
            <a:endParaRPr lang="en-GB" altLang="fr-FR" sz="2400">
              <a:solidFill>
                <a:srgbClr val="FF0000"/>
              </a:solidFill>
              <a:latin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908050"/>
            <a:ext cx="67691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ZoneTexte 2"/>
          <p:cNvSpPr txBox="1">
            <a:spLocks noChangeArrowheads="1"/>
          </p:cNvSpPr>
          <p:nvPr/>
        </p:nvSpPr>
        <p:spPr bwMode="auto">
          <a:xfrm>
            <a:off x="500063" y="6215063"/>
            <a:ext cx="8358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fr-FR" sz="1800">
                <a:latin typeface="Times New Roman" pitchFamily="18" charset="0"/>
              </a:rPr>
              <a:t>Post-reform difference not zero because these are PPP figures.</a:t>
            </a:r>
            <a:endParaRPr lang="fr-FR" altLang="fr-FR" sz="180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BCD54D-A858-49CB-B30D-009FE8F3D930}"/>
              </a:ext>
            </a:extLst>
          </p:cNvPr>
          <p:cNvSpPr txBox="1"/>
          <p:nvPr/>
        </p:nvSpPr>
        <p:spPr>
          <a:xfrm>
            <a:off x="300913" y="908720"/>
            <a:ext cx="8572500" cy="3000821"/>
          </a:xfrm>
          <a:prstGeom prst="rect">
            <a:avLst/>
          </a:prstGeom>
          <a:noFill/>
        </p:spPr>
        <p:txBody>
          <a:bodyPr wrap="square" rtlCol="0">
            <a:spAutoFit/>
          </a:bodyPr>
          <a:lstStyle/>
          <a:p>
            <a:r>
              <a:rPr lang="en-US" sz="2700" dirty="0"/>
              <a:t>Not only are satisfied workers more productive, they are more likely to be there in the first place</a:t>
            </a:r>
          </a:p>
          <a:p>
            <a:endParaRPr lang="en-US" sz="2700" dirty="0"/>
          </a:p>
          <a:p>
            <a:r>
              <a:rPr lang="en-US" sz="2700" dirty="0"/>
              <a:t>Job satisfaction predicts </a:t>
            </a:r>
            <a:r>
              <a:rPr lang="en-US" sz="2700" dirty="0">
                <a:solidFill>
                  <a:srgbClr val="FF0000"/>
                </a:solidFill>
              </a:rPr>
              <a:t>absenteeism</a:t>
            </a:r>
          </a:p>
          <a:p>
            <a:endParaRPr lang="en-US" sz="2700" dirty="0"/>
          </a:p>
          <a:p>
            <a:r>
              <a:rPr lang="en-US" sz="2700" dirty="0"/>
              <a:t>and also worker </a:t>
            </a:r>
            <a:r>
              <a:rPr lang="en-US" sz="2700" dirty="0">
                <a:solidFill>
                  <a:srgbClr val="FF0000"/>
                </a:solidFill>
              </a:rPr>
              <a:t>quits </a:t>
            </a:r>
            <a:r>
              <a:rPr lang="en-US" sz="2700" dirty="0"/>
              <a:t>(which are costly for the firm): an example from the BHPS</a:t>
            </a:r>
          </a:p>
        </p:txBody>
      </p:sp>
      <p:pic>
        <p:nvPicPr>
          <p:cNvPr id="4" name="Picture 3">
            <a:extLst>
              <a:ext uri="{FF2B5EF4-FFF2-40B4-BE49-F238E27FC236}">
                <a16:creationId xmlns:a16="http://schemas.microsoft.com/office/drawing/2014/main" id="{EE4DFCAD-6CCD-483C-8EBF-45474963338A}"/>
              </a:ext>
            </a:extLst>
          </p:cNvPr>
          <p:cNvPicPr>
            <a:picLocks noChangeAspect="1"/>
          </p:cNvPicPr>
          <p:nvPr/>
        </p:nvPicPr>
        <p:blipFill>
          <a:blip r:embed="rId2"/>
          <a:stretch>
            <a:fillRect/>
          </a:stretch>
        </p:blipFill>
        <p:spPr>
          <a:xfrm>
            <a:off x="89920" y="4439241"/>
            <a:ext cx="8882152" cy="1092646"/>
          </a:xfrm>
          <a:prstGeom prst="rect">
            <a:avLst/>
          </a:prstGeom>
        </p:spPr>
      </p:pic>
    </p:spTree>
    <p:extLst>
      <p:ext uri="{BB962C8B-B14F-4D97-AF65-F5344CB8AC3E}">
        <p14:creationId xmlns:p14="http://schemas.microsoft.com/office/powerpoint/2010/main" val="31037156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713787" cy="5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4"/>
          <p:cNvSpPr txBox="1">
            <a:spLocks noChangeArrowheads="1"/>
          </p:cNvSpPr>
          <p:nvPr/>
        </p:nvSpPr>
        <p:spPr bwMode="auto">
          <a:xfrm>
            <a:off x="395288" y="5949950"/>
            <a:ext cx="8064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400">
                <a:solidFill>
                  <a:srgbClr val="FF0000"/>
                </a:solidFill>
                <a:latin typeface="Times New Roman" pitchFamily="18" charset="0"/>
              </a:rPr>
              <a:t>Red line shows delta salary between losers and winners; </a:t>
            </a:r>
            <a:r>
              <a:rPr lang="en-US" altLang="fr-FR" sz="2400">
                <a:solidFill>
                  <a:schemeClr val="accent2"/>
                </a:solidFill>
                <a:latin typeface="Times New Roman" pitchFamily="18" charset="0"/>
              </a:rPr>
              <a:t>blue line shows delta attendance between the same two groups</a:t>
            </a:r>
            <a:endParaRPr lang="en-GB" altLang="fr-FR" sz="2400">
              <a:solidFill>
                <a:schemeClr val="accent2"/>
              </a:solidFill>
              <a:latin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260350"/>
            <a:ext cx="3486150"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4"/>
          <p:cNvSpPr txBox="1">
            <a:spLocks noChangeArrowheads="1"/>
          </p:cNvSpPr>
          <p:nvPr/>
        </p:nvSpPr>
        <p:spPr bwMode="auto">
          <a:xfrm>
            <a:off x="5148263" y="572988"/>
            <a:ext cx="360045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400" dirty="0">
                <a:latin typeface="Times New Roman" pitchFamily="18" charset="0"/>
              </a:rPr>
              <a:t>Effort falls with real fixed salary; no correlation with </a:t>
            </a:r>
            <a:r>
              <a:rPr lang="en-US" altLang="fr-FR" sz="2400" i="1" dirty="0">
                <a:latin typeface="Times New Roman" pitchFamily="18" charset="0"/>
              </a:rPr>
              <a:t>per diem </a:t>
            </a:r>
            <a:r>
              <a:rPr lang="en-US" altLang="fr-FR" sz="2400" dirty="0">
                <a:latin typeface="Times New Roman" pitchFamily="18" charset="0"/>
              </a:rPr>
              <a:t>(which is positive in some other specifications though).</a:t>
            </a:r>
          </a:p>
          <a:p>
            <a:pPr eaLnBrk="1" hangingPunct="1">
              <a:spcBef>
                <a:spcPct val="50000"/>
              </a:spcBef>
              <a:buFontTx/>
              <a:buNone/>
            </a:pPr>
            <a:r>
              <a:rPr lang="en-GB" altLang="fr-FR" sz="2400" dirty="0" err="1">
                <a:latin typeface="Times New Roman" pitchFamily="18" charset="0"/>
              </a:rPr>
              <a:t>Herfindahl</a:t>
            </a:r>
            <a:r>
              <a:rPr lang="en-GB" altLang="fr-FR" sz="2400" dirty="0">
                <a:latin typeface="Times New Roman" pitchFamily="18" charset="0"/>
              </a:rPr>
              <a:t> index shows the extent of competition faced by MEPs in their home country (by the share of votes cast for each party in the country</a:t>
            </a:r>
            <a:r>
              <a:rPr lang="en-GB" altLang="fr-FR" sz="2400" dirty="0"/>
              <a:t>’</a:t>
            </a:r>
            <a:r>
              <a:rPr lang="en-GB" altLang="fr-FR" sz="2400" dirty="0">
                <a:latin typeface="Times New Roman" pitchFamily="18" charset="0"/>
              </a:rPr>
              <a:t>s EU elections). Less competition at home (higher </a:t>
            </a:r>
            <a:r>
              <a:rPr lang="en-GB" altLang="fr-FR" sz="2400" dirty="0" err="1">
                <a:latin typeface="Times New Roman" pitchFamily="18" charset="0"/>
              </a:rPr>
              <a:t>Herfindahl</a:t>
            </a:r>
            <a:r>
              <a:rPr lang="en-GB" altLang="fr-FR" sz="2400" dirty="0">
                <a:latin typeface="Times New Roman" pitchFamily="18" charset="0"/>
              </a:rPr>
              <a:t>) brings greater attendance.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117475"/>
            <a:ext cx="8229600" cy="863600"/>
          </a:xfrm>
        </p:spPr>
        <p:txBody>
          <a:bodyPr/>
          <a:lstStyle/>
          <a:p>
            <a:pPr eaLnBrk="1" hangingPunct="1"/>
            <a:r>
              <a:rPr lang="en-GB" altLang="fr-FR"/>
              <a:t>Does Monitoring Work?</a:t>
            </a:r>
            <a:endParaRPr lang="fr-FR" altLang="fr-FR"/>
          </a:p>
        </p:txBody>
      </p:sp>
      <p:pic>
        <p:nvPicPr>
          <p:cNvPr id="92163" name="Picture 4" descr="image_andrew"/>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55650" y="1420813"/>
            <a:ext cx="7015163" cy="4960937"/>
          </a:xfr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lstStyle/>
          <a:p>
            <a:r>
              <a:rPr lang="en-GB" dirty="0">
                <a:latin typeface="Times New Roman" panose="02020603050405020304" pitchFamily="18" charset="0"/>
                <a:cs typeface="Times New Roman" panose="02020603050405020304" pitchFamily="18" charset="0"/>
              </a:rPr>
              <a:t>Currently relevant…</a:t>
            </a:r>
          </a:p>
        </p:txBody>
      </p:sp>
      <p:pic>
        <p:nvPicPr>
          <p:cNvPr id="4" name="Image 3"/>
          <p:cNvPicPr>
            <a:picLocks noChangeAspect="1"/>
          </p:cNvPicPr>
          <p:nvPr/>
        </p:nvPicPr>
        <p:blipFill>
          <a:blip r:embed="rId2"/>
          <a:stretch>
            <a:fillRect/>
          </a:stretch>
        </p:blipFill>
        <p:spPr>
          <a:xfrm>
            <a:off x="323528" y="1124744"/>
            <a:ext cx="8584396" cy="5571330"/>
          </a:xfrm>
          <a:prstGeom prst="rect">
            <a:avLst/>
          </a:prstGeom>
        </p:spPr>
      </p:pic>
    </p:spTree>
    <p:extLst>
      <p:ext uri="{BB962C8B-B14F-4D97-AF65-F5344CB8AC3E}">
        <p14:creationId xmlns:p14="http://schemas.microsoft.com/office/powerpoint/2010/main" val="2120968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88913"/>
            <a:ext cx="8229600" cy="1143000"/>
          </a:xfrm>
        </p:spPr>
        <p:txBody>
          <a:bodyPr/>
          <a:lstStyle/>
          <a:p>
            <a:pPr eaLnBrk="1" hangingPunct="1"/>
            <a:r>
              <a:rPr lang="en-GB" altLang="fr-FR" dirty="0">
                <a:latin typeface="Times New Roman" pitchFamily="18" charset="0"/>
              </a:rPr>
              <a:t>Nagin </a:t>
            </a:r>
            <a:r>
              <a:rPr lang="en-GB" altLang="fr-FR" i="1" dirty="0">
                <a:latin typeface="Times New Roman" pitchFamily="18" charset="0"/>
              </a:rPr>
              <a:t>et al.</a:t>
            </a:r>
            <a:r>
              <a:rPr lang="en-GB" altLang="fr-FR" dirty="0">
                <a:latin typeface="Times New Roman" pitchFamily="18" charset="0"/>
              </a:rPr>
              <a:t>, </a:t>
            </a:r>
            <a:r>
              <a:rPr lang="en-GB" altLang="fr-FR" i="1" dirty="0">
                <a:latin typeface="Times New Roman" pitchFamily="18" charset="0"/>
              </a:rPr>
              <a:t>AER</a:t>
            </a:r>
            <a:r>
              <a:rPr lang="en-GB" altLang="fr-FR" dirty="0">
                <a:latin typeface="Times New Roman" pitchFamily="18" charset="0"/>
              </a:rPr>
              <a:t> (2002).</a:t>
            </a:r>
            <a:endParaRPr lang="fr-FR" altLang="fr-FR" dirty="0">
              <a:latin typeface="Times New Roman" pitchFamily="18" charset="0"/>
            </a:endParaRPr>
          </a:p>
        </p:txBody>
      </p:sp>
      <p:sp>
        <p:nvSpPr>
          <p:cNvPr id="93187" name="Rectangle 3"/>
          <p:cNvSpPr>
            <a:spLocks noGrp="1" noChangeArrowheads="1"/>
          </p:cNvSpPr>
          <p:nvPr>
            <p:ph type="body" idx="1"/>
          </p:nvPr>
        </p:nvSpPr>
        <p:spPr>
          <a:xfrm>
            <a:off x="457200" y="1196975"/>
            <a:ext cx="8229600" cy="5545138"/>
          </a:xfrm>
        </p:spPr>
        <p:txBody>
          <a:bodyPr/>
          <a:lstStyle/>
          <a:p>
            <a:pPr eaLnBrk="1" hangingPunct="1">
              <a:buFontTx/>
              <a:buNone/>
            </a:pPr>
            <a:r>
              <a:rPr lang="en-GB" altLang="fr-FR" sz="2800">
                <a:latin typeface="Times New Roman" pitchFamily="18" charset="0"/>
              </a:rPr>
              <a:t>Employees are “rational cheaters”, and shirk more as monitoring falls. </a:t>
            </a:r>
          </a:p>
          <a:p>
            <a:pPr eaLnBrk="1" hangingPunct="1">
              <a:buFontTx/>
              <a:buNone/>
            </a:pPr>
            <a:r>
              <a:rPr lang="en-GB" altLang="fr-FR" sz="2800">
                <a:latin typeface="Times New Roman" pitchFamily="18" charset="0"/>
              </a:rPr>
              <a:t>The threat here is dismissal from the job.</a:t>
            </a:r>
          </a:p>
          <a:p>
            <a:pPr eaLnBrk="1" hangingPunct="1">
              <a:buFontTx/>
              <a:buNone/>
            </a:pPr>
            <a:r>
              <a:rPr lang="en-GB" altLang="fr-FR" sz="2800">
                <a:latin typeface="Times New Roman" pitchFamily="18" charset="0"/>
              </a:rPr>
              <a:t>Experimental approach. Call-centre operators at 16 sites, who are soliciting donations by ‘phone. </a:t>
            </a:r>
          </a:p>
          <a:p>
            <a:pPr eaLnBrk="1" hangingPunct="1">
              <a:buFontTx/>
              <a:buNone/>
            </a:pPr>
            <a:r>
              <a:rPr lang="en-GB" altLang="fr-FR" sz="2800">
                <a:latin typeface="Times New Roman" pitchFamily="18" charset="0"/>
              </a:rPr>
              <a:t>They are paid on a piece-rate plus a base salary: pay rises with no. successful solicitations (people who are rung and then say that they will donate).</a:t>
            </a:r>
          </a:p>
          <a:p>
            <a:pPr eaLnBrk="1" hangingPunct="1">
              <a:buFontTx/>
              <a:buNone/>
            </a:pPr>
            <a:r>
              <a:rPr lang="en-GB" altLang="fr-FR" sz="2800">
                <a:latin typeface="Times New Roman" pitchFamily="18" charset="0"/>
              </a:rPr>
              <a:t>This number of successful solicitations is self-reported.</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a:xfrm>
            <a:off x="457200" y="260350"/>
            <a:ext cx="8229600" cy="6410325"/>
          </a:xfrm>
        </p:spPr>
        <p:txBody>
          <a:bodyPr/>
          <a:lstStyle/>
          <a:p>
            <a:pPr marL="1260475" indent="-1260475" eaLnBrk="1" hangingPunct="1">
              <a:lnSpc>
                <a:spcPct val="90000"/>
              </a:lnSpc>
              <a:buFontTx/>
              <a:buNone/>
            </a:pPr>
            <a:r>
              <a:rPr lang="en-GB" altLang="fr-FR" sz="2800">
                <a:latin typeface="Times New Roman" pitchFamily="18" charset="0"/>
              </a:rPr>
              <a:t>Solicitor </a:t>
            </a:r>
            <a:r>
              <a:rPr lang="en-GB" altLang="fr-FR" sz="2800" i="1">
                <a:latin typeface="Times New Roman" pitchFamily="18" charset="0"/>
              </a:rPr>
              <a:t>i</a:t>
            </a:r>
            <a:r>
              <a:rPr lang="en-GB" altLang="fr-FR" sz="2800">
                <a:latin typeface="Times New Roman" pitchFamily="18" charset="0"/>
              </a:rPr>
              <a:t> rings ten numbers:</a:t>
            </a:r>
          </a:p>
          <a:p>
            <a:pPr marL="1260475" indent="-1260475" eaLnBrk="1" hangingPunct="1">
              <a:lnSpc>
                <a:spcPct val="90000"/>
              </a:lnSpc>
              <a:buFontTx/>
              <a:buNone/>
            </a:pPr>
            <a:endParaRPr lang="en-GB" altLang="fr-FR" sz="2800">
              <a:latin typeface="Times New Roman" pitchFamily="18" charset="0"/>
            </a:endParaRPr>
          </a:p>
          <a:p>
            <a:pPr marL="1260475" indent="-1260475" eaLnBrk="1" hangingPunct="1">
              <a:lnSpc>
                <a:spcPct val="90000"/>
              </a:lnSpc>
              <a:buFontTx/>
              <a:buNone/>
            </a:pPr>
            <a:r>
              <a:rPr lang="en-GB" altLang="fr-FR" sz="2800" u="sng">
                <a:latin typeface="Times New Roman" pitchFamily="18" charset="0"/>
              </a:rPr>
              <a:t>No.</a:t>
            </a:r>
            <a:r>
              <a:rPr lang="en-GB" altLang="fr-FR" sz="2800">
                <a:latin typeface="Times New Roman" pitchFamily="18" charset="0"/>
              </a:rPr>
              <a:t>	</a:t>
            </a:r>
            <a:r>
              <a:rPr lang="en-GB" altLang="fr-FR" sz="2800" u="sng">
                <a:latin typeface="Times New Roman" pitchFamily="18" charset="0"/>
              </a:rPr>
              <a:t>Self-report</a:t>
            </a:r>
          </a:p>
          <a:p>
            <a:pPr marL="1260475" indent="-1260475" eaLnBrk="1" hangingPunct="1">
              <a:lnSpc>
                <a:spcPct val="90000"/>
              </a:lnSpc>
              <a:buFontTx/>
              <a:buAutoNum type="arabicPlain"/>
            </a:pPr>
            <a:r>
              <a:rPr lang="en-GB" altLang="fr-FR" sz="2800">
                <a:latin typeface="Times New Roman" pitchFamily="18" charset="0"/>
              </a:rPr>
              <a:t>No</a:t>
            </a:r>
          </a:p>
          <a:p>
            <a:pPr marL="1260475" indent="-1260475" eaLnBrk="1" hangingPunct="1">
              <a:lnSpc>
                <a:spcPct val="90000"/>
              </a:lnSpc>
              <a:buFontTx/>
              <a:buAutoNum type="arabicPlain"/>
            </a:pPr>
            <a:r>
              <a:rPr lang="en-GB" altLang="fr-FR" sz="2800">
                <a:latin typeface="Times New Roman" pitchFamily="18" charset="0"/>
              </a:rPr>
              <a:t>Yes</a:t>
            </a:r>
          </a:p>
          <a:p>
            <a:pPr marL="1260475" indent="-1260475" eaLnBrk="1" hangingPunct="1">
              <a:lnSpc>
                <a:spcPct val="90000"/>
              </a:lnSpc>
              <a:buFontTx/>
              <a:buAutoNum type="arabicPlain"/>
            </a:pPr>
            <a:r>
              <a:rPr lang="en-GB" altLang="fr-FR" sz="2800">
                <a:latin typeface="Times New Roman" pitchFamily="18" charset="0"/>
              </a:rPr>
              <a:t>No</a:t>
            </a:r>
          </a:p>
          <a:p>
            <a:pPr marL="1260475" indent="-1260475" eaLnBrk="1" hangingPunct="1">
              <a:lnSpc>
                <a:spcPct val="90000"/>
              </a:lnSpc>
              <a:buFontTx/>
              <a:buAutoNum type="arabicPlain"/>
            </a:pPr>
            <a:r>
              <a:rPr lang="en-GB" altLang="fr-FR" sz="2800">
                <a:latin typeface="Times New Roman" pitchFamily="18" charset="0"/>
              </a:rPr>
              <a:t>No</a:t>
            </a:r>
          </a:p>
          <a:p>
            <a:pPr marL="1260475" indent="-1260475" eaLnBrk="1" hangingPunct="1">
              <a:lnSpc>
                <a:spcPct val="90000"/>
              </a:lnSpc>
              <a:buFontTx/>
              <a:buAutoNum type="arabicPlain"/>
            </a:pPr>
            <a:r>
              <a:rPr lang="en-GB" altLang="fr-FR" sz="2800">
                <a:latin typeface="Times New Roman" pitchFamily="18" charset="0"/>
              </a:rPr>
              <a:t>No</a:t>
            </a:r>
          </a:p>
          <a:p>
            <a:pPr marL="1260475" indent="-1260475" eaLnBrk="1" hangingPunct="1">
              <a:lnSpc>
                <a:spcPct val="90000"/>
              </a:lnSpc>
              <a:buFontTx/>
              <a:buAutoNum type="arabicPlain"/>
            </a:pPr>
            <a:r>
              <a:rPr lang="en-GB" altLang="fr-FR" sz="2800">
                <a:latin typeface="Times New Roman" pitchFamily="18" charset="0"/>
              </a:rPr>
              <a:t>Yes</a:t>
            </a:r>
          </a:p>
          <a:p>
            <a:pPr marL="1260475" indent="-1260475" eaLnBrk="1" hangingPunct="1">
              <a:lnSpc>
                <a:spcPct val="90000"/>
              </a:lnSpc>
              <a:buFontTx/>
              <a:buAutoNum type="arabicPlain"/>
            </a:pPr>
            <a:r>
              <a:rPr lang="en-GB" altLang="fr-FR" sz="2800">
                <a:latin typeface="Times New Roman" pitchFamily="18" charset="0"/>
              </a:rPr>
              <a:t>No</a:t>
            </a:r>
          </a:p>
          <a:p>
            <a:pPr marL="1260475" indent="-1260475" eaLnBrk="1" hangingPunct="1">
              <a:lnSpc>
                <a:spcPct val="90000"/>
              </a:lnSpc>
              <a:buFontTx/>
              <a:buAutoNum type="arabicPlain"/>
            </a:pPr>
            <a:r>
              <a:rPr lang="en-GB" altLang="fr-FR" sz="2800">
                <a:latin typeface="Times New Roman" pitchFamily="18" charset="0"/>
              </a:rPr>
              <a:t>Yes</a:t>
            </a:r>
          </a:p>
          <a:p>
            <a:pPr marL="1260475" indent="-1260475" eaLnBrk="1" hangingPunct="1">
              <a:lnSpc>
                <a:spcPct val="90000"/>
              </a:lnSpc>
              <a:buFontTx/>
              <a:buAutoNum type="arabicPlain"/>
            </a:pPr>
            <a:r>
              <a:rPr lang="en-GB" altLang="fr-FR" sz="2800">
                <a:latin typeface="Times New Roman" pitchFamily="18" charset="0"/>
              </a:rPr>
              <a:t>No</a:t>
            </a:r>
          </a:p>
          <a:p>
            <a:pPr marL="1260475" indent="-1260475" eaLnBrk="1" hangingPunct="1">
              <a:lnSpc>
                <a:spcPct val="90000"/>
              </a:lnSpc>
              <a:buFontTx/>
              <a:buAutoNum type="arabicPlain"/>
            </a:pPr>
            <a:r>
              <a:rPr lang="en-GB" altLang="fr-FR" sz="2800">
                <a:latin typeface="Times New Roman" pitchFamily="18" charset="0"/>
              </a:rPr>
              <a:t>Yes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a:xfrm>
            <a:off x="250825" y="333375"/>
            <a:ext cx="8435975" cy="6337300"/>
          </a:xfrm>
        </p:spPr>
        <p:txBody>
          <a:bodyPr/>
          <a:lstStyle/>
          <a:p>
            <a:pPr eaLnBrk="1" hangingPunct="1">
              <a:lnSpc>
                <a:spcPct val="80000"/>
              </a:lnSpc>
              <a:buFontTx/>
              <a:buNone/>
            </a:pPr>
            <a:r>
              <a:rPr lang="en-GB" altLang="fr-FR" sz="2800">
                <a:latin typeface="Times New Roman" pitchFamily="18" charset="0"/>
              </a:rPr>
              <a:t>Some time later (weeks, months), some of these pledges are actually received. The receipt of money cannot be linked to information on solicitor and telephone numbers rung. Say that only 75% of self-reported pledges are received. We cannot know whether any one individual cheated by reporting “too many” successful solicitations. </a:t>
            </a:r>
          </a:p>
          <a:p>
            <a:pPr eaLnBrk="1" hangingPunct="1">
              <a:lnSpc>
                <a:spcPct val="80000"/>
              </a:lnSpc>
              <a:buFontTx/>
              <a:buNone/>
            </a:pPr>
            <a:r>
              <a:rPr lang="en-GB" altLang="fr-FR" sz="2800">
                <a:latin typeface="Times New Roman" pitchFamily="18" charset="0"/>
              </a:rPr>
              <a:t>Check opportunistic behaviour via callback –ring back </a:t>
            </a:r>
            <a:r>
              <a:rPr lang="en-GB" altLang="fr-FR" sz="2800" b="1">
                <a:latin typeface="Times New Roman" pitchFamily="18" charset="0"/>
              </a:rPr>
              <a:t>some</a:t>
            </a:r>
            <a:r>
              <a:rPr lang="en-GB" altLang="fr-FR" sz="2800">
                <a:latin typeface="Times New Roman" pitchFamily="18" charset="0"/>
              </a:rPr>
              <a:t> of the numbers above (2, 6, 8, 10) which were reported as positives. Not all of them, as callback is expensive. </a:t>
            </a:r>
          </a:p>
          <a:p>
            <a:pPr eaLnBrk="1" hangingPunct="1">
              <a:lnSpc>
                <a:spcPct val="80000"/>
              </a:lnSpc>
              <a:buFontTx/>
              <a:buNone/>
            </a:pPr>
            <a:r>
              <a:rPr lang="en-GB" altLang="fr-FR" sz="2800">
                <a:latin typeface="Times New Roman" pitchFamily="18" charset="0"/>
              </a:rPr>
              <a:t>If the pledge is repudiated, logged as a “bad call”.</a:t>
            </a:r>
          </a:p>
          <a:p>
            <a:pPr eaLnBrk="1" hangingPunct="1">
              <a:lnSpc>
                <a:spcPct val="80000"/>
              </a:lnSpc>
              <a:buFontTx/>
              <a:buNone/>
            </a:pPr>
            <a:r>
              <a:rPr lang="en-GB" altLang="fr-FR" sz="2800">
                <a:latin typeface="Times New Roman" pitchFamily="18" charset="0"/>
              </a:rPr>
              <a:t>Note some bad calls may actually not be cheating, if the person called has changed their mind.</a:t>
            </a:r>
          </a:p>
          <a:p>
            <a:pPr eaLnBrk="1" hangingPunct="1">
              <a:lnSpc>
                <a:spcPct val="80000"/>
              </a:lnSpc>
              <a:buFontTx/>
              <a:buNone/>
            </a:pPr>
            <a:r>
              <a:rPr lang="en-GB" altLang="fr-FR" sz="2800">
                <a:latin typeface="Times New Roman" pitchFamily="18" charset="0"/>
              </a:rPr>
              <a:t>Operators who “cheat” have pay docked, and may be fired.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body" idx="1"/>
          </p:nvPr>
        </p:nvSpPr>
        <p:spPr>
          <a:xfrm>
            <a:off x="457200" y="333375"/>
            <a:ext cx="8229600" cy="6408738"/>
          </a:xfrm>
        </p:spPr>
        <p:txBody>
          <a:bodyPr/>
          <a:lstStyle/>
          <a:p>
            <a:pPr eaLnBrk="1" hangingPunct="1">
              <a:buFontTx/>
              <a:buNone/>
            </a:pPr>
            <a:r>
              <a:rPr lang="en-GB" altLang="fr-FR">
                <a:latin typeface="Times New Roman" pitchFamily="18" charset="0"/>
              </a:rPr>
              <a:t>The employer varied the fraction of bad calls that were reported back to employees and supervisors (the observable monitoring rate) in four of the 16 sites.</a:t>
            </a:r>
          </a:p>
          <a:p>
            <a:pPr eaLnBrk="1" hangingPunct="1">
              <a:buFontTx/>
              <a:buNone/>
            </a:pPr>
            <a:r>
              <a:rPr lang="en-GB" altLang="fr-FR">
                <a:latin typeface="Times New Roman" pitchFamily="18" charset="0"/>
              </a:rPr>
              <a:t>At the same time, the actual monitoring rate was increased from 10% to 25% at these four sites.</a:t>
            </a:r>
          </a:p>
          <a:p>
            <a:pPr eaLnBrk="1" hangingPunct="1">
              <a:buFontTx/>
              <a:buNone/>
            </a:pPr>
            <a:r>
              <a:rPr lang="en-GB" altLang="fr-FR">
                <a:latin typeface="Times New Roman" pitchFamily="18" charset="0"/>
              </a:rPr>
              <a:t>But the number of bad calls reported back to employees and supervisors was “as if” the monitoring rate were 0%, 2%, 5% or 10%. </a:t>
            </a:r>
          </a:p>
          <a:p>
            <a:pPr eaLnBrk="1" hangingPunct="1">
              <a:buFontTx/>
              <a:buNone/>
            </a:pPr>
            <a:r>
              <a:rPr lang="en-GB" altLang="fr-FR">
                <a:latin typeface="Times New Roman" pitchFamily="18" charset="0"/>
              </a:rPr>
              <a:t>There was variation both across site and (within-site) over time in these rates.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body" idx="1"/>
          </p:nvPr>
        </p:nvSpPr>
        <p:spPr>
          <a:xfrm>
            <a:off x="107504" y="0"/>
            <a:ext cx="8928992" cy="6742113"/>
          </a:xfrm>
        </p:spPr>
        <p:txBody>
          <a:bodyPr/>
          <a:lstStyle/>
          <a:p>
            <a:pPr marL="0" indent="0" eaLnBrk="1" hangingPunct="1">
              <a:buFontTx/>
              <a:buNone/>
            </a:pPr>
            <a:r>
              <a:rPr lang="en-GB" altLang="fr-FR" sz="2800" dirty="0">
                <a:latin typeface="Times New Roman" pitchFamily="18" charset="0"/>
              </a:rPr>
              <a:t>As EW theory would predict, the number of “bad calls” responds to the call-back rate. The greater was the observed monitoring rate last week, the fewer bad calls were made this week.</a:t>
            </a:r>
          </a:p>
          <a:p>
            <a:pPr marL="0" indent="0" eaLnBrk="1" hangingPunct="1">
              <a:buFontTx/>
              <a:buNone/>
            </a:pPr>
            <a:endParaRPr lang="en-GB" altLang="fr-FR" sz="2800" dirty="0">
              <a:latin typeface="Times New Roman" pitchFamily="18" charset="0"/>
            </a:endParaRPr>
          </a:p>
          <a:p>
            <a:pPr marL="0" indent="0" eaLnBrk="1" hangingPunct="1">
              <a:buFontTx/>
              <a:buNone/>
            </a:pPr>
            <a:r>
              <a:rPr lang="en-GB" altLang="fr-FR" sz="2800" dirty="0">
                <a:latin typeface="Times New Roman" pitchFamily="18" charset="0"/>
              </a:rPr>
              <a:t>Heterogeneity in worker response. Those with “positive attitudes” respond less to monitoring.</a:t>
            </a:r>
          </a:p>
          <a:p>
            <a:pPr marL="0" indent="0" eaLnBrk="1" hangingPunct="1">
              <a:buFontTx/>
              <a:buNone/>
            </a:pPr>
            <a:endParaRPr lang="en-GB" altLang="fr-FR" sz="2800" dirty="0">
              <a:latin typeface="Times New Roman" pitchFamily="18" charset="0"/>
            </a:endParaRPr>
          </a:p>
          <a:p>
            <a:pPr marL="0" indent="0" eaLnBrk="1" hangingPunct="1">
              <a:buFontTx/>
              <a:buNone/>
            </a:pPr>
            <a:r>
              <a:rPr lang="en-GB" altLang="fr-FR" sz="2800" dirty="0">
                <a:latin typeface="Times New Roman" pitchFamily="18" charset="0"/>
              </a:rPr>
              <a:t>And attitudes are shown to be function of y*, estimated from a wage equation: the more others like me earn, the less positive are my attitudes, and the more responsive I am to opportunities to cheat…</a:t>
            </a:r>
          </a:p>
          <a:p>
            <a:pPr marL="0" indent="0" eaLnBrk="1" hangingPunct="1">
              <a:buFontTx/>
              <a:buNone/>
            </a:pPr>
            <a:endParaRPr lang="en-GB" altLang="fr-FR" sz="2800" dirty="0">
              <a:latin typeface="Times New Roman" pitchFamily="18" charset="0"/>
            </a:endParaRPr>
          </a:p>
          <a:p>
            <a:pPr marL="0" indent="0" eaLnBrk="1" hangingPunct="1">
              <a:buFontTx/>
              <a:buNone/>
            </a:pPr>
            <a:r>
              <a:rPr lang="en-GB" altLang="fr-FR" sz="2800" dirty="0">
                <a:latin typeface="Times New Roman" pitchFamily="18" charset="0"/>
              </a:rPr>
              <a:t>Gift-exchange between relative wages and cheating</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188913"/>
            <a:ext cx="8229600" cy="1143000"/>
          </a:xfrm>
        </p:spPr>
        <p:txBody>
          <a:bodyPr/>
          <a:lstStyle/>
          <a:p>
            <a:pPr eaLnBrk="1" hangingPunct="1"/>
            <a:r>
              <a:rPr lang="en-GB" altLang="fr-FR" sz="4000">
                <a:latin typeface="Times New Roman" pitchFamily="18" charset="0"/>
              </a:rPr>
              <a:t>McVicar, </a:t>
            </a:r>
            <a:r>
              <a:rPr lang="en-GB" altLang="fr-FR" sz="4000" i="1">
                <a:latin typeface="Times New Roman" pitchFamily="18" charset="0"/>
              </a:rPr>
              <a:t>Labour Economics </a:t>
            </a:r>
            <a:r>
              <a:rPr lang="en-GB" altLang="fr-FR" sz="4000">
                <a:latin typeface="Times New Roman" pitchFamily="18" charset="0"/>
              </a:rPr>
              <a:t>(2008).</a:t>
            </a:r>
            <a:endParaRPr lang="fr-FR" altLang="fr-FR" sz="4000">
              <a:latin typeface="Times New Roman" pitchFamily="18" charset="0"/>
            </a:endParaRPr>
          </a:p>
        </p:txBody>
      </p:sp>
      <p:sp>
        <p:nvSpPr>
          <p:cNvPr id="98307" name="Rectangle 3"/>
          <p:cNvSpPr>
            <a:spLocks noGrp="1" noChangeArrowheads="1"/>
          </p:cNvSpPr>
          <p:nvPr>
            <p:ph type="body" idx="1"/>
          </p:nvPr>
        </p:nvSpPr>
        <p:spPr>
          <a:xfrm>
            <a:off x="457200" y="1196975"/>
            <a:ext cx="8229600" cy="5545138"/>
          </a:xfrm>
        </p:spPr>
        <p:txBody>
          <a:bodyPr/>
          <a:lstStyle/>
          <a:p>
            <a:pPr eaLnBrk="1" hangingPunct="1">
              <a:buFontTx/>
              <a:buNone/>
            </a:pPr>
            <a:r>
              <a:rPr lang="en-GB" altLang="fr-FR">
                <a:latin typeface="Times New Roman" pitchFamily="18" charset="0"/>
              </a:rPr>
              <a:t>Considers job-search effort by the unemployed, rather than work effort by the employed. </a:t>
            </a:r>
          </a:p>
          <a:p>
            <a:pPr eaLnBrk="1" hangingPunct="1">
              <a:buFontTx/>
              <a:buNone/>
            </a:pPr>
            <a:r>
              <a:rPr lang="en-GB" altLang="fr-FR">
                <a:latin typeface="Times New Roman" pitchFamily="18" charset="0"/>
              </a:rPr>
              <a:t>Quasi-experimental: random variation due to the refurbishment of Benefit Offices in Northern Ireland.</a:t>
            </a:r>
          </a:p>
          <a:p>
            <a:pPr eaLnBrk="1" hangingPunct="1">
              <a:buFontTx/>
              <a:buNone/>
            </a:pPr>
            <a:r>
              <a:rPr lang="en-GB" altLang="fr-FR">
                <a:latin typeface="Times New Roman" pitchFamily="18" charset="0"/>
              </a:rPr>
              <a:t>The unemployed used to look for jobs at Job Centres, and draw benefits at Benefits Offices.</a:t>
            </a:r>
          </a:p>
          <a:p>
            <a:pPr eaLnBrk="1" hangingPunct="1">
              <a:buFontTx/>
              <a:buNone/>
            </a:pPr>
            <a:r>
              <a:rPr lang="en-GB" altLang="fr-FR">
                <a:latin typeface="Times New Roman" pitchFamily="18" charset="0"/>
              </a:rPr>
              <a:t>Benefits were received conditional on evidence of job search (“Job Seeker’s Agreement”).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3555" y="1085365"/>
            <a:ext cx="8652617" cy="5007931"/>
          </a:xfrm>
        </p:spPr>
        <p:txBody>
          <a:bodyPr>
            <a:noAutofit/>
          </a:bodyPr>
          <a:lstStyle/>
          <a:p>
            <a:pPr marL="0" indent="0" algn="just">
              <a:buNone/>
            </a:pPr>
            <a:r>
              <a:rPr lang="en-GB" dirty="0">
                <a:latin typeface="Times New Roman" panose="02020603050405020304" pitchFamily="18" charset="0"/>
                <a:cs typeface="Times New Roman" panose="02020603050405020304" pitchFamily="18" charset="0"/>
              </a:rPr>
              <a:t>Two approaches. </a:t>
            </a:r>
          </a:p>
          <a:p>
            <a:pPr marL="0" indent="0" algn="just">
              <a:buNone/>
            </a:pPr>
            <a:endParaRPr lang="en-GB" dirty="0">
              <a:latin typeface="Times New Roman" panose="02020603050405020304" pitchFamily="18" charset="0"/>
              <a:cs typeface="Times New Roman" panose="02020603050405020304" pitchFamily="18" charset="0"/>
            </a:endParaRPr>
          </a:p>
          <a:p>
            <a:pPr marL="536575" indent="-536575" algn="just">
              <a:buAutoNum type="arabicParenR"/>
            </a:pPr>
            <a:r>
              <a:rPr lang="en-GB" dirty="0">
                <a:latin typeface="Times New Roman" panose="02020603050405020304" pitchFamily="18" charset="0"/>
                <a:cs typeface="Times New Roman" panose="02020603050405020304" pitchFamily="18" charset="0"/>
              </a:rPr>
              <a:t>Make up lists of the things that we think should matter in a job, and then calculate a weighted sum </a:t>
            </a:r>
            <a:r>
              <a:rPr lang="en-GB" altLang="fr-FR" dirty="0">
                <a:latin typeface="Times New Roman" panose="02020603050405020304" pitchFamily="18" charset="0"/>
                <a:cs typeface="Times New Roman" panose="02020603050405020304" pitchFamily="18" charset="0"/>
              </a:rPr>
              <a:t>of these different characteristics</a:t>
            </a:r>
            <a:r>
              <a:rPr lang="en-GB" dirty="0">
                <a:latin typeface="Times New Roman" panose="02020603050405020304" pitchFamily="18" charset="0"/>
                <a:cs typeface="Times New Roman" panose="02020603050405020304" pitchFamily="18" charset="0"/>
              </a:rPr>
              <a:t>: </a:t>
            </a:r>
            <a:r>
              <a:rPr lang="en-GB" dirty="0">
                <a:solidFill>
                  <a:srgbClr val="FF0000"/>
                </a:solidFill>
                <a:latin typeface="Times New Roman" panose="02020603050405020304" pitchFamily="18" charset="0"/>
                <a:cs typeface="Times New Roman" panose="02020603050405020304" pitchFamily="18" charset="0"/>
              </a:rPr>
              <a:t>job quality indices</a:t>
            </a:r>
            <a:r>
              <a:rPr lang="en-GB" dirty="0">
                <a:latin typeface="Times New Roman" panose="02020603050405020304" pitchFamily="18" charset="0"/>
                <a:cs typeface="Times New Roman" panose="02020603050405020304" pitchFamily="18" charset="0"/>
              </a:rPr>
              <a:t>. </a:t>
            </a:r>
            <a:r>
              <a:rPr lang="en-GB" altLang="fr-FR" dirty="0">
                <a:solidFill>
                  <a:srgbClr val="FF0000"/>
                </a:solidFill>
                <a:latin typeface="Times New Roman" panose="02020603050405020304" pitchFamily="18" charset="0"/>
                <a:cs typeface="Times New Roman" panose="02020603050405020304" pitchFamily="18" charset="0"/>
              </a:rPr>
              <a:t>(JQ = ∑</a:t>
            </a:r>
            <a:r>
              <a:rPr lang="el-GR" altLang="fr-FR" u="sng" dirty="0">
                <a:solidFill>
                  <a:srgbClr val="FF0000"/>
                </a:solidFill>
                <a:latin typeface="Times New Roman" panose="02020603050405020304" pitchFamily="18" charset="0"/>
                <a:cs typeface="Times New Roman" panose="02020603050405020304" pitchFamily="18" charset="0"/>
              </a:rPr>
              <a:t>β</a:t>
            </a:r>
            <a:r>
              <a:rPr lang="en-GB" altLang="fr-FR" dirty="0">
                <a:solidFill>
                  <a:srgbClr val="FF0000"/>
                </a:solidFill>
                <a:latin typeface="Times New Roman" panose="02020603050405020304" pitchFamily="18" charset="0"/>
                <a:cs typeface="Times New Roman" panose="02020603050405020304" pitchFamily="18" charset="0"/>
              </a:rPr>
              <a:t>’</a:t>
            </a:r>
            <a:r>
              <a:rPr lang="en-GB" altLang="fr-FR" u="sng" dirty="0">
                <a:solidFill>
                  <a:srgbClr val="FF0000"/>
                </a:solidFill>
                <a:latin typeface="Times New Roman" panose="02020603050405020304" pitchFamily="18" charset="0"/>
                <a:cs typeface="Times New Roman" panose="02020603050405020304" pitchFamily="18" charset="0"/>
              </a:rPr>
              <a:t>X</a:t>
            </a:r>
            <a:r>
              <a:rPr lang="en-GB" altLang="fr-FR" dirty="0">
                <a:solidFill>
                  <a:srgbClr val="FF0000"/>
                </a:solidFill>
                <a:latin typeface="Times New Roman" panose="02020603050405020304" pitchFamily="18" charset="0"/>
                <a:cs typeface="Times New Roman" panose="02020603050405020304" pitchFamily="18" charset="0"/>
              </a:rPr>
              <a:t>).</a:t>
            </a:r>
          </a:p>
          <a:p>
            <a:pPr marL="536575" indent="-536575" algn="just">
              <a:buNone/>
            </a:pPr>
            <a:endParaRPr lang="en-GB" dirty="0">
              <a:latin typeface="Times New Roman" panose="02020603050405020304" pitchFamily="18" charset="0"/>
              <a:cs typeface="Times New Roman" panose="02020603050405020304" pitchFamily="18" charset="0"/>
            </a:endParaRPr>
          </a:p>
          <a:p>
            <a:pPr marL="536575" indent="-536575" algn="just">
              <a:buNone/>
            </a:pPr>
            <a:r>
              <a:rPr lang="en-GB" dirty="0">
                <a:latin typeface="Times New Roman" panose="02020603050405020304" pitchFamily="18" charset="0"/>
                <a:cs typeface="Times New Roman" panose="02020603050405020304" pitchFamily="18" charset="0"/>
              </a:rPr>
              <a:t>2) Outsource this task to workers themselves, and ask them how happy they are in their job: often via </a:t>
            </a:r>
            <a:r>
              <a:rPr lang="en-GB" dirty="0">
                <a:solidFill>
                  <a:srgbClr val="FF0000"/>
                </a:solidFill>
                <a:latin typeface="Times New Roman" panose="02020603050405020304" pitchFamily="18" charset="0"/>
                <a:cs typeface="Times New Roman" panose="02020603050405020304" pitchFamily="18" charset="0"/>
              </a:rPr>
              <a:t>job satisfaction questions</a:t>
            </a:r>
            <a:r>
              <a:rPr lang="en-GB" dirty="0">
                <a:latin typeface="Times New Roman" panose="02020603050405020304" pitchFamily="18" charset="0"/>
                <a:cs typeface="Times New Roman" panose="02020603050405020304" pitchFamily="18" charset="0"/>
              </a:rPr>
              <a:t>.</a:t>
            </a:r>
          </a:p>
        </p:txBody>
      </p:sp>
      <p:sp>
        <p:nvSpPr>
          <p:cNvPr id="2" name="ZoneTexte 1"/>
          <p:cNvSpPr txBox="1"/>
          <p:nvPr/>
        </p:nvSpPr>
        <p:spPr>
          <a:xfrm>
            <a:off x="243555" y="116632"/>
            <a:ext cx="8729529" cy="646331"/>
          </a:xfrm>
          <a:prstGeom prst="rect">
            <a:avLst/>
          </a:prstGeom>
          <a:noFill/>
        </p:spPr>
        <p:txBody>
          <a:bodyPr wrap="square" rtlCol="0">
            <a:spAutoFit/>
          </a:bodyPr>
          <a:lstStyle/>
          <a:p>
            <a:r>
              <a:rPr lang="en-GB" sz="3600" i="1" dirty="0">
                <a:solidFill>
                  <a:srgbClr val="FF0000"/>
                </a:solidFill>
              </a:rPr>
              <a:t>So What Makes a Good Job?</a:t>
            </a:r>
          </a:p>
        </p:txBody>
      </p:sp>
    </p:spTree>
    <p:extLst>
      <p:ext uri="{BB962C8B-B14F-4D97-AF65-F5344CB8AC3E}">
        <p14:creationId xmlns:p14="http://schemas.microsoft.com/office/powerpoint/2010/main" val="169368271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457200" y="142875"/>
            <a:ext cx="8229600" cy="6527800"/>
          </a:xfrm>
        </p:spPr>
        <p:txBody>
          <a:bodyPr/>
          <a:lstStyle/>
          <a:p>
            <a:pPr eaLnBrk="1" hangingPunct="1">
              <a:buFontTx/>
              <a:buNone/>
            </a:pPr>
            <a:r>
              <a:rPr lang="en-GB" altLang="fr-FR">
                <a:latin typeface="Times New Roman" pitchFamily="18" charset="0"/>
              </a:rPr>
              <a:t>Efficiency programme combines “jobs and benefits”, and required the refurbishment of Benefit Offices.</a:t>
            </a:r>
          </a:p>
          <a:p>
            <a:pPr eaLnBrk="1" hangingPunct="1">
              <a:buFontTx/>
              <a:buNone/>
            </a:pPr>
            <a:r>
              <a:rPr lang="en-GB" altLang="fr-FR">
                <a:latin typeface="Times New Roman" pitchFamily="18" charset="0"/>
              </a:rPr>
              <a:t>These were in turn shut during refurbishment, leading to the suspension of the fortnightly monitoring interviews (there was no substitute monitoring). </a:t>
            </a:r>
          </a:p>
          <a:p>
            <a:pPr eaLnBrk="1" hangingPunct="1">
              <a:buFontTx/>
              <a:buNone/>
            </a:pPr>
            <a:r>
              <a:rPr lang="en-GB" altLang="fr-FR">
                <a:latin typeface="Times New Roman" pitchFamily="18" charset="0"/>
              </a:rPr>
              <a:t>Subsequent periods of zero monitoring of the unemployed were associated with a 16% fall in all exits from unemployment. </a:t>
            </a:r>
          </a:p>
          <a:p>
            <a:pPr eaLnBrk="1" hangingPunct="1">
              <a:buFontTx/>
              <a:buNone/>
            </a:pPr>
            <a:r>
              <a:rPr lang="en-GB" altLang="fr-FR">
                <a:latin typeface="Times New Roman" pitchFamily="18" charset="0"/>
              </a:rPr>
              <a:t>This effect particularly strong for exits to employment: consistent with lower job-search effort.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323850" y="1484784"/>
            <a:ext cx="8280400" cy="4254500"/>
          </a:xfrm>
        </p:spPr>
        <p:txBody>
          <a:bodyPr/>
          <a:lstStyle/>
          <a:p>
            <a:pPr marL="609600" indent="-609600" eaLnBrk="1" hangingPunct="1">
              <a:lnSpc>
                <a:spcPct val="80000"/>
              </a:lnSpc>
              <a:buFontTx/>
              <a:buNone/>
            </a:pPr>
            <a:r>
              <a:rPr lang="en-GB" altLang="fr-FR" dirty="0">
                <a:latin typeface="Times New Roman" pitchFamily="18" charset="0"/>
              </a:rPr>
              <a:t>Temporary employment is potentially a stepping stone to a good job. </a:t>
            </a:r>
          </a:p>
          <a:p>
            <a:pPr marL="609600" indent="-609600" eaLnBrk="1" hangingPunct="1">
              <a:lnSpc>
                <a:spcPct val="80000"/>
              </a:lnSpc>
              <a:buFontTx/>
              <a:buNone/>
            </a:pPr>
            <a:endParaRPr lang="en-GB" altLang="fr-FR" dirty="0">
              <a:latin typeface="Times New Roman" pitchFamily="18" charset="0"/>
            </a:endParaRPr>
          </a:p>
          <a:p>
            <a:pPr marL="609600" indent="-609600" eaLnBrk="1" hangingPunct="1">
              <a:lnSpc>
                <a:spcPct val="80000"/>
              </a:lnSpc>
              <a:buFontTx/>
              <a:buNone/>
            </a:pPr>
            <a:r>
              <a:rPr lang="en-GB" altLang="fr-FR" dirty="0">
                <a:latin typeface="Times New Roman" pitchFamily="18" charset="0"/>
              </a:rPr>
              <a:t>Temporary workers are less-protected: they are easier to fire.</a:t>
            </a:r>
          </a:p>
        </p:txBody>
      </p:sp>
      <p:sp>
        <p:nvSpPr>
          <p:cNvPr id="100355" name="Text Box 264"/>
          <p:cNvSpPr txBox="1">
            <a:spLocks noChangeArrowheads="1"/>
          </p:cNvSpPr>
          <p:nvPr/>
        </p:nvSpPr>
        <p:spPr bwMode="auto">
          <a:xfrm>
            <a:off x="539750" y="285750"/>
            <a:ext cx="784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4400">
                <a:latin typeface="Times New Roman" pitchFamily="18" charset="0"/>
              </a:rPr>
              <a:t>Temporary Jobs and Work Effort.</a:t>
            </a:r>
            <a:endParaRPr lang="fr-FR" altLang="fr-FR" sz="4400">
              <a:latin typeface="Times New Roman" pitchFamily="18" charset="0"/>
            </a:endParaRPr>
          </a:p>
        </p:txBody>
      </p:sp>
    </p:spTree>
    <p:extLst>
      <p:ext uri="{BB962C8B-B14F-4D97-AF65-F5344CB8AC3E}">
        <p14:creationId xmlns:p14="http://schemas.microsoft.com/office/powerpoint/2010/main" val="21210224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452D01-81A1-4083-8ED7-93177BA6E8F3}"/>
              </a:ext>
            </a:extLst>
          </p:cNvPr>
          <p:cNvPicPr>
            <a:picLocks noChangeAspect="1"/>
          </p:cNvPicPr>
          <p:nvPr/>
        </p:nvPicPr>
        <p:blipFill>
          <a:blip r:embed="rId2"/>
          <a:stretch>
            <a:fillRect/>
          </a:stretch>
        </p:blipFill>
        <p:spPr>
          <a:xfrm>
            <a:off x="0" y="908720"/>
            <a:ext cx="9144000" cy="5143500"/>
          </a:xfrm>
          <a:prstGeom prst="rect">
            <a:avLst/>
          </a:prstGeom>
        </p:spPr>
      </p:pic>
    </p:spTree>
    <p:extLst>
      <p:ext uri="{BB962C8B-B14F-4D97-AF65-F5344CB8AC3E}">
        <p14:creationId xmlns:p14="http://schemas.microsoft.com/office/powerpoint/2010/main" val="41454612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323850" y="1557338"/>
            <a:ext cx="8280400" cy="4679950"/>
          </a:xfrm>
        </p:spPr>
        <p:txBody>
          <a:bodyPr/>
          <a:lstStyle/>
          <a:p>
            <a:pPr marL="609600" indent="-609600" eaLnBrk="1" hangingPunct="1">
              <a:lnSpc>
                <a:spcPct val="80000"/>
              </a:lnSpc>
              <a:buFontTx/>
              <a:buNone/>
            </a:pPr>
            <a:r>
              <a:rPr lang="en-GB" altLang="fr-FR" dirty="0">
                <a:latin typeface="Times New Roman" pitchFamily="18" charset="0"/>
              </a:rPr>
              <a:t>Temporary workers have a greater incentive to supply effort (the rewards are greater), in order to obtain a permanent job.</a:t>
            </a:r>
          </a:p>
          <a:p>
            <a:pPr marL="609600" indent="-609600" eaLnBrk="1" hangingPunct="1">
              <a:lnSpc>
                <a:spcPct val="80000"/>
              </a:lnSpc>
              <a:buFontTx/>
              <a:buNone/>
            </a:pPr>
            <a:r>
              <a:rPr lang="en-GB" altLang="fr-FR" dirty="0" err="1">
                <a:latin typeface="Times New Roman" pitchFamily="18" charset="0"/>
              </a:rPr>
              <a:t>Engellandt</a:t>
            </a:r>
            <a:r>
              <a:rPr lang="en-GB" altLang="fr-FR" dirty="0">
                <a:latin typeface="Times New Roman" pitchFamily="18" charset="0"/>
              </a:rPr>
              <a:t> and </a:t>
            </a:r>
            <a:r>
              <a:rPr lang="en-GB" altLang="fr-FR" dirty="0" err="1">
                <a:latin typeface="Times New Roman" pitchFamily="18" charset="0"/>
              </a:rPr>
              <a:t>Riphahn</a:t>
            </a:r>
            <a:r>
              <a:rPr lang="en-GB" altLang="fr-FR" dirty="0">
                <a:latin typeface="Times New Roman" pitchFamily="18" charset="0"/>
              </a:rPr>
              <a:t>, </a:t>
            </a:r>
            <a:r>
              <a:rPr lang="en-GB" altLang="fr-FR" i="1" dirty="0">
                <a:latin typeface="Times New Roman" pitchFamily="18" charset="0"/>
              </a:rPr>
              <a:t>Labour Economics</a:t>
            </a:r>
            <a:r>
              <a:rPr lang="en-GB" altLang="fr-FR" dirty="0">
                <a:latin typeface="Times New Roman" pitchFamily="18" charset="0"/>
              </a:rPr>
              <a:t>, 2005.</a:t>
            </a:r>
          </a:p>
          <a:p>
            <a:pPr marL="609600" indent="-609600" eaLnBrk="1" hangingPunct="1">
              <a:lnSpc>
                <a:spcPct val="80000"/>
              </a:lnSpc>
              <a:buFontTx/>
              <a:buNone/>
            </a:pPr>
            <a:r>
              <a:rPr lang="en-GB" altLang="fr-FR" dirty="0">
                <a:latin typeface="Times New Roman" pitchFamily="18" charset="0"/>
              </a:rPr>
              <a:t>Swiss LFS data. </a:t>
            </a:r>
          </a:p>
          <a:p>
            <a:pPr marL="609600" indent="-609600" eaLnBrk="1" hangingPunct="1">
              <a:lnSpc>
                <a:spcPct val="80000"/>
              </a:lnSpc>
              <a:buFontTx/>
              <a:buNone/>
            </a:pPr>
            <a:r>
              <a:rPr lang="en-GB" altLang="fr-FR" dirty="0">
                <a:latin typeface="Times New Roman" pitchFamily="18" charset="0"/>
              </a:rPr>
              <a:t>Effort measured by absenteeism and unpaid OT.</a:t>
            </a:r>
          </a:p>
          <a:p>
            <a:pPr marL="609600" indent="-609600" eaLnBrk="1" hangingPunct="1">
              <a:lnSpc>
                <a:spcPct val="80000"/>
              </a:lnSpc>
              <a:buFontTx/>
              <a:buNone/>
            </a:pPr>
            <a:r>
              <a:rPr lang="en-GB" altLang="fr-FR" dirty="0">
                <a:latin typeface="Times New Roman" pitchFamily="18" charset="0"/>
              </a:rPr>
              <a:t>Definition of absenteeism pretty stringent: missed the week prior to the interview (Yes/No).</a:t>
            </a:r>
          </a:p>
        </p:txBody>
      </p:sp>
      <p:sp>
        <p:nvSpPr>
          <p:cNvPr id="100355" name="Text Box 264"/>
          <p:cNvSpPr txBox="1">
            <a:spLocks noChangeArrowheads="1"/>
          </p:cNvSpPr>
          <p:nvPr/>
        </p:nvSpPr>
        <p:spPr bwMode="auto">
          <a:xfrm>
            <a:off x="539750" y="285750"/>
            <a:ext cx="7848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4400">
                <a:latin typeface="Times New Roman" pitchFamily="18" charset="0"/>
              </a:rPr>
              <a:t>Temporary Jobs and Work Effort.</a:t>
            </a:r>
            <a:endParaRPr lang="fr-FR" altLang="fr-FR" sz="4400">
              <a:latin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323850" y="285750"/>
            <a:ext cx="8280400" cy="5951538"/>
          </a:xfrm>
        </p:spPr>
        <p:txBody>
          <a:bodyPr/>
          <a:lstStyle/>
          <a:p>
            <a:pPr marL="609600" indent="-609600" eaLnBrk="1" hangingPunct="1">
              <a:lnSpc>
                <a:spcPct val="80000"/>
              </a:lnSpc>
              <a:buFontTx/>
              <a:buNone/>
            </a:pPr>
            <a:r>
              <a:rPr lang="en-GB" altLang="fr-FR" sz="2800">
                <a:latin typeface="Times New Roman" pitchFamily="18" charset="0"/>
              </a:rPr>
              <a:t>Engellandt and Riphahn observe that P(Temp </a:t>
            </a:r>
            <a:r>
              <a:rPr lang="en-GB" altLang="fr-FR" sz="2800">
                <a:latin typeface="Times New Roman" pitchFamily="18" charset="0"/>
                <a:sym typeface="Symbol" pitchFamily="18" charset="2"/>
              </a:rPr>
              <a:t> Perm) positively correlated with worker effort when Temporary. </a:t>
            </a:r>
          </a:p>
          <a:p>
            <a:pPr marL="609600" indent="-609600" eaLnBrk="1" hangingPunct="1">
              <a:lnSpc>
                <a:spcPct val="80000"/>
              </a:lnSpc>
              <a:buFontTx/>
              <a:buNone/>
            </a:pPr>
            <a:endParaRPr lang="en-GB" altLang="fr-FR" sz="2800">
              <a:latin typeface="Times New Roman" pitchFamily="18" charset="0"/>
              <a:sym typeface="Symbol" pitchFamily="18" charset="2"/>
            </a:endParaRPr>
          </a:p>
          <a:p>
            <a:pPr marL="609600" indent="-609600" eaLnBrk="1" hangingPunct="1">
              <a:lnSpc>
                <a:spcPct val="80000"/>
              </a:lnSpc>
              <a:buFontTx/>
              <a:buNone/>
            </a:pPr>
            <a:r>
              <a:rPr lang="en-GB" altLang="fr-FR" sz="2800">
                <a:latin typeface="Times New Roman" pitchFamily="18" charset="0"/>
                <a:sym typeface="Symbol" pitchFamily="18" charset="2"/>
              </a:rPr>
              <a:t>Workers are assumed to prefer permanent to temporary jobs.</a:t>
            </a:r>
          </a:p>
          <a:p>
            <a:pPr marL="609600" indent="-609600" eaLnBrk="1" hangingPunct="1">
              <a:lnSpc>
                <a:spcPct val="80000"/>
              </a:lnSpc>
              <a:buFontTx/>
              <a:buNone/>
            </a:pPr>
            <a:endParaRPr lang="en-GB" altLang="fr-FR" sz="2800">
              <a:latin typeface="Times New Roman" pitchFamily="18" charset="0"/>
              <a:sym typeface="Symbol" pitchFamily="18" charset="2"/>
            </a:endParaRPr>
          </a:p>
          <a:p>
            <a:pPr marL="609600" indent="-609600" eaLnBrk="1" hangingPunct="1">
              <a:lnSpc>
                <a:spcPct val="80000"/>
              </a:lnSpc>
              <a:buFontTx/>
              <a:buNone/>
            </a:pPr>
            <a:r>
              <a:rPr lang="en-GB" altLang="fr-FR" sz="2800">
                <a:latin typeface="Times New Roman" pitchFamily="18" charset="0"/>
                <a:sym typeface="Symbol" pitchFamily="18" charset="2"/>
              </a:rPr>
              <a:t>				</a:t>
            </a:r>
            <a:r>
              <a:rPr lang="en-GB" altLang="fr-FR" sz="2800" u="sng">
                <a:latin typeface="Times New Roman" pitchFamily="18" charset="0"/>
                <a:sym typeface="Symbol" pitchFamily="18" charset="2"/>
              </a:rPr>
              <a:t>Perm</a:t>
            </a:r>
            <a:r>
              <a:rPr lang="en-GB" altLang="fr-FR" sz="2800">
                <a:latin typeface="Times New Roman" pitchFamily="18" charset="0"/>
                <a:sym typeface="Symbol" pitchFamily="18" charset="2"/>
              </a:rPr>
              <a:t>			</a:t>
            </a:r>
            <a:r>
              <a:rPr lang="en-GB" altLang="fr-FR" sz="2800" u="sng">
                <a:latin typeface="Times New Roman" pitchFamily="18" charset="0"/>
                <a:sym typeface="Symbol" pitchFamily="18" charset="2"/>
              </a:rPr>
              <a:t>Temp</a:t>
            </a:r>
          </a:p>
          <a:p>
            <a:pPr marL="609600" indent="-609600" eaLnBrk="1" hangingPunct="1">
              <a:lnSpc>
                <a:spcPct val="80000"/>
              </a:lnSpc>
              <a:buFontTx/>
              <a:buNone/>
            </a:pPr>
            <a:r>
              <a:rPr lang="en-GB" altLang="fr-FR" sz="2800">
                <a:latin typeface="Times New Roman" pitchFamily="18" charset="0"/>
                <a:sym typeface="Symbol" pitchFamily="18" charset="2"/>
              </a:rPr>
              <a:t>Absence		1.2			0.8</a:t>
            </a:r>
          </a:p>
          <a:p>
            <a:pPr marL="609600" indent="-609600" eaLnBrk="1" hangingPunct="1">
              <a:lnSpc>
                <a:spcPct val="80000"/>
              </a:lnSpc>
              <a:buFontTx/>
              <a:buNone/>
            </a:pPr>
            <a:r>
              <a:rPr lang="en-GB" altLang="fr-FR" sz="2800">
                <a:latin typeface="Times New Roman" pitchFamily="18" charset="0"/>
                <a:sym typeface="Symbol" pitchFamily="18" charset="2"/>
              </a:rPr>
              <a:t>UOT			20.6			27.7</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7096" y="44450"/>
            <a:ext cx="6161088" cy="6813550"/>
          </a:xfrm>
          <a:noFill/>
        </p:spPr>
      </p:pic>
      <p:sp>
        <p:nvSpPr>
          <p:cNvPr id="4" name="Oval 4"/>
          <p:cNvSpPr>
            <a:spLocks noChangeArrowheads="1"/>
          </p:cNvSpPr>
          <p:nvPr/>
        </p:nvSpPr>
        <p:spPr bwMode="auto">
          <a:xfrm>
            <a:off x="1979712" y="6237312"/>
            <a:ext cx="863600" cy="359221"/>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323850" y="476250"/>
            <a:ext cx="8280400" cy="5761038"/>
          </a:xfrm>
        </p:spPr>
        <p:txBody>
          <a:bodyPr/>
          <a:lstStyle/>
          <a:p>
            <a:pPr marL="609600" indent="-609600" eaLnBrk="1" hangingPunct="1">
              <a:lnSpc>
                <a:spcPct val="80000"/>
              </a:lnSpc>
              <a:buFontTx/>
              <a:buNone/>
            </a:pPr>
            <a:r>
              <a:rPr lang="en-GB" altLang="fr-FR" sz="2400" b="1" dirty="0">
                <a:latin typeface="Times New Roman" pitchFamily="18" charset="0"/>
              </a:rPr>
              <a:t>Extensions (to standard EW)</a:t>
            </a:r>
          </a:p>
          <a:p>
            <a:pPr marL="609600" indent="-609600" eaLnBrk="1" hangingPunct="1">
              <a:lnSpc>
                <a:spcPct val="80000"/>
              </a:lnSpc>
              <a:buFontTx/>
              <a:buNone/>
            </a:pPr>
            <a:endParaRPr lang="en-GB" altLang="fr-FR" sz="2400" dirty="0">
              <a:latin typeface="Times New Roman" pitchFamily="18" charset="0"/>
            </a:endParaRPr>
          </a:p>
          <a:p>
            <a:pPr marL="609600" indent="-609600" eaLnBrk="1" hangingPunct="1">
              <a:lnSpc>
                <a:spcPct val="80000"/>
              </a:lnSpc>
              <a:buFontTx/>
              <a:buNone/>
            </a:pPr>
            <a:r>
              <a:rPr lang="en-GB" altLang="fr-FR" sz="2400" dirty="0">
                <a:latin typeface="Times New Roman" pitchFamily="18" charset="0"/>
              </a:rPr>
              <a:t>What about the workers, who have been pretty mute so far?</a:t>
            </a:r>
          </a:p>
          <a:p>
            <a:pPr marL="609600" indent="-609600" eaLnBrk="1" hangingPunct="1">
              <a:lnSpc>
                <a:spcPct val="80000"/>
              </a:lnSpc>
              <a:buFontTx/>
              <a:buNone/>
            </a:pPr>
            <a:r>
              <a:rPr lang="en-GB" altLang="fr-FR" sz="2400" dirty="0">
                <a:latin typeface="Times New Roman" pitchFamily="18" charset="0"/>
              </a:rPr>
              <a:t>Think of a potential role for unions: effort might be bargained over.</a:t>
            </a:r>
          </a:p>
          <a:p>
            <a:pPr marL="609600" indent="-609600" eaLnBrk="1" hangingPunct="1">
              <a:lnSpc>
                <a:spcPct val="80000"/>
              </a:lnSpc>
              <a:buFontTx/>
              <a:buNone/>
            </a:pPr>
            <a:r>
              <a:rPr lang="en-GB" altLang="fr-FR" sz="2400" dirty="0">
                <a:latin typeface="Times New Roman" pitchFamily="18" charset="0"/>
              </a:rPr>
              <a:t>Clark and Tomlinson (2001).</a:t>
            </a:r>
          </a:p>
          <a:p>
            <a:pPr marL="609600" indent="-609600" eaLnBrk="1" hangingPunct="1">
              <a:lnSpc>
                <a:spcPct val="80000"/>
              </a:lnSpc>
              <a:buFontTx/>
              <a:buNone/>
            </a:pPr>
            <a:r>
              <a:rPr lang="en-GB" altLang="fr-FR" sz="2400" dirty="0">
                <a:latin typeface="Times New Roman" pitchFamily="18" charset="0"/>
              </a:rPr>
              <a:t>Data from Employment in Britain, 1992.</a:t>
            </a:r>
          </a:p>
          <a:p>
            <a:pPr marL="609600" indent="-609600" eaLnBrk="1" hangingPunct="1">
              <a:lnSpc>
                <a:spcPct val="80000"/>
              </a:lnSpc>
              <a:buFontTx/>
              <a:buNone/>
            </a:pPr>
            <a:r>
              <a:rPr lang="en-GB" altLang="fr-FR" sz="2400" dirty="0">
                <a:latin typeface="Times New Roman" pitchFamily="18" charset="0"/>
              </a:rPr>
              <a:t>Measure discretionary effort:</a:t>
            </a:r>
          </a:p>
          <a:p>
            <a:pPr marL="609600" indent="-609600" eaLnBrk="1" hangingPunct="1">
              <a:lnSpc>
                <a:spcPct val="80000"/>
              </a:lnSpc>
              <a:buFontTx/>
              <a:buNone/>
            </a:pPr>
            <a:r>
              <a:rPr lang="en-GB" altLang="fr-FR" sz="2400" dirty="0">
                <a:latin typeface="Times New Roman" pitchFamily="18" charset="0"/>
              </a:rPr>
              <a:t>“How much effort do you put into your job, </a:t>
            </a:r>
            <a:r>
              <a:rPr lang="en-GB" altLang="fr-FR" sz="2400" b="1" dirty="0">
                <a:latin typeface="Times New Roman" pitchFamily="18" charset="0"/>
              </a:rPr>
              <a:t>beyond</a:t>
            </a:r>
            <a:r>
              <a:rPr lang="en-GB" altLang="fr-FR" sz="2400" dirty="0">
                <a:latin typeface="Times New Roman" pitchFamily="18" charset="0"/>
              </a:rPr>
              <a:t> what is required”?</a:t>
            </a:r>
          </a:p>
          <a:p>
            <a:pPr marL="609600" indent="-609600" eaLnBrk="1" hangingPunct="1">
              <a:lnSpc>
                <a:spcPct val="80000"/>
              </a:lnSpc>
              <a:buFontTx/>
              <a:buNone/>
            </a:pPr>
            <a:r>
              <a:rPr lang="en-GB" altLang="fr-FR" sz="2400" dirty="0">
                <a:latin typeface="Times New Roman" pitchFamily="18" charset="0"/>
              </a:rPr>
              <a:t>Immodest replies (N=2700):</a:t>
            </a:r>
          </a:p>
          <a:p>
            <a:pPr marL="609600" indent="-609600" eaLnBrk="1" hangingPunct="1">
              <a:lnSpc>
                <a:spcPct val="80000"/>
              </a:lnSpc>
              <a:buFontTx/>
              <a:buNone/>
            </a:pPr>
            <a:endParaRPr lang="en-GB" altLang="fr-FR" sz="2400" dirty="0">
              <a:latin typeface="Times New Roman" pitchFamily="18" charset="0"/>
            </a:endParaRPr>
          </a:p>
          <a:p>
            <a:pPr marL="609600" indent="-609600" eaLnBrk="1" hangingPunct="1">
              <a:lnSpc>
                <a:spcPct val="80000"/>
              </a:lnSpc>
              <a:buFontTx/>
              <a:buNone/>
            </a:pPr>
            <a:r>
              <a:rPr lang="en-GB" altLang="fr-FR" sz="2400" dirty="0">
                <a:latin typeface="Times New Roman" pitchFamily="18" charset="0"/>
              </a:rPr>
              <a:t>	</a:t>
            </a:r>
            <a:r>
              <a:rPr lang="en-GB" altLang="fr-FR" sz="2400" u="sng" dirty="0">
                <a:latin typeface="Times New Roman" pitchFamily="18" charset="0"/>
              </a:rPr>
              <a:t>Effort</a:t>
            </a:r>
            <a:r>
              <a:rPr lang="en-GB" altLang="fr-FR" sz="2400" dirty="0">
                <a:latin typeface="Times New Roman" pitchFamily="18" charset="0"/>
              </a:rPr>
              <a:t>	</a:t>
            </a:r>
            <a:r>
              <a:rPr lang="en-GB" altLang="fr-FR" sz="2400" u="sng" dirty="0">
                <a:latin typeface="Times New Roman" pitchFamily="18" charset="0"/>
              </a:rPr>
              <a:t>%</a:t>
            </a:r>
          </a:p>
          <a:p>
            <a:pPr marL="609600" indent="-609600" eaLnBrk="1" hangingPunct="1">
              <a:lnSpc>
                <a:spcPct val="80000"/>
              </a:lnSpc>
              <a:buFontTx/>
              <a:buNone/>
            </a:pPr>
            <a:r>
              <a:rPr lang="en-GB" altLang="fr-FR" sz="2400" dirty="0">
                <a:latin typeface="Times New Roman" pitchFamily="18" charset="0"/>
              </a:rPr>
              <a:t>	None	3</a:t>
            </a:r>
          </a:p>
          <a:p>
            <a:pPr marL="609600" indent="-609600" eaLnBrk="1" hangingPunct="1">
              <a:lnSpc>
                <a:spcPct val="80000"/>
              </a:lnSpc>
              <a:buFontTx/>
              <a:buNone/>
            </a:pPr>
            <a:r>
              <a:rPr lang="en-GB" altLang="fr-FR" sz="2400" dirty="0">
                <a:latin typeface="Times New Roman" pitchFamily="18" charset="0"/>
              </a:rPr>
              <a:t>	Little	6</a:t>
            </a:r>
          </a:p>
          <a:p>
            <a:pPr marL="609600" indent="-609600" eaLnBrk="1" hangingPunct="1">
              <a:lnSpc>
                <a:spcPct val="80000"/>
              </a:lnSpc>
              <a:buFontTx/>
              <a:buNone/>
            </a:pPr>
            <a:r>
              <a:rPr lang="en-GB" altLang="fr-FR" sz="2400" dirty="0">
                <a:latin typeface="Times New Roman" pitchFamily="18" charset="0"/>
              </a:rPr>
              <a:t>	Some	23</a:t>
            </a:r>
          </a:p>
          <a:p>
            <a:pPr marL="609600" indent="-609600" eaLnBrk="1" hangingPunct="1">
              <a:lnSpc>
                <a:spcPct val="80000"/>
              </a:lnSpc>
              <a:buFontTx/>
              <a:buNone/>
            </a:pPr>
            <a:r>
              <a:rPr lang="en-GB" altLang="fr-FR" sz="2400" dirty="0">
                <a:latin typeface="Times New Roman" pitchFamily="18" charset="0"/>
              </a:rPr>
              <a:t>	Lot 	68</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title"/>
          </p:nvPr>
        </p:nvSpPr>
        <p:spPr>
          <a:xfrm>
            <a:off x="457200" y="44450"/>
            <a:ext cx="8229600" cy="633413"/>
          </a:xfrm>
        </p:spPr>
        <p:txBody>
          <a:bodyPr/>
          <a:lstStyle/>
          <a:p>
            <a:pPr eaLnBrk="1" hangingPunct="1"/>
            <a:r>
              <a:rPr lang="en-GB" altLang="fr-FR" sz="3200">
                <a:latin typeface="Times New Roman" pitchFamily="18" charset="0"/>
              </a:rPr>
              <a:t>Regression for Effort</a:t>
            </a:r>
            <a:endParaRPr lang="fr-FR" altLang="fr-FR" sz="3200">
              <a:latin typeface="Times New Roman" pitchFamily="18" charset="0"/>
            </a:endParaRPr>
          </a:p>
        </p:txBody>
      </p:sp>
      <p:sp>
        <p:nvSpPr>
          <p:cNvPr id="107523" name="Text Box 5"/>
          <p:cNvSpPr txBox="1">
            <a:spLocks noChangeArrowheads="1"/>
          </p:cNvSpPr>
          <p:nvPr/>
        </p:nvSpPr>
        <p:spPr bwMode="auto">
          <a:xfrm>
            <a:off x="539750" y="836613"/>
            <a:ext cx="8353425"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400">
                <a:latin typeface="Times New Roman" pitchFamily="18" charset="0"/>
              </a:rPr>
              <a:t>Econometrics shows that effort rises with:</a:t>
            </a:r>
          </a:p>
          <a:p>
            <a:pPr eaLnBrk="1" hangingPunct="1">
              <a:spcBef>
                <a:spcPct val="50000"/>
              </a:spcBef>
              <a:buFontTx/>
              <a:buAutoNum type="alphaLcParenR"/>
            </a:pPr>
            <a:r>
              <a:rPr lang="en-GB" altLang="fr-FR" sz="2400">
                <a:latin typeface="Times New Roman" pitchFamily="18" charset="0"/>
              </a:rPr>
              <a:t>Wage</a:t>
            </a:r>
          </a:p>
          <a:p>
            <a:pPr eaLnBrk="1" hangingPunct="1">
              <a:spcBef>
                <a:spcPct val="50000"/>
              </a:spcBef>
              <a:buFontTx/>
              <a:buAutoNum type="alphaLcParenR"/>
            </a:pPr>
            <a:r>
              <a:rPr lang="en-GB" altLang="fr-FR" sz="2400">
                <a:latin typeface="Times New Roman" pitchFamily="18" charset="0"/>
              </a:rPr>
              <a:t>Liking hard work (slope of IC)</a:t>
            </a:r>
          </a:p>
          <a:p>
            <a:pPr eaLnBrk="1" hangingPunct="1">
              <a:spcBef>
                <a:spcPct val="50000"/>
              </a:spcBef>
              <a:buFontTx/>
              <a:buAutoNum type="alphaLcParenR"/>
            </a:pPr>
            <a:r>
              <a:rPr lang="en-GB" altLang="fr-FR" sz="2400">
                <a:latin typeface="Times New Roman" pitchFamily="18" charset="0"/>
              </a:rPr>
              <a:t>Ease of dismissal</a:t>
            </a:r>
          </a:p>
          <a:p>
            <a:pPr eaLnBrk="1" hangingPunct="1">
              <a:spcBef>
                <a:spcPct val="50000"/>
              </a:spcBef>
              <a:buFontTx/>
              <a:buAutoNum type="alphaLcParenR"/>
            </a:pPr>
            <a:r>
              <a:rPr lang="en-GB" altLang="fr-FR" sz="2400">
                <a:latin typeface="Times New Roman" pitchFamily="18" charset="0"/>
              </a:rPr>
              <a:t>Performance pay</a:t>
            </a:r>
          </a:p>
          <a:p>
            <a:pPr eaLnBrk="1" hangingPunct="1">
              <a:spcBef>
                <a:spcPct val="50000"/>
              </a:spcBef>
              <a:buFontTx/>
              <a:buNone/>
            </a:pPr>
            <a:endParaRPr lang="en-GB" altLang="fr-FR" sz="2400">
              <a:latin typeface="Times New Roman" pitchFamily="18" charset="0"/>
            </a:endParaRPr>
          </a:p>
          <a:p>
            <a:pPr eaLnBrk="1" hangingPunct="1">
              <a:spcBef>
                <a:spcPct val="50000"/>
              </a:spcBef>
              <a:buFontTx/>
              <a:buNone/>
            </a:pPr>
            <a:r>
              <a:rPr lang="en-GB" altLang="fr-FR" sz="2400">
                <a:latin typeface="Times New Roman" pitchFamily="18" charset="0"/>
              </a:rPr>
              <a:t>Effort falls with</a:t>
            </a:r>
          </a:p>
          <a:p>
            <a:pPr eaLnBrk="1" hangingPunct="1">
              <a:spcBef>
                <a:spcPct val="50000"/>
              </a:spcBef>
              <a:buFontTx/>
              <a:buNone/>
            </a:pPr>
            <a:r>
              <a:rPr lang="en-GB" altLang="fr-FR" sz="2400">
                <a:latin typeface="Times New Roman" pitchFamily="18" charset="0"/>
              </a:rPr>
              <a:t>f) Male</a:t>
            </a:r>
          </a:p>
          <a:p>
            <a:pPr eaLnBrk="1" hangingPunct="1">
              <a:spcBef>
                <a:spcPct val="50000"/>
              </a:spcBef>
              <a:buFontTx/>
              <a:buNone/>
            </a:pPr>
            <a:r>
              <a:rPr lang="en-GB" altLang="fr-FR" sz="2400">
                <a:latin typeface="Times New Roman" pitchFamily="18" charset="0"/>
              </a:rPr>
              <a:t>g) Unions</a:t>
            </a:r>
          </a:p>
          <a:p>
            <a:pPr eaLnBrk="1" hangingPunct="1">
              <a:spcBef>
                <a:spcPct val="50000"/>
              </a:spcBef>
              <a:buFontTx/>
              <a:buNone/>
            </a:pPr>
            <a:r>
              <a:rPr lang="en-GB" altLang="fr-FR" sz="2400">
                <a:latin typeface="Times New Roman" pitchFamily="18" charset="0"/>
              </a:rPr>
              <a:t>These are multivariate results, so the union effect is </a:t>
            </a:r>
            <a:r>
              <a:rPr lang="en-GB" altLang="fr-FR" sz="2400" b="1">
                <a:latin typeface="Times New Roman" pitchFamily="18" charset="0"/>
              </a:rPr>
              <a:t>conditional </a:t>
            </a:r>
            <a:r>
              <a:rPr lang="en-GB" altLang="fr-FR" sz="2400">
                <a:latin typeface="Times New Roman" pitchFamily="18" charset="0"/>
              </a:rPr>
              <a:t>on wages.</a:t>
            </a:r>
          </a:p>
          <a:p>
            <a:pPr eaLnBrk="1" hangingPunct="1">
              <a:spcBef>
                <a:spcPct val="50000"/>
              </a:spcBef>
              <a:buFontTx/>
              <a:buNone/>
            </a:pPr>
            <a:endParaRPr lang="en-GB" altLang="fr-FR" sz="2400">
              <a:latin typeface="Times New Roman" pitchFamily="18" charset="0"/>
            </a:endParaRPr>
          </a:p>
          <a:p>
            <a:pPr eaLnBrk="1" hangingPunct="1">
              <a:spcBef>
                <a:spcPct val="50000"/>
              </a:spcBef>
              <a:buFontTx/>
              <a:buNone/>
            </a:pPr>
            <a:endParaRPr lang="fr-FR" altLang="fr-FR" sz="2400">
              <a:latin typeface="Times New Roman"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title"/>
          </p:nvPr>
        </p:nvSpPr>
        <p:spPr>
          <a:xfrm>
            <a:off x="457200" y="44450"/>
            <a:ext cx="8229600" cy="633413"/>
          </a:xfrm>
        </p:spPr>
        <p:txBody>
          <a:bodyPr/>
          <a:lstStyle/>
          <a:p>
            <a:pPr eaLnBrk="1" hangingPunct="1"/>
            <a:r>
              <a:rPr lang="en-GB" altLang="fr-FR" sz="3200">
                <a:latin typeface="Times New Roman" pitchFamily="18" charset="0"/>
              </a:rPr>
              <a:t>Regression for Effort</a:t>
            </a:r>
            <a:endParaRPr lang="fr-FR" altLang="fr-FR" sz="3200">
              <a:latin typeface="Times New Roman" pitchFamily="18" charset="0"/>
            </a:endParaRPr>
          </a:p>
        </p:txBody>
      </p:sp>
      <p:sp>
        <p:nvSpPr>
          <p:cNvPr id="107523" name="Text Box 5"/>
          <p:cNvSpPr txBox="1">
            <a:spLocks noChangeArrowheads="1"/>
          </p:cNvSpPr>
          <p:nvPr/>
        </p:nvSpPr>
        <p:spPr bwMode="auto">
          <a:xfrm>
            <a:off x="107504" y="688042"/>
            <a:ext cx="8785671"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50000"/>
              </a:spcBef>
              <a:buFontTx/>
              <a:buNone/>
            </a:pPr>
            <a:r>
              <a:rPr lang="en-GB" altLang="fr-FR" sz="2800" dirty="0">
                <a:latin typeface="Times New Roman" pitchFamily="18" charset="0"/>
              </a:rPr>
              <a:t>Note that this result is all the more surprising, in that </a:t>
            </a:r>
            <a:r>
              <a:rPr lang="en-GB" altLang="fr-FR" sz="2800" dirty="0">
                <a:solidFill>
                  <a:srgbClr val="FF0000"/>
                </a:solidFill>
                <a:latin typeface="Times New Roman" pitchFamily="18" charset="0"/>
              </a:rPr>
              <a:t>firms with worse work conditions are more likely to unionise</a:t>
            </a:r>
            <a:r>
              <a:rPr lang="en-GB" altLang="fr-FR" sz="2800" dirty="0">
                <a:latin typeface="Times New Roman" pitchFamily="18" charset="0"/>
              </a:rPr>
              <a:t>.</a:t>
            </a:r>
          </a:p>
          <a:p>
            <a:pPr eaLnBrk="1" hangingPunct="1">
              <a:spcBef>
                <a:spcPct val="50000"/>
              </a:spcBef>
              <a:buFontTx/>
              <a:buNone/>
            </a:pPr>
            <a:endParaRPr lang="en-GB" altLang="fr-FR" sz="2800" dirty="0">
              <a:latin typeface="Times New Roman" pitchFamily="18" charset="0"/>
            </a:endParaRPr>
          </a:p>
          <a:p>
            <a:pPr eaLnBrk="1" hangingPunct="1">
              <a:spcBef>
                <a:spcPct val="50000"/>
              </a:spcBef>
              <a:buFontTx/>
              <a:buNone/>
            </a:pPr>
            <a:r>
              <a:rPr lang="en-GB" altLang="fr-FR" sz="2800" dirty="0">
                <a:latin typeface="Times New Roman" pitchFamily="18" charset="0"/>
              </a:rPr>
              <a:t>Union  = </a:t>
            </a:r>
            <a:r>
              <a:rPr lang="el-GR" altLang="fr-FR" sz="2800" dirty="0">
                <a:latin typeface="Times New Roman" pitchFamily="18" charset="0"/>
              </a:rPr>
              <a:t>α</a:t>
            </a:r>
            <a:r>
              <a:rPr lang="en-GB" altLang="fr-FR" sz="2800" dirty="0">
                <a:latin typeface="Times New Roman" pitchFamily="18" charset="0"/>
              </a:rPr>
              <a:t> </a:t>
            </a:r>
            <a:r>
              <a:rPr lang="en-GB" altLang="fr-FR" sz="2800" dirty="0" err="1">
                <a:latin typeface="Times New Roman" pitchFamily="18" charset="0"/>
              </a:rPr>
              <a:t>BadConditions</a:t>
            </a:r>
            <a:r>
              <a:rPr lang="en-GB" altLang="fr-FR" sz="2800" dirty="0">
                <a:latin typeface="Times New Roman" pitchFamily="18" charset="0"/>
              </a:rPr>
              <a:t> + ….			(1)</a:t>
            </a:r>
          </a:p>
          <a:p>
            <a:pPr eaLnBrk="1" hangingPunct="1">
              <a:spcBef>
                <a:spcPct val="50000"/>
              </a:spcBef>
              <a:buFontTx/>
              <a:buNone/>
            </a:pPr>
            <a:r>
              <a:rPr lang="en-GB" altLang="fr-FR" sz="2800" dirty="0" err="1">
                <a:latin typeface="Times New Roman" pitchFamily="18" charset="0"/>
              </a:rPr>
              <a:t>BadConditions</a:t>
            </a:r>
            <a:r>
              <a:rPr lang="en-GB" altLang="fr-FR" sz="2800" dirty="0">
                <a:latin typeface="Times New Roman" pitchFamily="18" charset="0"/>
              </a:rPr>
              <a:t> = </a:t>
            </a:r>
            <a:r>
              <a:rPr lang="el-GR" altLang="fr-FR" sz="2800" dirty="0">
                <a:latin typeface="Times New Roman" pitchFamily="18" charset="0"/>
              </a:rPr>
              <a:t>γ</a:t>
            </a:r>
            <a:r>
              <a:rPr lang="en-GB" altLang="fr-FR" sz="2800" dirty="0">
                <a:latin typeface="Times New Roman" pitchFamily="18" charset="0"/>
              </a:rPr>
              <a:t> Union + ….				(2)</a:t>
            </a:r>
          </a:p>
          <a:p>
            <a:pPr eaLnBrk="1" hangingPunct="1">
              <a:spcBef>
                <a:spcPct val="50000"/>
              </a:spcBef>
              <a:buFontTx/>
              <a:buNone/>
            </a:pPr>
            <a:r>
              <a:rPr lang="el-GR" altLang="fr-FR" sz="2800" dirty="0">
                <a:latin typeface="Times New Roman" pitchFamily="18" charset="0"/>
              </a:rPr>
              <a:t>α</a:t>
            </a:r>
            <a:r>
              <a:rPr lang="en-GB" altLang="fr-FR" sz="2800" dirty="0">
                <a:latin typeface="Times New Roman" pitchFamily="18" charset="0"/>
              </a:rPr>
              <a:t> is positive but </a:t>
            </a:r>
            <a:r>
              <a:rPr lang="el-GR" altLang="fr-FR" sz="2800" dirty="0">
                <a:latin typeface="Times New Roman" pitchFamily="18" charset="0"/>
              </a:rPr>
              <a:t>γ</a:t>
            </a:r>
            <a:r>
              <a:rPr lang="en-GB" altLang="fr-FR" sz="2800" dirty="0">
                <a:latin typeface="Times New Roman" pitchFamily="18" charset="0"/>
              </a:rPr>
              <a:t> is negative. </a:t>
            </a:r>
          </a:p>
          <a:p>
            <a:pPr eaLnBrk="1" hangingPunct="1">
              <a:spcBef>
                <a:spcPct val="50000"/>
              </a:spcBef>
              <a:buFontTx/>
              <a:buNone/>
            </a:pPr>
            <a:endParaRPr lang="en-GB" altLang="fr-FR" sz="2800" dirty="0">
              <a:latin typeface="Times New Roman" pitchFamily="18" charset="0"/>
            </a:endParaRPr>
          </a:p>
          <a:p>
            <a:pPr marL="0" indent="0" eaLnBrk="1" hangingPunct="1">
              <a:spcBef>
                <a:spcPct val="50000"/>
              </a:spcBef>
              <a:buFontTx/>
              <a:buNone/>
            </a:pPr>
            <a:r>
              <a:rPr lang="en-GB" altLang="fr-FR" sz="2800" dirty="0">
                <a:solidFill>
                  <a:srgbClr val="FF0000"/>
                </a:solidFill>
                <a:latin typeface="Times New Roman" pitchFamily="18" charset="0"/>
              </a:rPr>
              <a:t>The naïve regression (2) will then underestimate how much unions reduce risk.</a:t>
            </a:r>
          </a:p>
          <a:p>
            <a:pPr marL="0" indent="0" eaLnBrk="1" hangingPunct="1">
              <a:spcBef>
                <a:spcPct val="50000"/>
              </a:spcBef>
              <a:buFontTx/>
              <a:buNone/>
            </a:pPr>
            <a:r>
              <a:rPr lang="en-GB" altLang="fr-FR" sz="2800" dirty="0">
                <a:solidFill>
                  <a:srgbClr val="FF0000"/>
                </a:solidFill>
                <a:latin typeface="Times New Roman" pitchFamily="18" charset="0"/>
              </a:rPr>
              <a:t>We’d like to instrument unions (by a change in legislation)</a:t>
            </a:r>
          </a:p>
        </p:txBody>
      </p:sp>
    </p:spTree>
    <p:extLst>
      <p:ext uri="{BB962C8B-B14F-4D97-AF65-F5344CB8AC3E}">
        <p14:creationId xmlns:p14="http://schemas.microsoft.com/office/powerpoint/2010/main" val="42633078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44450"/>
            <a:ext cx="8229600" cy="633413"/>
          </a:xfrm>
        </p:spPr>
        <p:txBody>
          <a:bodyPr/>
          <a:lstStyle/>
          <a:p>
            <a:pPr eaLnBrk="1" hangingPunct="1"/>
            <a:r>
              <a:rPr lang="en-GB" altLang="fr-FR" sz="3200">
                <a:latin typeface="Times New Roman" pitchFamily="18" charset="0"/>
              </a:rPr>
              <a:t>The Psychology of Effort</a:t>
            </a:r>
            <a:endParaRPr lang="fr-FR" altLang="fr-FR" sz="3200">
              <a:latin typeface="Times New Roman" pitchFamily="18" charset="0"/>
            </a:endParaRPr>
          </a:p>
        </p:txBody>
      </p:sp>
      <p:sp>
        <p:nvSpPr>
          <p:cNvPr id="109571" name="Text Box 3"/>
          <p:cNvSpPr txBox="1">
            <a:spLocks noChangeArrowheads="1"/>
          </p:cNvSpPr>
          <p:nvPr/>
        </p:nvSpPr>
        <p:spPr bwMode="auto">
          <a:xfrm>
            <a:off x="539750" y="889550"/>
            <a:ext cx="8353425"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GB" altLang="fr-FR" sz="2800" dirty="0">
                <a:latin typeface="Times New Roman" pitchFamily="18" charset="0"/>
              </a:rPr>
              <a:t>Any role for income comparisons: e = e(y/y*)?</a:t>
            </a:r>
          </a:p>
          <a:p>
            <a:pPr eaLnBrk="1" hangingPunct="1">
              <a:spcBef>
                <a:spcPct val="50000"/>
              </a:spcBef>
              <a:buFontTx/>
              <a:buNone/>
            </a:pPr>
            <a:r>
              <a:rPr lang="en-GB" altLang="fr-FR" sz="2800" dirty="0">
                <a:latin typeface="Times New Roman" pitchFamily="18" charset="0"/>
              </a:rPr>
              <a:t>I feel hard done by (relatively) by my firm, so I provide less effort.</a:t>
            </a:r>
          </a:p>
          <a:p>
            <a:pPr eaLnBrk="1" hangingPunct="1">
              <a:spcBef>
                <a:spcPct val="50000"/>
              </a:spcBef>
              <a:buFontTx/>
              <a:buNone/>
            </a:pPr>
            <a:r>
              <a:rPr lang="en-GB" altLang="fr-FR" sz="2800" dirty="0">
                <a:latin typeface="Times New Roman" pitchFamily="18" charset="0"/>
              </a:rPr>
              <a:t>Clark, </a:t>
            </a:r>
            <a:r>
              <a:rPr lang="en-GB" altLang="fr-FR" sz="2800" dirty="0" err="1">
                <a:latin typeface="Times New Roman" pitchFamily="18" charset="0"/>
              </a:rPr>
              <a:t>Masclet</a:t>
            </a:r>
            <a:r>
              <a:rPr lang="en-GB" altLang="fr-FR" sz="2800" dirty="0">
                <a:latin typeface="Times New Roman" pitchFamily="18" charset="0"/>
              </a:rPr>
              <a:t> and </a:t>
            </a:r>
            <a:r>
              <a:rPr lang="en-GB" altLang="fr-FR" sz="2800" dirty="0" err="1">
                <a:latin typeface="Times New Roman" pitchFamily="18" charset="0"/>
              </a:rPr>
              <a:t>Villeval</a:t>
            </a:r>
            <a:r>
              <a:rPr lang="en-GB" altLang="fr-FR" sz="2800" dirty="0">
                <a:latin typeface="Times New Roman" pitchFamily="18" charset="0"/>
              </a:rPr>
              <a:t> (2010)</a:t>
            </a:r>
          </a:p>
          <a:p>
            <a:pPr eaLnBrk="1" hangingPunct="1">
              <a:spcBef>
                <a:spcPct val="50000"/>
              </a:spcBef>
              <a:buFontTx/>
              <a:buNone/>
            </a:pPr>
            <a:endParaRPr lang="en-GB" altLang="fr-FR" sz="2800" dirty="0">
              <a:latin typeface="Times New Roman" pitchFamily="18" charset="0"/>
            </a:endParaRPr>
          </a:p>
          <a:p>
            <a:pPr eaLnBrk="1" hangingPunct="1">
              <a:spcBef>
                <a:spcPct val="50000"/>
              </a:spcBef>
              <a:buFontTx/>
              <a:buNone/>
            </a:pPr>
            <a:r>
              <a:rPr lang="en-GB" altLang="fr-FR" sz="2800" dirty="0">
                <a:solidFill>
                  <a:srgbClr val="FF0000"/>
                </a:solidFill>
                <a:latin typeface="Times New Roman" pitchFamily="18" charset="0"/>
              </a:rPr>
              <a:t>Mixed methods</a:t>
            </a:r>
            <a:r>
              <a:rPr lang="en-GB" altLang="fr-FR" sz="2800" dirty="0">
                <a:latin typeface="Times New Roman" pitchFamily="18" charset="0"/>
              </a:rPr>
              <a:t>: </a:t>
            </a:r>
          </a:p>
          <a:p>
            <a:pPr eaLnBrk="1" hangingPunct="1">
              <a:spcBef>
                <a:spcPct val="50000"/>
              </a:spcBef>
              <a:buFontTx/>
              <a:buNone/>
            </a:pPr>
            <a:endParaRPr lang="en-GB" altLang="fr-FR" sz="2800" dirty="0">
              <a:latin typeface="Times New Roman" pitchFamily="18" charset="0"/>
            </a:endParaRPr>
          </a:p>
          <a:p>
            <a:pPr eaLnBrk="1" hangingPunct="1">
              <a:spcBef>
                <a:spcPct val="50000"/>
              </a:spcBef>
            </a:pPr>
            <a:r>
              <a:rPr lang="en-GB" altLang="fr-FR" sz="2800" dirty="0">
                <a:latin typeface="Times New Roman" pitchFamily="18" charset="0"/>
              </a:rPr>
              <a:t>Survey data from the 1997 ISSP on discretionary effort;</a:t>
            </a:r>
          </a:p>
          <a:p>
            <a:pPr eaLnBrk="1" hangingPunct="1">
              <a:spcBef>
                <a:spcPct val="50000"/>
              </a:spcBef>
            </a:pPr>
            <a:r>
              <a:rPr lang="en-GB" altLang="fr-FR" sz="2800" dirty="0">
                <a:latin typeface="Times New Roman" pitchFamily="18" charset="0"/>
              </a:rPr>
              <a:t>A gift-exchange game in the laboratory.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3555" y="2232842"/>
            <a:ext cx="8729529" cy="1962076"/>
          </a:xfrm>
          <a:prstGeom prst="rect">
            <a:avLst/>
          </a:prstGeom>
          <a:noFill/>
        </p:spPr>
        <p:txBody>
          <a:bodyPr wrap="square" rtlCol="0">
            <a:spAutoFit/>
          </a:bodyPr>
          <a:lstStyle/>
          <a:p>
            <a:r>
              <a:rPr lang="en-GB" sz="4050" i="1" dirty="0"/>
              <a:t>Research Question: </a:t>
            </a:r>
          </a:p>
          <a:p>
            <a:endParaRPr lang="en-GB" sz="4050" i="1" dirty="0">
              <a:solidFill>
                <a:srgbClr val="FF0000"/>
              </a:solidFill>
            </a:endParaRPr>
          </a:p>
          <a:p>
            <a:r>
              <a:rPr lang="en-GB" sz="4050" i="1" dirty="0">
                <a:solidFill>
                  <a:srgbClr val="FF0000"/>
                </a:solidFill>
              </a:rPr>
              <a:t>Has everything been getting worse?</a:t>
            </a:r>
          </a:p>
        </p:txBody>
      </p:sp>
    </p:spTree>
    <p:extLst>
      <p:ext uri="{BB962C8B-B14F-4D97-AF65-F5344CB8AC3E}">
        <p14:creationId xmlns:p14="http://schemas.microsoft.com/office/powerpoint/2010/main" val="22747750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762000" y="1219200"/>
            <a:ext cx="83820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Bef>
                <a:spcPct val="50000"/>
              </a:spcBef>
              <a:buFontTx/>
              <a:buNone/>
            </a:pPr>
            <a:r>
              <a:rPr lang="en-US" altLang="fr-FR" sz="2200">
                <a:solidFill>
                  <a:srgbClr val="34756C"/>
                </a:solidFill>
                <a:latin typeface="Times New Roman" pitchFamily="18" charset="0"/>
              </a:rPr>
              <a:t>    Joint use of a lab experiment based on a gift-exchange game and </a:t>
            </a:r>
          </a:p>
          <a:p>
            <a:pPr eaLnBrk="1" hangingPunct="1">
              <a:lnSpc>
                <a:spcPct val="70000"/>
              </a:lnSpc>
              <a:spcBef>
                <a:spcPct val="50000"/>
              </a:spcBef>
              <a:buFontTx/>
              <a:buNone/>
            </a:pPr>
            <a:r>
              <a:rPr lang="en-US" altLang="fr-FR" sz="2200">
                <a:solidFill>
                  <a:srgbClr val="34756C"/>
                </a:solidFill>
                <a:latin typeface="Times New Roman" pitchFamily="18" charset="0"/>
              </a:rPr>
              <a:t>    survey data from the 1997 International Social Survey Program</a:t>
            </a:r>
            <a:endParaRPr lang="en-US" altLang="fr-FR" sz="2200">
              <a:solidFill>
                <a:srgbClr val="1A006E"/>
              </a:solidFill>
              <a:latin typeface="Times New Roman" pitchFamily="18" charset="0"/>
            </a:endParaRPr>
          </a:p>
          <a:p>
            <a:pPr eaLnBrk="1" hangingPunct="1">
              <a:lnSpc>
                <a:spcPct val="10000"/>
              </a:lnSpc>
              <a:spcBef>
                <a:spcPct val="50000"/>
              </a:spcBef>
              <a:buFontTx/>
              <a:buNone/>
            </a:pPr>
            <a:endParaRPr lang="en-US" altLang="fr-FR" sz="2200">
              <a:solidFill>
                <a:srgbClr val="1A006E"/>
              </a:solidFill>
              <a:latin typeface="Times New Roman" pitchFamily="18" charset="0"/>
            </a:endParaRPr>
          </a:p>
          <a:p>
            <a:pPr eaLnBrk="1" hangingPunct="1">
              <a:spcBef>
                <a:spcPct val="50000"/>
              </a:spcBef>
              <a:buFontTx/>
              <a:buNone/>
            </a:pPr>
            <a:r>
              <a:rPr lang="en-US" altLang="fr-FR" sz="2200">
                <a:latin typeface="Times New Roman" pitchFamily="18" charset="0"/>
              </a:rPr>
              <a:t>    Experimental data: </a:t>
            </a:r>
            <a:r>
              <a:rPr lang="en-US" altLang="fr-FR" sz="2000">
                <a:latin typeface="Times New Roman" pitchFamily="18" charset="0"/>
              </a:rPr>
              <a:t>A direct measure of the willingness to contribute </a:t>
            </a:r>
          </a:p>
          <a:p>
            <a:pPr eaLnBrk="1" hangingPunct="1">
              <a:lnSpc>
                <a:spcPct val="60000"/>
              </a:lnSpc>
              <a:spcBef>
                <a:spcPct val="50000"/>
              </a:spcBef>
              <a:buFontTx/>
              <a:buNone/>
            </a:pPr>
            <a:r>
              <a:rPr lang="en-US" altLang="fr-FR" sz="2000">
                <a:latin typeface="Times New Roman" pitchFamily="18" charset="0"/>
              </a:rPr>
              <a:t>    Better control of the reference group</a:t>
            </a:r>
          </a:p>
          <a:p>
            <a:pPr eaLnBrk="1" hangingPunct="1">
              <a:lnSpc>
                <a:spcPct val="60000"/>
              </a:lnSpc>
              <a:spcBef>
                <a:spcPct val="50000"/>
              </a:spcBef>
              <a:buFontTx/>
              <a:buNone/>
            </a:pPr>
            <a:r>
              <a:rPr lang="en-US" altLang="fr-FR" sz="2000">
                <a:latin typeface="Times New Roman" pitchFamily="18" charset="0"/>
              </a:rPr>
              <a:t>     </a:t>
            </a:r>
          </a:p>
          <a:p>
            <a:pPr eaLnBrk="1" hangingPunct="1">
              <a:lnSpc>
                <a:spcPct val="60000"/>
              </a:lnSpc>
              <a:spcBef>
                <a:spcPct val="50000"/>
              </a:spcBef>
              <a:buFontTx/>
              <a:buNone/>
            </a:pPr>
            <a:r>
              <a:rPr lang="en-US" altLang="fr-FR" sz="2000">
                <a:latin typeface="Times New Roman" pitchFamily="18" charset="0"/>
              </a:rPr>
              <a:t>     Survey data: Questions related to the willingness to exert effort</a:t>
            </a:r>
          </a:p>
          <a:p>
            <a:pPr eaLnBrk="1" hangingPunct="1">
              <a:lnSpc>
                <a:spcPct val="60000"/>
              </a:lnSpc>
              <a:spcBef>
                <a:spcPct val="50000"/>
              </a:spcBef>
              <a:buFontTx/>
              <a:buNone/>
            </a:pPr>
            <a:r>
              <a:rPr lang="en-US" altLang="fr-FR" sz="2000">
                <a:latin typeface="Times New Roman" pitchFamily="18" charset="0"/>
              </a:rPr>
              <a:t>     Large sample size with employed people</a:t>
            </a:r>
          </a:p>
          <a:p>
            <a:pPr eaLnBrk="1" hangingPunct="1">
              <a:lnSpc>
                <a:spcPct val="70000"/>
              </a:lnSpc>
              <a:spcBef>
                <a:spcPct val="50000"/>
              </a:spcBef>
              <a:buFontTx/>
              <a:buNone/>
            </a:pPr>
            <a:r>
              <a:rPr lang="en-US" altLang="fr-FR" sz="2000">
                <a:latin typeface="Times New Roman" pitchFamily="18" charset="0"/>
              </a:rPr>
              <a:t>     Possibility of cross-country comparisons</a:t>
            </a:r>
          </a:p>
        </p:txBody>
      </p:sp>
      <p:sp>
        <p:nvSpPr>
          <p:cNvPr id="113667" name="Rectangle 3"/>
          <p:cNvSpPr>
            <a:spLocks noChangeArrowheads="1"/>
          </p:cNvSpPr>
          <p:nvPr/>
        </p:nvSpPr>
        <p:spPr bwMode="auto">
          <a:xfrm>
            <a:off x="3352800" y="412750"/>
            <a:ext cx="31559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50000"/>
              </a:spcBef>
              <a:buFontTx/>
              <a:buNone/>
            </a:pPr>
            <a:r>
              <a:rPr lang="en-US" altLang="fr-FR" sz="2800">
                <a:solidFill>
                  <a:srgbClr val="34756C"/>
                </a:solidFill>
                <a:latin typeface="Times New Roman" pitchFamily="18" charset="0"/>
              </a:rPr>
              <a:t>2. Empirical strategy</a:t>
            </a:r>
            <a:endParaRPr lang="en-US" altLang="fr-FR" sz="2400">
              <a:solidFill>
                <a:srgbClr val="1A006E"/>
              </a:solidFill>
              <a:latin typeface="Times New Roman" pitchFamily="18" charset="0"/>
            </a:endParaRPr>
          </a:p>
        </p:txBody>
      </p:sp>
      <p:sp>
        <p:nvSpPr>
          <p:cNvPr id="113668" name="Rectangle 4"/>
          <p:cNvSpPr>
            <a:spLocks noChangeArrowheads="1"/>
          </p:cNvSpPr>
          <p:nvPr/>
        </p:nvSpPr>
        <p:spPr bwMode="auto">
          <a:xfrm>
            <a:off x="762000" y="4876800"/>
            <a:ext cx="8382000" cy="82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Bef>
                <a:spcPct val="50000"/>
              </a:spcBef>
              <a:buFontTx/>
              <a:buNone/>
            </a:pPr>
            <a:r>
              <a:rPr lang="en-US" altLang="fr-FR" sz="2200" dirty="0">
                <a:solidFill>
                  <a:srgbClr val="000066"/>
                </a:solidFill>
                <a:latin typeface="Times New Roman" pitchFamily="18" charset="0"/>
              </a:rPr>
              <a:t>    </a:t>
            </a:r>
            <a:r>
              <a:rPr lang="en-US" altLang="fr-FR" sz="2000" dirty="0">
                <a:latin typeface="Times New Roman" pitchFamily="18" charset="0"/>
              </a:rPr>
              <a:t>Offers a potential check of the </a:t>
            </a:r>
            <a:r>
              <a:rPr lang="en-US" altLang="fr-FR" sz="2000" dirty="0">
                <a:solidFill>
                  <a:srgbClr val="34756C"/>
                </a:solidFill>
                <a:latin typeface="Times New Roman" pitchFamily="18" charset="0"/>
              </a:rPr>
              <a:t>external validity</a:t>
            </a:r>
            <a:r>
              <a:rPr lang="en-US" altLang="fr-FR" sz="2000" dirty="0">
                <a:latin typeface="Times New Roman" pitchFamily="18" charset="0"/>
              </a:rPr>
              <a:t> of experimental data</a:t>
            </a:r>
          </a:p>
          <a:p>
            <a:pPr eaLnBrk="1" hangingPunct="1">
              <a:lnSpc>
                <a:spcPct val="50000"/>
              </a:lnSpc>
              <a:spcBef>
                <a:spcPct val="50000"/>
              </a:spcBef>
              <a:buFontTx/>
              <a:buNone/>
            </a:pPr>
            <a:r>
              <a:rPr lang="en-US" altLang="fr-FR" sz="2000" dirty="0">
                <a:latin typeface="Times New Roman" pitchFamily="18" charset="0"/>
              </a:rPr>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610600" cy="685800"/>
          </a:xfrm>
        </p:spPr>
        <p:txBody>
          <a:bodyPr/>
          <a:lstStyle/>
          <a:p>
            <a:pPr algn="l" eaLnBrk="1" hangingPunct="1">
              <a:buFontTx/>
              <a:buBlip>
                <a:blip r:embed="rId4"/>
              </a:buBlip>
            </a:pPr>
            <a:r>
              <a:rPr lang="en-US" altLang="fr-FR" sz="2200">
                <a:solidFill>
                  <a:srgbClr val="34756C"/>
                </a:solidFill>
                <a:latin typeface="Times New Roman" pitchFamily="18" charset="0"/>
              </a:rPr>
              <a:t> </a:t>
            </a:r>
            <a:r>
              <a:rPr lang="en-US" altLang="fr-FR" sz="2800">
                <a:solidFill>
                  <a:srgbClr val="34756C"/>
                </a:solidFill>
                <a:latin typeface="Times New Roman" pitchFamily="18" charset="0"/>
              </a:rPr>
              <a:t>A lab experiment with between-firm comparisons</a:t>
            </a:r>
            <a:endParaRPr lang="en-US" altLang="fr-FR" sz="2800">
              <a:solidFill>
                <a:srgbClr val="000066"/>
              </a:solidFill>
            </a:endParaRPr>
          </a:p>
        </p:txBody>
      </p:sp>
      <p:sp>
        <p:nvSpPr>
          <p:cNvPr id="115715" name="Text Box 3"/>
          <p:cNvSpPr txBox="1">
            <a:spLocks noChangeArrowheads="1"/>
          </p:cNvSpPr>
          <p:nvPr/>
        </p:nvSpPr>
        <p:spPr bwMode="auto">
          <a:xfrm>
            <a:off x="669925" y="1219200"/>
            <a:ext cx="8474075"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algn="ctr" eaLnBrk="1" hangingPunct="1">
              <a:spcBef>
                <a:spcPct val="0"/>
              </a:spcBef>
              <a:buFontTx/>
              <a:buNone/>
            </a:pPr>
            <a:r>
              <a:rPr lang="en-US" altLang="fr-FR" sz="2200" u="sng">
                <a:solidFill>
                  <a:srgbClr val="34756C"/>
                </a:solidFill>
                <a:latin typeface="Times New Roman" pitchFamily="18" charset="0"/>
              </a:rPr>
              <a:t>Benchmark Treatment</a:t>
            </a:r>
            <a:r>
              <a:rPr lang="en-US" altLang="fr-FR" sz="2200">
                <a:solidFill>
                  <a:srgbClr val="34756C"/>
                </a:solidFill>
                <a:latin typeface="Times New Roman" pitchFamily="18" charset="0"/>
              </a:rPr>
              <a:t>: Gift-Exchange Game</a:t>
            </a:r>
            <a:endParaRPr lang="en-US" altLang="fr-FR" sz="2200">
              <a:solidFill>
                <a:srgbClr val="000066"/>
              </a:solidFill>
              <a:latin typeface="Times New Roman" pitchFamily="18" charset="0"/>
            </a:endParaRPr>
          </a:p>
          <a:p>
            <a:pPr lvl="1" algn="ctr" eaLnBrk="1" hangingPunct="1">
              <a:spcBef>
                <a:spcPct val="0"/>
              </a:spcBef>
              <a:buFontTx/>
              <a:buNone/>
            </a:pPr>
            <a:endParaRPr lang="en-US" altLang="fr-FR" sz="2200">
              <a:solidFill>
                <a:srgbClr val="000066"/>
              </a:solidFill>
              <a:latin typeface="Times New Roman" pitchFamily="18" charset="0"/>
            </a:endParaRPr>
          </a:p>
          <a:p>
            <a:pPr lvl="1" eaLnBrk="1" hangingPunct="1">
              <a:lnSpc>
                <a:spcPct val="60000"/>
              </a:lnSpc>
              <a:spcBef>
                <a:spcPct val="0"/>
              </a:spcBef>
              <a:buFontTx/>
              <a:buNone/>
            </a:pPr>
            <a:endParaRPr lang="en-US" altLang="fr-FR" sz="2200">
              <a:solidFill>
                <a:srgbClr val="000066"/>
              </a:solidFill>
              <a:latin typeface="Times New Roman" pitchFamily="18" charset="0"/>
            </a:endParaRPr>
          </a:p>
          <a:p>
            <a:pPr eaLnBrk="1" hangingPunct="1">
              <a:spcBef>
                <a:spcPct val="0"/>
              </a:spcBef>
              <a:buFontTx/>
              <a:buNone/>
            </a:pPr>
            <a:r>
              <a:rPr lang="en-US" altLang="fr-FR" sz="2200">
                <a:latin typeface="Times New Roman" pitchFamily="18" charset="0"/>
              </a:rPr>
              <a:t>N=20 subjects, with 10 firms and 10 </a:t>
            </a:r>
            <a:r>
              <a:rPr lang="en-US" altLang="fr-FR" sz="2200" i="1">
                <a:latin typeface="Times New Roman" pitchFamily="18" charset="0"/>
              </a:rPr>
              <a:t>a priori</a:t>
            </a:r>
            <a:r>
              <a:rPr lang="en-US" altLang="fr-FR" sz="2200">
                <a:latin typeface="Times New Roman" pitchFamily="18" charset="0"/>
              </a:rPr>
              <a:t> similar employees</a:t>
            </a:r>
          </a:p>
          <a:p>
            <a:pPr eaLnBrk="1" hangingPunct="1">
              <a:lnSpc>
                <a:spcPct val="60000"/>
              </a:lnSpc>
              <a:spcBef>
                <a:spcPct val="0"/>
              </a:spcBef>
              <a:buFontTx/>
              <a:buNone/>
            </a:pPr>
            <a:endParaRPr lang="en-US" altLang="fr-FR" sz="2200">
              <a:latin typeface="Times New Roman" pitchFamily="18" charset="0"/>
            </a:endParaRPr>
          </a:p>
          <a:p>
            <a:pPr eaLnBrk="1" hangingPunct="1">
              <a:spcBef>
                <a:spcPct val="0"/>
              </a:spcBef>
              <a:buFontTx/>
              <a:buNone/>
            </a:pPr>
            <a:r>
              <a:rPr lang="en-US" altLang="fr-FR" sz="2400">
                <a:solidFill>
                  <a:srgbClr val="34756C"/>
                </a:solidFill>
                <a:latin typeface="Times New Roman" pitchFamily="18" charset="0"/>
              </a:rPr>
              <a:t>Stage 1</a:t>
            </a:r>
            <a:r>
              <a:rPr lang="en-US" altLang="fr-FR" sz="2200">
                <a:solidFill>
                  <a:srgbClr val="34756C"/>
                </a:solidFill>
                <a:latin typeface="Times New Roman" pitchFamily="18" charset="0"/>
              </a:rPr>
              <a:t>: </a:t>
            </a:r>
            <a:r>
              <a:rPr lang="en-US" altLang="fr-FR" sz="2200">
                <a:latin typeface="Times New Roman" pitchFamily="18" charset="0"/>
              </a:rPr>
              <a:t>After being randomly matched with an employee, the firm offers a contract</a:t>
            </a:r>
          </a:p>
          <a:p>
            <a:pPr eaLnBrk="1" hangingPunct="1">
              <a:spcBef>
                <a:spcPct val="0"/>
              </a:spcBef>
              <a:buFontTx/>
              <a:buNone/>
            </a:pPr>
            <a:endParaRPr lang="en-US" altLang="fr-FR" sz="2200">
              <a:latin typeface="Times New Roman" pitchFamily="18" charset="0"/>
            </a:endParaRPr>
          </a:p>
          <a:p>
            <a:pPr eaLnBrk="1" hangingPunct="1">
              <a:lnSpc>
                <a:spcPct val="50000"/>
              </a:lnSpc>
              <a:spcBef>
                <a:spcPct val="0"/>
              </a:spcBef>
              <a:buFontTx/>
              <a:buNone/>
            </a:pPr>
            <a:endParaRPr lang="en-US" altLang="fr-FR" sz="2200">
              <a:solidFill>
                <a:srgbClr val="000066"/>
              </a:solidFill>
              <a:latin typeface="Times New Roman" pitchFamily="18" charset="0"/>
            </a:endParaRPr>
          </a:p>
          <a:p>
            <a:pPr eaLnBrk="1" hangingPunct="1">
              <a:spcBef>
                <a:spcPct val="0"/>
              </a:spcBef>
              <a:buFontTx/>
              <a:buNone/>
            </a:pPr>
            <a:r>
              <a:rPr lang="en-US" altLang="fr-FR" sz="2200">
                <a:solidFill>
                  <a:srgbClr val="34756C"/>
                </a:solidFill>
                <a:latin typeface="Times New Roman" pitchFamily="18" charset="0"/>
              </a:rPr>
              <a:t>Stage 2:</a:t>
            </a:r>
            <a:r>
              <a:rPr lang="en-US" altLang="fr-FR" sz="2200">
                <a:latin typeface="Times New Roman" pitchFamily="18" charset="0"/>
              </a:rPr>
              <a:t> The employee accepts or rejects</a:t>
            </a:r>
          </a:p>
          <a:p>
            <a:pPr eaLnBrk="1" hangingPunct="1">
              <a:spcBef>
                <a:spcPct val="0"/>
              </a:spcBef>
              <a:buFontTx/>
              <a:buNone/>
            </a:pPr>
            <a:r>
              <a:rPr lang="en-US" altLang="fr-FR" sz="2200">
                <a:latin typeface="Times New Roman" pitchFamily="18" charset="0"/>
              </a:rPr>
              <a:t>In case of rejection, both earn 0</a:t>
            </a:r>
          </a:p>
          <a:p>
            <a:pPr eaLnBrk="1" hangingPunct="1">
              <a:spcBef>
                <a:spcPct val="0"/>
              </a:spcBef>
              <a:buFontTx/>
              <a:buNone/>
            </a:pPr>
            <a:r>
              <a:rPr lang="en-US" altLang="fr-FR" sz="2200">
                <a:latin typeface="Times New Roman" pitchFamily="18" charset="0"/>
              </a:rPr>
              <a:t>In case of an acceptance, choice of  level of effort </a:t>
            </a:r>
          </a:p>
          <a:p>
            <a:pPr eaLnBrk="1" hangingPunct="1">
              <a:lnSpc>
                <a:spcPct val="70000"/>
              </a:lnSpc>
              <a:spcBef>
                <a:spcPct val="0"/>
              </a:spcBef>
              <a:buFontTx/>
              <a:buNone/>
            </a:pPr>
            <a:endParaRPr lang="en-US" altLang="fr-FR" sz="2200">
              <a:latin typeface="Times New Roman" pitchFamily="18" charset="0"/>
            </a:endParaRPr>
          </a:p>
          <a:p>
            <a:pPr eaLnBrk="1" hangingPunct="1">
              <a:lnSpc>
                <a:spcPct val="140000"/>
              </a:lnSpc>
              <a:spcBef>
                <a:spcPct val="0"/>
              </a:spcBef>
              <a:buFontTx/>
              <a:buNone/>
            </a:pPr>
            <a:endParaRPr lang="en-US" altLang="fr-FR" sz="2200">
              <a:latin typeface="Times New Roman" pitchFamily="18" charset="0"/>
            </a:endParaRPr>
          </a:p>
          <a:p>
            <a:pPr eaLnBrk="1" hangingPunct="1">
              <a:lnSpc>
                <a:spcPct val="140000"/>
              </a:lnSpc>
              <a:spcBef>
                <a:spcPct val="0"/>
              </a:spcBef>
              <a:buFontTx/>
              <a:buNone/>
            </a:pPr>
            <a:r>
              <a:rPr lang="en-US" altLang="fr-FR" sz="2200">
                <a:latin typeface="Times New Roman" pitchFamily="18" charset="0"/>
              </a:rPr>
              <a:t>Convex cost function</a:t>
            </a:r>
          </a:p>
        </p:txBody>
      </p:sp>
      <p:graphicFrame>
        <p:nvGraphicFramePr>
          <p:cNvPr id="115716" name="Object 4"/>
          <p:cNvGraphicFramePr>
            <a:graphicFrameLocks noChangeAspect="1"/>
          </p:cNvGraphicFramePr>
          <p:nvPr/>
        </p:nvGraphicFramePr>
        <p:xfrm>
          <a:off x="3810000" y="3124200"/>
          <a:ext cx="2046288" cy="393700"/>
        </p:xfrm>
        <a:graphic>
          <a:graphicData uri="http://schemas.openxmlformats.org/presentationml/2006/ole">
            <mc:AlternateContent xmlns:mc="http://schemas.openxmlformats.org/markup-compatibility/2006">
              <mc:Choice xmlns:v="urn:schemas-microsoft-com:vml" Requires="v">
                <p:oleObj spid="_x0000_s115807" name="Équation" r:id="rId5" imgW="1117115" imgH="215806" progId="Equation.3">
                  <p:embed/>
                </p:oleObj>
              </mc:Choice>
              <mc:Fallback>
                <p:oleObj name="Équation" r:id="rId5" imgW="1117115" imgH="215806"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124200"/>
                        <a:ext cx="2046288"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5717" name="Object 5"/>
          <p:cNvGraphicFramePr>
            <a:graphicFrameLocks noChangeAspect="1"/>
          </p:cNvGraphicFramePr>
          <p:nvPr/>
        </p:nvGraphicFramePr>
        <p:xfrm>
          <a:off x="3962400" y="4953000"/>
          <a:ext cx="2057400" cy="479425"/>
        </p:xfrm>
        <a:graphic>
          <a:graphicData uri="http://schemas.openxmlformats.org/presentationml/2006/ole">
            <mc:AlternateContent xmlns:mc="http://schemas.openxmlformats.org/markup-compatibility/2006">
              <mc:Choice xmlns:v="urn:schemas-microsoft-com:vml" Requires="v">
                <p:oleObj spid="_x0000_s115808" name="Equation" r:id="rId7" imgW="1091726" imgH="253890" progId="Equation.DSMT4">
                  <p:embed/>
                </p:oleObj>
              </mc:Choice>
              <mc:Fallback>
                <p:oleObj name="Equation" r:id="rId7" imgW="1091726" imgH="25389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4953000"/>
                        <a:ext cx="2057400"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5718"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6019800"/>
            <a:ext cx="8915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a:off x="762000" y="304800"/>
            <a:ext cx="838200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2200" dirty="0">
                <a:latin typeface="Times New Roman" pitchFamily="18" charset="0"/>
              </a:rPr>
              <a:t>Firm’s payoff:                                                             with </a:t>
            </a:r>
            <a:r>
              <a:rPr lang="en-US" altLang="fr-FR" sz="2200" i="1" dirty="0">
                <a:latin typeface="Times New Roman" pitchFamily="18" charset="0"/>
              </a:rPr>
              <a:t>v</a:t>
            </a:r>
            <a:r>
              <a:rPr lang="en-US" altLang="fr-FR" sz="2200" dirty="0">
                <a:latin typeface="Times New Roman" pitchFamily="18" charset="0"/>
              </a:rPr>
              <a:t>=120 </a:t>
            </a:r>
          </a:p>
          <a:p>
            <a:pPr eaLnBrk="1" hangingPunct="1">
              <a:spcBef>
                <a:spcPct val="0"/>
              </a:spcBef>
              <a:buFontTx/>
              <a:buNone/>
            </a:pPr>
            <a:endParaRPr lang="en-US" altLang="fr-FR" sz="2200" dirty="0">
              <a:latin typeface="Times New Roman" pitchFamily="18" charset="0"/>
            </a:endParaRPr>
          </a:p>
          <a:p>
            <a:pPr eaLnBrk="1" hangingPunct="1">
              <a:spcBef>
                <a:spcPct val="0"/>
              </a:spcBef>
              <a:buFontTx/>
              <a:buNone/>
            </a:pPr>
            <a:r>
              <a:rPr lang="en-US" altLang="fr-FR" sz="2200" dirty="0">
                <a:latin typeface="Times New Roman" pitchFamily="18" charset="0"/>
              </a:rPr>
              <a:t>Employee’s payoff: </a:t>
            </a:r>
          </a:p>
          <a:p>
            <a:pPr eaLnBrk="1" hangingPunct="1">
              <a:spcBef>
                <a:spcPct val="0"/>
              </a:spcBef>
              <a:buFontTx/>
              <a:buNone/>
            </a:pPr>
            <a:r>
              <a:rPr lang="en-US" altLang="fr-FR" sz="2200" dirty="0">
                <a:latin typeface="Times New Roman" pitchFamily="18" charset="0"/>
              </a:rPr>
              <a:t>with ‘transportation costs’=20</a:t>
            </a:r>
          </a:p>
          <a:p>
            <a:pPr eaLnBrk="1" hangingPunct="1">
              <a:spcBef>
                <a:spcPct val="0"/>
              </a:spcBef>
              <a:buFontTx/>
              <a:buNone/>
            </a:pPr>
            <a:endParaRPr lang="en-US" altLang="fr-FR" sz="2200" dirty="0">
              <a:latin typeface="Times New Roman" pitchFamily="18" charset="0"/>
            </a:endParaRPr>
          </a:p>
          <a:p>
            <a:pPr eaLnBrk="1" hangingPunct="1">
              <a:spcBef>
                <a:spcPct val="0"/>
              </a:spcBef>
              <a:buFontTx/>
              <a:buNone/>
            </a:pPr>
            <a:r>
              <a:rPr lang="en-US" altLang="fr-FR" sz="2200" dirty="0">
                <a:latin typeface="Times New Roman" pitchFamily="18" charset="0"/>
              </a:rPr>
              <a:t>Feedback to the employee: own payoff</a:t>
            </a:r>
          </a:p>
          <a:p>
            <a:pPr eaLnBrk="1" hangingPunct="1">
              <a:spcBef>
                <a:spcPct val="0"/>
              </a:spcBef>
              <a:buFontTx/>
              <a:buNone/>
            </a:pPr>
            <a:r>
              <a:rPr lang="en-US" altLang="fr-FR" sz="2200" dirty="0">
                <a:latin typeface="Times New Roman" pitchFamily="18" charset="0"/>
              </a:rPr>
              <a:t> </a:t>
            </a:r>
          </a:p>
        </p:txBody>
      </p:sp>
      <p:graphicFrame>
        <p:nvGraphicFramePr>
          <p:cNvPr id="277507" name="Object 3"/>
          <p:cNvGraphicFramePr>
            <a:graphicFrameLocks noChangeAspect="1"/>
          </p:cNvGraphicFramePr>
          <p:nvPr/>
        </p:nvGraphicFramePr>
        <p:xfrm>
          <a:off x="4419600" y="304800"/>
          <a:ext cx="1993900" cy="503238"/>
        </p:xfrm>
        <a:graphic>
          <a:graphicData uri="http://schemas.openxmlformats.org/presentationml/2006/ole">
            <mc:AlternateContent xmlns:mc="http://schemas.openxmlformats.org/markup-compatibility/2006">
              <mc:Choice xmlns:v="urn:schemas-microsoft-com:vml" Requires="v">
                <p:oleObj spid="_x0000_s117855" name="Équation" r:id="rId4" imgW="863600" imgH="215900" progId="Equation.3">
                  <p:embed/>
                </p:oleObj>
              </mc:Choice>
              <mc:Fallback>
                <p:oleObj name="Équation" r:id="rId4" imgW="863600" imgH="215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04800"/>
                        <a:ext cx="199390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7508" name="Object 4"/>
          <p:cNvGraphicFramePr>
            <a:graphicFrameLocks noChangeAspect="1"/>
          </p:cNvGraphicFramePr>
          <p:nvPr/>
        </p:nvGraphicFramePr>
        <p:xfrm>
          <a:off x="4419600" y="914400"/>
          <a:ext cx="2438400" cy="498475"/>
        </p:xfrm>
        <a:graphic>
          <a:graphicData uri="http://schemas.openxmlformats.org/presentationml/2006/ole">
            <mc:AlternateContent xmlns:mc="http://schemas.openxmlformats.org/markup-compatibility/2006">
              <mc:Choice xmlns:v="urn:schemas-microsoft-com:vml" Requires="v">
                <p:oleObj spid="_x0000_s117856" name="Équation" r:id="rId6" imgW="1180588" imgH="241195" progId="Equation.3">
                  <p:embed/>
                </p:oleObj>
              </mc:Choice>
              <mc:Fallback>
                <p:oleObj name="Équation" r:id="rId6" imgW="1180588" imgH="241195"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914400"/>
                        <a:ext cx="2438400"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7509" name="Rectangle 5"/>
          <p:cNvSpPr>
            <a:spLocks noChangeArrowheads="1"/>
          </p:cNvSpPr>
          <p:nvPr/>
        </p:nvSpPr>
        <p:spPr bwMode="auto">
          <a:xfrm>
            <a:off x="762000" y="2819400"/>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1" eaLnBrk="1" hangingPunct="1">
              <a:lnSpc>
                <a:spcPct val="130000"/>
              </a:lnSpc>
              <a:spcBef>
                <a:spcPct val="0"/>
              </a:spcBef>
              <a:buFontTx/>
              <a:buNone/>
            </a:pPr>
            <a:r>
              <a:rPr lang="en-US" altLang="fr-FR" sz="2200">
                <a:solidFill>
                  <a:srgbClr val="34756C"/>
                </a:solidFill>
                <a:latin typeface="Times New Roman" pitchFamily="18" charset="0"/>
              </a:rPr>
              <a:t>                                 </a:t>
            </a:r>
            <a:r>
              <a:rPr lang="en-US" altLang="fr-FR" sz="2200" u="sng">
                <a:solidFill>
                  <a:srgbClr val="34756C"/>
                </a:solidFill>
                <a:latin typeface="Times New Roman" pitchFamily="18" charset="0"/>
              </a:rPr>
              <a:t>Information Treatment</a:t>
            </a:r>
            <a:endParaRPr lang="en-US" altLang="fr-FR" sz="2200" u="sng">
              <a:solidFill>
                <a:srgbClr val="000066"/>
              </a:solidFill>
              <a:latin typeface="Times New Roman" pitchFamily="18" charset="0"/>
            </a:endParaRPr>
          </a:p>
          <a:p>
            <a:pPr lvl="1" algn="ctr" eaLnBrk="1" hangingPunct="1">
              <a:lnSpc>
                <a:spcPct val="80000"/>
              </a:lnSpc>
              <a:spcBef>
                <a:spcPct val="0"/>
              </a:spcBef>
              <a:buFontTx/>
              <a:buNone/>
            </a:pPr>
            <a:endParaRPr lang="en-US" altLang="fr-FR" sz="2200">
              <a:solidFill>
                <a:srgbClr val="000066"/>
              </a:solidFill>
              <a:latin typeface="Times New Roman" pitchFamily="18" charset="0"/>
            </a:endParaRPr>
          </a:p>
          <a:p>
            <a:pPr eaLnBrk="1" hangingPunct="1">
              <a:lnSpc>
                <a:spcPct val="40000"/>
              </a:lnSpc>
              <a:spcBef>
                <a:spcPct val="0"/>
              </a:spcBef>
              <a:buFontTx/>
              <a:buNone/>
            </a:pPr>
            <a:endParaRPr lang="en-US" altLang="fr-FR" sz="2200">
              <a:solidFill>
                <a:srgbClr val="000066"/>
              </a:solidFill>
              <a:latin typeface="Times New Roman" pitchFamily="18" charset="0"/>
            </a:endParaRPr>
          </a:p>
          <a:p>
            <a:pPr eaLnBrk="1" hangingPunct="1">
              <a:spcBef>
                <a:spcPct val="0"/>
              </a:spcBef>
              <a:buFontTx/>
              <a:buNone/>
            </a:pPr>
            <a:r>
              <a:rPr lang="en-US" altLang="fr-FR" sz="2200">
                <a:latin typeface="Times New Roman" pitchFamily="18" charset="0"/>
              </a:rPr>
              <a:t>End of stage 1:  employees (not firms) receive information on their reference group’s incomes before accepting the contract</a:t>
            </a:r>
          </a:p>
          <a:p>
            <a:pPr eaLnBrk="1" hangingPunct="1">
              <a:lnSpc>
                <a:spcPct val="60000"/>
              </a:lnSpc>
              <a:spcBef>
                <a:spcPct val="0"/>
              </a:spcBef>
              <a:buFontTx/>
              <a:buNone/>
            </a:pPr>
            <a:endParaRPr lang="en-US" altLang="fr-FR" sz="2200">
              <a:latin typeface="Times New Roman" pitchFamily="18" charset="0"/>
            </a:endParaRPr>
          </a:p>
          <a:p>
            <a:pPr eaLnBrk="1" hangingPunct="1">
              <a:spcBef>
                <a:spcPct val="0"/>
              </a:spcBef>
              <a:buFontTx/>
              <a:buNone/>
            </a:pPr>
            <a:r>
              <a:rPr lang="en-US" altLang="fr-FR" sz="2200">
                <a:latin typeface="Times New Roman" pitchFamily="18" charset="0"/>
              </a:rPr>
              <a:t>Information set: income levels of 4 other employees</a:t>
            </a:r>
          </a:p>
        </p:txBody>
      </p:sp>
      <p:sp>
        <p:nvSpPr>
          <p:cNvPr id="277510" name="Rectangle 6"/>
          <p:cNvSpPr>
            <a:spLocks noChangeArrowheads="1"/>
          </p:cNvSpPr>
          <p:nvPr/>
        </p:nvSpPr>
        <p:spPr bwMode="auto">
          <a:xfrm>
            <a:off x="762000" y="5410200"/>
            <a:ext cx="8382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200" u="sng">
                <a:solidFill>
                  <a:srgbClr val="34756C"/>
                </a:solidFill>
                <a:latin typeface="Times New Roman" pitchFamily="18" charset="0"/>
              </a:rPr>
              <a:t>Theoretical predictions</a:t>
            </a:r>
            <a:endParaRPr lang="en-US" altLang="fr-FR" sz="2200">
              <a:solidFill>
                <a:srgbClr val="000066"/>
              </a:solidFill>
              <a:latin typeface="Times New Roman" pitchFamily="18" charset="0"/>
            </a:endParaRPr>
          </a:p>
          <a:p>
            <a:pPr eaLnBrk="1" hangingPunct="1">
              <a:spcBef>
                <a:spcPct val="0"/>
              </a:spcBef>
              <a:buFontTx/>
              <a:buNone/>
            </a:pPr>
            <a:r>
              <a:rPr lang="en-US" altLang="fr-FR" sz="2200">
                <a:solidFill>
                  <a:schemeClr val="hlink"/>
                </a:solidFill>
                <a:latin typeface="Times New Roman" pitchFamily="18" charset="0"/>
              </a:rPr>
              <a:t> </a:t>
            </a:r>
          </a:p>
          <a:p>
            <a:pPr eaLnBrk="1" hangingPunct="1">
              <a:spcBef>
                <a:spcPct val="0"/>
              </a:spcBef>
              <a:buFontTx/>
              <a:buNone/>
            </a:pPr>
            <a:r>
              <a:rPr lang="en-US" altLang="fr-FR" sz="2200">
                <a:latin typeface="Times New Roman" pitchFamily="18" charset="0"/>
              </a:rPr>
              <a:t>Same SPNE in</a:t>
            </a:r>
            <a:r>
              <a:rPr lang="en-US" altLang="fr-FR" sz="2200">
                <a:solidFill>
                  <a:schemeClr val="hlink"/>
                </a:solidFill>
                <a:latin typeface="Times New Roman" pitchFamily="18" charset="0"/>
              </a:rPr>
              <a:t> </a:t>
            </a:r>
            <a:r>
              <a:rPr lang="en-US" altLang="fr-FR" sz="2200">
                <a:latin typeface="Times New Roman" pitchFamily="18" charset="0"/>
              </a:rPr>
              <a:t>both treatments:           </a:t>
            </a:r>
            <a:r>
              <a:rPr lang="en-US" altLang="fr-FR" sz="2200" i="1">
                <a:latin typeface="Times New Roman" pitchFamily="18" charset="0"/>
              </a:rPr>
              <a:t>e*</a:t>
            </a:r>
            <a:r>
              <a:rPr lang="en-US" altLang="fr-FR" sz="2200">
                <a:latin typeface="Times New Roman" pitchFamily="18" charset="0"/>
              </a:rPr>
              <a:t>=0.1 =&gt; </a:t>
            </a:r>
            <a:r>
              <a:rPr lang="en-US" altLang="fr-FR" sz="2200" i="1">
                <a:latin typeface="Times New Roman" pitchFamily="18" charset="0"/>
              </a:rPr>
              <a:t>w*</a:t>
            </a:r>
            <a:r>
              <a:rPr lang="en-US" altLang="fr-FR" sz="2200">
                <a:latin typeface="Times New Roman" pitchFamily="18" charset="0"/>
              </a:rPr>
              <a:t>=20</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295400" y="228600"/>
            <a:ext cx="6780213" cy="984250"/>
          </a:xfrm>
        </p:spPr>
        <p:txBody>
          <a:bodyPr/>
          <a:lstStyle/>
          <a:p>
            <a:pPr eaLnBrk="1" hangingPunct="1"/>
            <a:r>
              <a:rPr lang="en-US" altLang="fr-FR" sz="2400">
                <a:solidFill>
                  <a:schemeClr val="hlink"/>
                </a:solidFill>
                <a:latin typeface="Times New Roman" pitchFamily="18" charset="0"/>
              </a:rPr>
              <a:t>      </a:t>
            </a:r>
            <a:r>
              <a:rPr lang="en-US" altLang="fr-FR" sz="2600">
                <a:solidFill>
                  <a:srgbClr val="34756C"/>
                </a:solidFill>
                <a:latin typeface="Times New Roman" pitchFamily="18" charset="0"/>
              </a:rPr>
              <a:t>Experimental procedures</a:t>
            </a:r>
            <a:endParaRPr lang="en-US" altLang="fr-FR" sz="2800">
              <a:solidFill>
                <a:srgbClr val="000066"/>
              </a:solidFill>
            </a:endParaRPr>
          </a:p>
        </p:txBody>
      </p:sp>
      <p:sp>
        <p:nvSpPr>
          <p:cNvPr id="119811" name="Rectangle 3"/>
          <p:cNvSpPr>
            <a:spLocks noChangeArrowheads="1"/>
          </p:cNvSpPr>
          <p:nvPr/>
        </p:nvSpPr>
        <p:spPr bwMode="auto">
          <a:xfrm>
            <a:off x="685800" y="1219200"/>
            <a:ext cx="8610600" cy="552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fr-FR" sz="2200">
                <a:latin typeface="Times New Roman" pitchFamily="18" charset="0"/>
              </a:rPr>
              <a:t>Regate software, GATE Lyon</a:t>
            </a:r>
          </a:p>
          <a:p>
            <a:pPr eaLnBrk="1" hangingPunct="1">
              <a:spcBef>
                <a:spcPct val="50000"/>
              </a:spcBef>
              <a:buFontTx/>
              <a:buNone/>
            </a:pPr>
            <a:r>
              <a:rPr lang="en-US" altLang="fr-FR" sz="2200">
                <a:solidFill>
                  <a:srgbClr val="34756C"/>
                </a:solidFill>
                <a:latin typeface="Times New Roman" pitchFamily="18" charset="0"/>
              </a:rPr>
              <a:t>120 participants</a:t>
            </a:r>
            <a:r>
              <a:rPr lang="en-US" altLang="fr-FR" sz="2200">
                <a:latin typeface="Times New Roman" pitchFamily="18" charset="0"/>
              </a:rPr>
              <a:t> from undergraduate classes in engineering and business schools</a:t>
            </a:r>
          </a:p>
          <a:p>
            <a:pPr eaLnBrk="1" hangingPunct="1">
              <a:lnSpc>
                <a:spcPct val="110000"/>
              </a:lnSpc>
              <a:spcBef>
                <a:spcPct val="50000"/>
              </a:spcBef>
              <a:buFontTx/>
              <a:buNone/>
            </a:pPr>
            <a:r>
              <a:rPr lang="en-US" altLang="fr-FR" sz="2200">
                <a:latin typeface="Times New Roman" pitchFamily="18" charset="0"/>
              </a:rPr>
              <a:t>6 sessions (with 20 participants each): 2 sessions in the Benchmark Treatment (200 obs.) + 4 sessions in the Information Treatment (400 obs.)</a:t>
            </a:r>
          </a:p>
          <a:p>
            <a:pPr eaLnBrk="1" hangingPunct="1">
              <a:spcBef>
                <a:spcPct val="50000"/>
              </a:spcBef>
              <a:buFontTx/>
              <a:buNone/>
            </a:pPr>
            <a:endParaRPr lang="en-US" altLang="fr-FR" sz="2200">
              <a:solidFill>
                <a:srgbClr val="000066"/>
              </a:solidFill>
              <a:latin typeface="Times New Roman" pitchFamily="18" charset="0"/>
            </a:endParaRPr>
          </a:p>
          <a:p>
            <a:pPr eaLnBrk="1" hangingPunct="1">
              <a:lnSpc>
                <a:spcPct val="60000"/>
              </a:lnSpc>
              <a:spcBef>
                <a:spcPct val="50000"/>
              </a:spcBef>
              <a:buFontTx/>
              <a:buNone/>
            </a:pPr>
            <a:r>
              <a:rPr lang="en-US" altLang="fr-FR" sz="2200">
                <a:solidFill>
                  <a:srgbClr val="34756C"/>
                </a:solidFill>
                <a:latin typeface="Times New Roman" pitchFamily="18" charset="0"/>
              </a:rPr>
              <a:t>10 repetitions with a Perfect Stranger matching protocol</a:t>
            </a:r>
            <a:endParaRPr lang="en-US" altLang="fr-FR" sz="2200">
              <a:latin typeface="Times New Roman" pitchFamily="18" charset="0"/>
            </a:endParaRPr>
          </a:p>
          <a:p>
            <a:pPr eaLnBrk="1" hangingPunct="1">
              <a:lnSpc>
                <a:spcPct val="80000"/>
              </a:lnSpc>
              <a:spcBef>
                <a:spcPct val="50000"/>
              </a:spcBef>
              <a:buFontTx/>
              <a:buNone/>
            </a:pPr>
            <a:r>
              <a:rPr lang="en-US" altLang="fr-FR" sz="2200">
                <a:latin typeface="Times New Roman" pitchFamily="18" charset="0"/>
              </a:rPr>
              <a:t>At each of the 10 periods, in the Info Treatment, the set of 5 incomes </a:t>
            </a:r>
          </a:p>
          <a:p>
            <a:pPr eaLnBrk="1" hangingPunct="1">
              <a:lnSpc>
                <a:spcPct val="60000"/>
              </a:lnSpc>
              <a:spcBef>
                <a:spcPct val="50000"/>
              </a:spcBef>
              <a:buFontTx/>
              <a:buNone/>
            </a:pPr>
            <a:r>
              <a:rPr lang="en-US" altLang="fr-FR" sz="2200">
                <a:latin typeface="Times New Roman" pitchFamily="18" charset="0"/>
              </a:rPr>
              <a:t>come from randomly chosen firms</a:t>
            </a:r>
          </a:p>
          <a:p>
            <a:pPr eaLnBrk="1" hangingPunct="1">
              <a:lnSpc>
                <a:spcPct val="90000"/>
              </a:lnSpc>
              <a:spcBef>
                <a:spcPct val="50000"/>
              </a:spcBef>
              <a:buFontTx/>
              <a:buNone/>
            </a:pPr>
            <a:r>
              <a:rPr lang="en-US" altLang="fr-FR" sz="2200">
                <a:solidFill>
                  <a:srgbClr val="34756C"/>
                </a:solidFill>
                <a:latin typeface="Times New Roman" pitchFamily="18" charset="0"/>
              </a:rPr>
              <a:t>80 different income distributions</a:t>
            </a:r>
            <a:endParaRPr lang="en-US" altLang="fr-FR" sz="2200">
              <a:solidFill>
                <a:srgbClr val="000066"/>
              </a:solidFill>
              <a:latin typeface="Times New Roman" pitchFamily="18" charset="0"/>
            </a:endParaRPr>
          </a:p>
          <a:p>
            <a:pPr eaLnBrk="1" hangingPunct="1">
              <a:lnSpc>
                <a:spcPct val="60000"/>
              </a:lnSpc>
              <a:spcBef>
                <a:spcPct val="50000"/>
              </a:spcBef>
              <a:buFontTx/>
              <a:buNone/>
            </a:pPr>
            <a:endParaRPr lang="en-US" altLang="fr-FR" sz="2200">
              <a:latin typeface="Times New Roman" pitchFamily="18" charset="0"/>
            </a:endParaRPr>
          </a:p>
          <a:p>
            <a:pPr eaLnBrk="1" hangingPunct="1">
              <a:lnSpc>
                <a:spcPct val="60000"/>
              </a:lnSpc>
              <a:spcBef>
                <a:spcPct val="50000"/>
              </a:spcBef>
              <a:buFontTx/>
              <a:buNone/>
            </a:pPr>
            <a:r>
              <a:rPr lang="en-US" altLang="fr-FR" sz="2200">
                <a:latin typeface="Times New Roman" pitchFamily="18" charset="0"/>
              </a:rPr>
              <a:t>60 minutes</a:t>
            </a:r>
          </a:p>
          <a:p>
            <a:pPr eaLnBrk="1" hangingPunct="1">
              <a:lnSpc>
                <a:spcPct val="90000"/>
              </a:lnSpc>
              <a:spcBef>
                <a:spcPct val="50000"/>
              </a:spcBef>
              <a:buFontTx/>
              <a:buNone/>
            </a:pPr>
            <a:r>
              <a:rPr lang="en-US" altLang="fr-FR" sz="2200">
                <a:latin typeface="Times New Roman" pitchFamily="18" charset="0"/>
              </a:rPr>
              <a:t>Average earnings: € 14. Show-up fee: € 5</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533400" y="381000"/>
            <a:ext cx="8610600" cy="609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Blip>
                <a:blip r:embed="rId3"/>
              </a:buBlip>
            </a:pPr>
            <a:r>
              <a:rPr lang="en-US" altLang="fr-FR" sz="2200" dirty="0">
                <a:solidFill>
                  <a:srgbClr val="000066"/>
                </a:solidFill>
                <a:latin typeface="Times New Roman" pitchFamily="18" charset="0"/>
              </a:rPr>
              <a:t> </a:t>
            </a:r>
            <a:r>
              <a:rPr lang="en-US" altLang="fr-FR" sz="2200" dirty="0">
                <a:solidFill>
                  <a:srgbClr val="34756C"/>
                </a:solidFill>
                <a:latin typeface="Times New Roman" pitchFamily="18" charset="0"/>
              </a:rPr>
              <a:t>Survey data: 1997 Work Orientations module of the International Social</a:t>
            </a:r>
          </a:p>
          <a:p>
            <a:pPr eaLnBrk="1" hangingPunct="1">
              <a:spcBef>
                <a:spcPct val="0"/>
              </a:spcBef>
              <a:buFontTx/>
              <a:buNone/>
            </a:pPr>
            <a:r>
              <a:rPr lang="en-US" altLang="fr-FR" sz="2200" dirty="0">
                <a:solidFill>
                  <a:srgbClr val="34756C"/>
                </a:solidFill>
                <a:latin typeface="Times New Roman" pitchFamily="18" charset="0"/>
              </a:rPr>
              <a:t>    Survey Program</a:t>
            </a:r>
            <a:r>
              <a:rPr lang="en-US" altLang="fr-FR" sz="2200" dirty="0">
                <a:solidFill>
                  <a:srgbClr val="000066"/>
                </a:solidFill>
                <a:latin typeface="Times New Roman" pitchFamily="18" charset="0"/>
              </a:rPr>
              <a:t> (ISSP: </a:t>
            </a:r>
            <a:r>
              <a:rPr lang="en-US" altLang="fr-FR" sz="2200" dirty="0">
                <a:solidFill>
                  <a:srgbClr val="000066"/>
                </a:solidFill>
                <a:latin typeface="Times New Roman" pitchFamily="18" charset="0"/>
                <a:hlinkClick r:id="rId4"/>
              </a:rPr>
              <a:t>http://www.issp.org</a:t>
            </a:r>
            <a:r>
              <a:rPr lang="en-US" altLang="fr-FR" sz="2200" dirty="0">
                <a:solidFill>
                  <a:srgbClr val="000066"/>
                </a:solidFill>
                <a:latin typeface="Times New Roman" pitchFamily="18" charset="0"/>
              </a:rPr>
              <a:t>)</a:t>
            </a:r>
          </a:p>
          <a:p>
            <a:pPr eaLnBrk="1" hangingPunct="1">
              <a:spcBef>
                <a:spcPct val="0"/>
              </a:spcBef>
              <a:buFontTx/>
              <a:buNone/>
            </a:pPr>
            <a:endParaRPr lang="en-US" altLang="fr-FR" sz="2200" dirty="0">
              <a:solidFill>
                <a:srgbClr val="000066"/>
              </a:solidFill>
              <a:latin typeface="Times New Roman" pitchFamily="18" charset="0"/>
            </a:endParaRPr>
          </a:p>
          <a:p>
            <a:pPr eaLnBrk="1" hangingPunct="1">
              <a:spcBef>
                <a:spcPct val="0"/>
              </a:spcBef>
              <a:buFontTx/>
              <a:buNone/>
            </a:pPr>
            <a:endParaRPr lang="en-US" altLang="fr-FR" sz="2200" dirty="0">
              <a:latin typeface="Times New Roman" pitchFamily="18" charset="0"/>
            </a:endParaRPr>
          </a:p>
          <a:p>
            <a:pPr eaLnBrk="1" hangingPunct="1">
              <a:spcBef>
                <a:spcPct val="0"/>
              </a:spcBef>
              <a:buFontTx/>
              <a:buNone/>
            </a:pPr>
            <a:r>
              <a:rPr lang="en-US" altLang="fr-FR" sz="2200" dirty="0">
                <a:latin typeface="Times New Roman" pitchFamily="18" charset="0"/>
              </a:rPr>
              <a:t>11,987 individuals aged 16-65 in full or part-time jobs</a:t>
            </a:r>
          </a:p>
          <a:p>
            <a:pPr eaLnBrk="1" hangingPunct="1">
              <a:spcBef>
                <a:spcPct val="0"/>
              </a:spcBef>
              <a:buFontTx/>
              <a:buNone/>
            </a:pPr>
            <a:r>
              <a:rPr lang="en-US" altLang="fr-FR" sz="2200" dirty="0">
                <a:latin typeface="Times New Roman" pitchFamily="18" charset="0"/>
              </a:rPr>
              <a:t>17 countries</a:t>
            </a:r>
          </a:p>
          <a:p>
            <a:pPr eaLnBrk="1" hangingPunct="1">
              <a:lnSpc>
                <a:spcPct val="50000"/>
              </a:lnSpc>
              <a:spcBef>
                <a:spcPct val="0"/>
              </a:spcBef>
              <a:buFontTx/>
              <a:buNone/>
            </a:pPr>
            <a:endParaRPr lang="en-US" altLang="fr-FR" sz="2200" dirty="0">
              <a:solidFill>
                <a:srgbClr val="000066"/>
              </a:solidFill>
              <a:latin typeface="Times New Roman" pitchFamily="18" charset="0"/>
            </a:endParaRPr>
          </a:p>
          <a:p>
            <a:pPr eaLnBrk="1" hangingPunct="1">
              <a:lnSpc>
                <a:spcPct val="50000"/>
              </a:lnSpc>
              <a:spcBef>
                <a:spcPct val="0"/>
              </a:spcBef>
              <a:buFontTx/>
              <a:buNone/>
            </a:pPr>
            <a:endParaRPr lang="en-US" altLang="fr-FR" sz="2200" dirty="0">
              <a:solidFill>
                <a:srgbClr val="000066"/>
              </a:solidFill>
              <a:latin typeface="Times New Roman" pitchFamily="18" charset="0"/>
            </a:endParaRPr>
          </a:p>
          <a:p>
            <a:pPr eaLnBrk="1" hangingPunct="1">
              <a:lnSpc>
                <a:spcPct val="50000"/>
              </a:lnSpc>
              <a:spcBef>
                <a:spcPct val="0"/>
              </a:spcBef>
              <a:buFontTx/>
              <a:buNone/>
            </a:pPr>
            <a:r>
              <a:rPr lang="en-US" altLang="fr-FR" sz="2200" dirty="0">
                <a:latin typeface="Times New Roman" pitchFamily="18" charset="0"/>
              </a:rPr>
              <a:t>Key variables:</a:t>
            </a:r>
          </a:p>
          <a:p>
            <a:pPr eaLnBrk="1" hangingPunct="1">
              <a:lnSpc>
                <a:spcPct val="50000"/>
              </a:lnSpc>
              <a:spcBef>
                <a:spcPct val="0"/>
              </a:spcBef>
              <a:buFontTx/>
              <a:buNone/>
            </a:pPr>
            <a:endParaRPr lang="en-US" altLang="fr-FR" sz="2200" dirty="0">
              <a:latin typeface="Times New Roman" pitchFamily="18" charset="0"/>
            </a:endParaRPr>
          </a:p>
          <a:p>
            <a:pPr eaLnBrk="1" hangingPunct="1">
              <a:spcBef>
                <a:spcPct val="0"/>
              </a:spcBef>
              <a:buFont typeface="Wingdings" pitchFamily="2" charset="2"/>
              <a:buChar char="ü"/>
            </a:pPr>
            <a:r>
              <a:rPr lang="en-US" altLang="fr-FR" sz="2200" dirty="0">
                <a:latin typeface="Times New Roman" pitchFamily="18" charset="0"/>
              </a:rPr>
              <a:t>  Earnings: individual, yearly earnings </a:t>
            </a:r>
          </a:p>
          <a:p>
            <a:pPr eaLnBrk="1" hangingPunct="1">
              <a:lnSpc>
                <a:spcPct val="40000"/>
              </a:lnSpc>
              <a:spcBef>
                <a:spcPct val="0"/>
              </a:spcBef>
              <a:buFontTx/>
              <a:buNone/>
            </a:pPr>
            <a:endParaRPr lang="en-US" altLang="fr-FR" sz="2200" dirty="0">
              <a:latin typeface="Times New Roman" pitchFamily="18" charset="0"/>
            </a:endParaRPr>
          </a:p>
          <a:p>
            <a:pPr eaLnBrk="1" hangingPunct="1">
              <a:spcBef>
                <a:spcPct val="0"/>
              </a:spcBef>
              <a:buFont typeface="Wingdings" pitchFamily="2" charset="2"/>
              <a:buChar char="ü"/>
            </a:pPr>
            <a:r>
              <a:rPr lang="en-US" altLang="fr-FR" sz="2200" dirty="0">
                <a:latin typeface="Times New Roman" pitchFamily="18" charset="0"/>
              </a:rPr>
              <a:t>  Weekly hours of work</a:t>
            </a:r>
          </a:p>
          <a:p>
            <a:pPr eaLnBrk="1" hangingPunct="1">
              <a:lnSpc>
                <a:spcPct val="40000"/>
              </a:lnSpc>
              <a:spcBef>
                <a:spcPct val="0"/>
              </a:spcBef>
              <a:buFontTx/>
              <a:buNone/>
            </a:pPr>
            <a:endParaRPr lang="en-US" altLang="fr-FR" sz="2200" dirty="0">
              <a:latin typeface="Times New Roman" pitchFamily="18" charset="0"/>
            </a:endParaRPr>
          </a:p>
          <a:p>
            <a:pPr eaLnBrk="1" hangingPunct="1">
              <a:spcBef>
                <a:spcPct val="0"/>
              </a:spcBef>
              <a:buFont typeface="Wingdings" pitchFamily="2" charset="2"/>
              <a:buChar char="ü"/>
            </a:pPr>
            <a:r>
              <a:rPr lang="en-US" altLang="fr-FR" sz="2200" dirty="0">
                <a:latin typeface="Times New Roman" pitchFamily="18" charset="0"/>
              </a:rPr>
              <a:t>  Discretionary effort at work (scaled from 1 to 5): </a:t>
            </a:r>
          </a:p>
          <a:p>
            <a:pPr eaLnBrk="1" hangingPunct="1">
              <a:lnSpc>
                <a:spcPct val="70000"/>
              </a:lnSpc>
              <a:spcBef>
                <a:spcPct val="0"/>
              </a:spcBef>
              <a:buFont typeface="Wingdings" pitchFamily="2" charset="2"/>
              <a:buNone/>
            </a:pPr>
            <a:endParaRPr lang="en-US" altLang="fr-FR" sz="2200" dirty="0">
              <a:latin typeface="Times New Roman" pitchFamily="18" charset="0"/>
            </a:endParaRPr>
          </a:p>
          <a:p>
            <a:pPr eaLnBrk="1" hangingPunct="1">
              <a:lnSpc>
                <a:spcPct val="60000"/>
              </a:lnSpc>
              <a:spcBef>
                <a:spcPct val="0"/>
              </a:spcBef>
              <a:buFontTx/>
              <a:buNone/>
            </a:pPr>
            <a:endParaRPr lang="en-US" altLang="fr-FR" sz="2200" dirty="0">
              <a:latin typeface="Times New Roman" pitchFamily="18" charset="0"/>
            </a:endParaRPr>
          </a:p>
          <a:p>
            <a:pPr eaLnBrk="1" hangingPunct="1">
              <a:lnSpc>
                <a:spcPct val="0"/>
              </a:lnSpc>
              <a:spcBef>
                <a:spcPct val="0"/>
              </a:spcBef>
              <a:buFontTx/>
              <a:buNone/>
            </a:pPr>
            <a:endParaRPr lang="en-US" altLang="fr-FR" sz="2200" dirty="0">
              <a:latin typeface="Times New Roman" pitchFamily="18" charset="0"/>
            </a:endParaRPr>
          </a:p>
          <a:p>
            <a:pPr algn="ctr" eaLnBrk="1" hangingPunct="1">
              <a:spcBef>
                <a:spcPct val="0"/>
              </a:spcBef>
              <a:buFontTx/>
              <a:buNone/>
            </a:pPr>
            <a:r>
              <a:rPr lang="en-US" altLang="fr-FR" sz="2200" dirty="0">
                <a:latin typeface="Times New Roman" pitchFamily="18" charset="0"/>
              </a:rPr>
              <a:t>     “</a:t>
            </a:r>
            <a:r>
              <a:rPr lang="en-US" altLang="fr-FR" sz="2200" i="1" dirty="0">
                <a:latin typeface="Times New Roman" pitchFamily="18" charset="0"/>
              </a:rPr>
              <a:t>I am willing to work harder than I have to in order to help </a:t>
            </a:r>
          </a:p>
          <a:p>
            <a:pPr algn="ctr" eaLnBrk="1" hangingPunct="1">
              <a:lnSpc>
                <a:spcPct val="120000"/>
              </a:lnSpc>
              <a:spcBef>
                <a:spcPct val="0"/>
              </a:spcBef>
              <a:buFontTx/>
              <a:buNone/>
            </a:pPr>
            <a:r>
              <a:rPr lang="en-US" altLang="fr-FR" sz="2200" i="1" dirty="0">
                <a:latin typeface="Times New Roman" pitchFamily="18" charset="0"/>
              </a:rPr>
              <a:t>      the firm or organization I work in to succeed</a:t>
            </a:r>
            <a:r>
              <a:rPr lang="en-US" altLang="fr-FR" sz="2200" dirty="0">
                <a:latin typeface="Times New Roman" pitchFamily="18" charset="0"/>
              </a:rPr>
              <a:t>”</a:t>
            </a:r>
          </a:p>
          <a:p>
            <a:pPr algn="ctr" eaLnBrk="1" hangingPunct="1">
              <a:lnSpc>
                <a:spcPct val="170000"/>
              </a:lnSpc>
              <a:spcBef>
                <a:spcPct val="0"/>
              </a:spcBef>
              <a:buFontTx/>
              <a:buNone/>
            </a:pPr>
            <a:r>
              <a:rPr lang="en-US" altLang="fr-FR" sz="2200" dirty="0">
                <a:solidFill>
                  <a:srgbClr val="34756C"/>
                </a:solidFill>
                <a:latin typeface="Times New Roman" pitchFamily="18" charset="0"/>
              </a:rPr>
              <a:t>= Equivalent to effort in the experiment</a:t>
            </a:r>
            <a:r>
              <a:rPr lang="en-US" altLang="fr-FR" sz="2200" dirty="0">
                <a:latin typeface="Times New Roman" pitchFamily="18" charset="0"/>
              </a:rPr>
              <a:t> </a:t>
            </a:r>
          </a:p>
          <a:p>
            <a:pPr eaLnBrk="1" hangingPunct="1">
              <a:lnSpc>
                <a:spcPct val="50000"/>
              </a:lnSpc>
              <a:spcBef>
                <a:spcPct val="0"/>
              </a:spcBef>
              <a:buFontTx/>
              <a:buNone/>
            </a:pPr>
            <a:endParaRPr lang="en-US" altLang="fr-FR" sz="2200" dirty="0">
              <a:latin typeface="Times New Roman" pitchFamily="18" charset="0"/>
            </a:endParaRPr>
          </a:p>
          <a:p>
            <a:pPr eaLnBrk="1" hangingPunct="1">
              <a:lnSpc>
                <a:spcPct val="40000"/>
              </a:lnSpc>
              <a:spcBef>
                <a:spcPct val="0"/>
              </a:spcBef>
              <a:buFontTx/>
              <a:buNone/>
            </a:pPr>
            <a:endParaRPr lang="en-US" altLang="fr-FR" sz="2200" dirty="0">
              <a:solidFill>
                <a:schemeClr val="hlink"/>
              </a:solidFill>
              <a:latin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11188" y="620713"/>
            <a:ext cx="7845425" cy="71437"/>
          </a:xfrm>
        </p:spPr>
        <p:txBody>
          <a:bodyPr/>
          <a:lstStyle/>
          <a:p>
            <a:pPr eaLnBrk="1" hangingPunct="1">
              <a:lnSpc>
                <a:spcPct val="110000"/>
              </a:lnSpc>
            </a:pPr>
            <a:r>
              <a:rPr lang="en-US" altLang="fr-FR" sz="3200">
                <a:solidFill>
                  <a:schemeClr val="tx1"/>
                </a:solidFill>
              </a:rPr>
              <a:t>             </a:t>
            </a:r>
            <a:br>
              <a:rPr lang="en-US" altLang="fr-FR" sz="3200">
                <a:solidFill>
                  <a:schemeClr val="tx1"/>
                </a:solidFill>
              </a:rPr>
            </a:br>
            <a:br>
              <a:rPr lang="en-US" altLang="fr-FR" sz="3200">
                <a:solidFill>
                  <a:schemeClr val="tx1"/>
                </a:solidFill>
              </a:rPr>
            </a:br>
            <a:endParaRPr lang="en-US" altLang="fr-FR" sz="3200">
              <a:solidFill>
                <a:schemeClr val="tx1"/>
              </a:solidFill>
            </a:endParaRPr>
          </a:p>
        </p:txBody>
      </p:sp>
      <p:sp>
        <p:nvSpPr>
          <p:cNvPr id="123907" name="Rectangle 3"/>
          <p:cNvSpPr>
            <a:spLocks noGrp="1" noChangeArrowheads="1"/>
          </p:cNvSpPr>
          <p:nvPr>
            <p:ph type="body" idx="1"/>
          </p:nvPr>
        </p:nvSpPr>
        <p:spPr>
          <a:xfrm>
            <a:off x="468313" y="333375"/>
            <a:ext cx="8424862" cy="5762625"/>
          </a:xfrm>
        </p:spPr>
        <p:txBody>
          <a:bodyPr/>
          <a:lstStyle/>
          <a:p>
            <a:pPr eaLnBrk="1" hangingPunct="1">
              <a:buFontTx/>
              <a:buNone/>
            </a:pPr>
            <a:endParaRPr lang="en-GB" altLang="fr-FR"/>
          </a:p>
          <a:p>
            <a:pPr eaLnBrk="1" hangingPunct="1">
              <a:buFontTx/>
              <a:buNone/>
            </a:pPr>
            <a:endParaRPr lang="fr-FR" altLang="fr-FR"/>
          </a:p>
        </p:txBody>
      </p:sp>
      <p:pic>
        <p:nvPicPr>
          <p:cNvPr id="1239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436563"/>
            <a:ext cx="8640762" cy="588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457200" y="762000"/>
            <a:ext cx="86868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fr-FR" sz="2400" i="1" dirty="0" err="1">
                <a:latin typeface="Times New Roman" pitchFamily="18" charset="0"/>
              </a:rPr>
              <a:t>e</a:t>
            </a:r>
            <a:r>
              <a:rPr lang="en-US" altLang="fr-FR" sz="2400" i="1" baseline="-25000" dirty="0" err="1">
                <a:latin typeface="Times New Roman" pitchFamily="18" charset="0"/>
              </a:rPr>
              <a:t>i</a:t>
            </a:r>
            <a:r>
              <a:rPr lang="en-US" altLang="fr-FR" sz="2400" i="1" dirty="0">
                <a:latin typeface="Times New Roman" pitchFamily="18" charset="0"/>
              </a:rPr>
              <a:t>=f(</a:t>
            </a:r>
            <a:r>
              <a:rPr lang="en-US" altLang="fr-FR" sz="2400" i="1" dirty="0" err="1">
                <a:latin typeface="Times New Roman" pitchFamily="18" charset="0"/>
              </a:rPr>
              <a:t>y</a:t>
            </a:r>
            <a:r>
              <a:rPr lang="en-US" altLang="fr-FR" sz="2400" i="1" baseline="-25000" dirty="0" err="1">
                <a:latin typeface="Times New Roman" pitchFamily="18" charset="0"/>
              </a:rPr>
              <a:t>i</a:t>
            </a:r>
            <a:r>
              <a:rPr lang="en-US" altLang="fr-FR" sz="2400" i="1" dirty="0" err="1">
                <a:latin typeface="Times New Roman" pitchFamily="18" charset="0"/>
              </a:rPr>
              <a:t>,y</a:t>
            </a:r>
            <a:r>
              <a:rPr lang="en-US" altLang="fr-FR" sz="2400" i="1" dirty="0">
                <a:latin typeface="Times New Roman" pitchFamily="18" charset="0"/>
              </a:rPr>
              <a:t>*, h</a:t>
            </a:r>
            <a:r>
              <a:rPr lang="en-US" altLang="fr-FR" sz="2400" i="1" baseline="-25000" dirty="0">
                <a:latin typeface="Times New Roman" pitchFamily="18" charset="0"/>
              </a:rPr>
              <a:t>i</a:t>
            </a:r>
            <a:r>
              <a:rPr lang="en-US" altLang="fr-FR" sz="2400" i="1" dirty="0">
                <a:latin typeface="Times New Roman" pitchFamily="18" charset="0"/>
              </a:rPr>
              <a:t>)</a:t>
            </a:r>
          </a:p>
          <a:p>
            <a:pPr algn="ctr" eaLnBrk="1" hangingPunct="1">
              <a:spcBef>
                <a:spcPct val="0"/>
              </a:spcBef>
              <a:buFontTx/>
              <a:buNone/>
            </a:pPr>
            <a:endParaRPr lang="en-US" altLang="fr-FR" sz="2400" i="1" dirty="0">
              <a:latin typeface="Times New Roman" pitchFamily="18" charset="0"/>
            </a:endParaRPr>
          </a:p>
          <a:p>
            <a:pPr algn="ctr" eaLnBrk="1" hangingPunct="1">
              <a:lnSpc>
                <a:spcPct val="50000"/>
              </a:lnSpc>
              <a:spcBef>
                <a:spcPct val="0"/>
              </a:spcBef>
              <a:buFontTx/>
              <a:buNone/>
            </a:pPr>
            <a:endParaRPr lang="en-US" altLang="fr-FR" sz="2400" i="1" dirty="0">
              <a:latin typeface="Times New Roman" pitchFamily="18" charset="0"/>
            </a:endParaRPr>
          </a:p>
          <a:p>
            <a:pPr eaLnBrk="1" hangingPunct="1">
              <a:lnSpc>
                <a:spcPct val="40000"/>
              </a:lnSpc>
              <a:spcBef>
                <a:spcPct val="0"/>
              </a:spcBef>
              <a:buFontTx/>
              <a:buNone/>
            </a:pPr>
            <a:endParaRPr lang="en-US" altLang="fr-FR" sz="2400" i="1" dirty="0">
              <a:latin typeface="Times New Roman" pitchFamily="18" charset="0"/>
            </a:endParaRPr>
          </a:p>
          <a:p>
            <a:pPr eaLnBrk="1" hangingPunct="1">
              <a:lnSpc>
                <a:spcPct val="80000"/>
              </a:lnSpc>
              <a:spcBef>
                <a:spcPct val="0"/>
              </a:spcBef>
              <a:buFontTx/>
              <a:buNone/>
            </a:pPr>
            <a:r>
              <a:rPr lang="en-US" altLang="fr-FR" sz="2200" dirty="0">
                <a:solidFill>
                  <a:srgbClr val="34756C"/>
                </a:solidFill>
                <a:latin typeface="Times New Roman" pitchFamily="18" charset="0"/>
              </a:rPr>
              <a:t>Reference group income</a:t>
            </a:r>
            <a:r>
              <a:rPr lang="en-US" altLang="fr-FR" sz="2200" dirty="0">
                <a:latin typeface="Times New Roman" pitchFamily="18" charset="0"/>
              </a:rPr>
              <a:t> y* = average values by broad demographic groups </a:t>
            </a:r>
          </a:p>
          <a:p>
            <a:pPr eaLnBrk="1" hangingPunct="1">
              <a:lnSpc>
                <a:spcPct val="120000"/>
              </a:lnSpc>
              <a:spcBef>
                <a:spcPct val="0"/>
              </a:spcBef>
              <a:buFontTx/>
              <a:buNone/>
            </a:pPr>
            <a:r>
              <a:rPr lang="en-US" altLang="fr-FR" sz="2200" dirty="0">
                <a:latin typeface="Times New Roman" pitchFamily="18" charset="0"/>
              </a:rPr>
              <a:t>(Leyden School- see van </a:t>
            </a:r>
            <a:r>
              <a:rPr lang="en-US" altLang="fr-FR" sz="2200" dirty="0" err="1">
                <a:latin typeface="Times New Roman" pitchFamily="18" charset="0"/>
              </a:rPr>
              <a:t>Praag</a:t>
            </a:r>
            <a:r>
              <a:rPr lang="en-US" altLang="fr-FR" sz="2200" dirty="0">
                <a:latin typeface="Times New Roman" pitchFamily="18" charset="0"/>
              </a:rPr>
              <a:t> and </a:t>
            </a:r>
            <a:r>
              <a:rPr lang="en-US" altLang="fr-FR" sz="2200" dirty="0" err="1">
                <a:latin typeface="Times New Roman" pitchFamily="18" charset="0"/>
              </a:rPr>
              <a:t>Frijters</a:t>
            </a:r>
            <a:r>
              <a:rPr lang="en-US" altLang="fr-FR" sz="2200" dirty="0">
                <a:latin typeface="Times New Roman" pitchFamily="18" charset="0"/>
              </a:rPr>
              <a:t>, 1999)</a:t>
            </a:r>
          </a:p>
          <a:p>
            <a:pPr eaLnBrk="1" hangingPunct="1">
              <a:spcBef>
                <a:spcPct val="0"/>
              </a:spcBef>
              <a:buFontTx/>
              <a:buNone/>
            </a:pPr>
            <a:endParaRPr lang="en-US" altLang="fr-FR" sz="2200" dirty="0">
              <a:latin typeface="Times New Roman" pitchFamily="18" charset="0"/>
            </a:endParaRPr>
          </a:p>
          <a:p>
            <a:pPr eaLnBrk="1" hangingPunct="1">
              <a:spcBef>
                <a:spcPct val="0"/>
              </a:spcBef>
              <a:buFontTx/>
              <a:buNone/>
            </a:pPr>
            <a:r>
              <a:rPr lang="en-US" altLang="fr-FR" sz="2200" dirty="0">
                <a:latin typeface="Times New Roman" pitchFamily="18" charset="0"/>
              </a:rPr>
              <a:t>Average earnings calculated by</a:t>
            </a:r>
          </a:p>
          <a:p>
            <a:pPr eaLnBrk="1" hangingPunct="1">
              <a:lnSpc>
                <a:spcPct val="40000"/>
              </a:lnSpc>
              <a:spcBef>
                <a:spcPct val="0"/>
              </a:spcBef>
              <a:buFontTx/>
              <a:buNone/>
            </a:pPr>
            <a:r>
              <a:rPr lang="en-US" altLang="fr-FR" sz="2200" dirty="0">
                <a:latin typeface="Times New Roman" pitchFamily="18" charset="0"/>
              </a:rPr>
              <a:t> </a:t>
            </a:r>
          </a:p>
          <a:p>
            <a:pPr lvl="1" eaLnBrk="1" hangingPunct="1">
              <a:lnSpc>
                <a:spcPct val="110000"/>
              </a:lnSpc>
              <a:spcBef>
                <a:spcPct val="0"/>
              </a:spcBef>
              <a:buFontTx/>
              <a:buNone/>
            </a:pPr>
            <a:r>
              <a:rPr lang="en-US" altLang="fr-FR" sz="2200" dirty="0">
                <a:latin typeface="Times New Roman" pitchFamily="18" charset="0"/>
              </a:rPr>
              <a:t>- Country (17)</a:t>
            </a:r>
          </a:p>
          <a:p>
            <a:pPr lvl="1" eaLnBrk="1" hangingPunct="1">
              <a:spcBef>
                <a:spcPct val="0"/>
              </a:spcBef>
              <a:buFontTx/>
              <a:buNone/>
            </a:pPr>
            <a:r>
              <a:rPr lang="en-US" altLang="fr-FR" sz="2200" dirty="0">
                <a:latin typeface="Times New Roman" pitchFamily="18" charset="0"/>
              </a:rPr>
              <a:t>- Sex</a:t>
            </a:r>
          </a:p>
          <a:p>
            <a:pPr lvl="1" eaLnBrk="1" hangingPunct="1">
              <a:spcBef>
                <a:spcPct val="0"/>
              </a:spcBef>
              <a:buFontTx/>
              <a:buNone/>
            </a:pPr>
            <a:r>
              <a:rPr lang="en-US" altLang="fr-FR" sz="2200" dirty="0">
                <a:latin typeface="Times New Roman" pitchFamily="18" charset="0"/>
              </a:rPr>
              <a:t>- Education: 3 groups (10 or fewer years of education / 11 to 13 / </a:t>
            </a:r>
          </a:p>
          <a:p>
            <a:pPr lvl="1" eaLnBrk="1" hangingPunct="1">
              <a:lnSpc>
                <a:spcPct val="80000"/>
              </a:lnSpc>
              <a:spcBef>
                <a:spcPct val="0"/>
              </a:spcBef>
              <a:buFontTx/>
              <a:buNone/>
            </a:pPr>
            <a:r>
              <a:rPr lang="en-US" altLang="fr-FR" sz="2200" dirty="0">
                <a:latin typeface="Times New Roman" pitchFamily="18" charset="0"/>
              </a:rPr>
              <a:t>     over 13 years education)</a:t>
            </a:r>
          </a:p>
          <a:p>
            <a:pPr lvl="1" eaLnBrk="1" hangingPunct="1">
              <a:lnSpc>
                <a:spcPct val="110000"/>
              </a:lnSpc>
              <a:spcBef>
                <a:spcPct val="0"/>
              </a:spcBef>
              <a:buFontTx/>
              <a:buNone/>
            </a:pPr>
            <a:r>
              <a:rPr lang="en-US" altLang="fr-FR" sz="2200" dirty="0">
                <a:latin typeface="Times New Roman" pitchFamily="18" charset="0"/>
              </a:rPr>
              <a:t>- Age groups: 3 groups (16 to 29 / 30 to 44 / 45 to 65)</a:t>
            </a:r>
          </a:p>
          <a:p>
            <a:pPr lvl="1" eaLnBrk="1" hangingPunct="1">
              <a:lnSpc>
                <a:spcPct val="30000"/>
              </a:lnSpc>
              <a:spcBef>
                <a:spcPct val="0"/>
              </a:spcBef>
              <a:buFontTx/>
              <a:buNone/>
            </a:pPr>
            <a:endParaRPr lang="en-US" altLang="fr-FR" sz="2200" dirty="0">
              <a:latin typeface="Times New Roman" pitchFamily="18" charset="0"/>
            </a:endParaRPr>
          </a:p>
          <a:p>
            <a:pPr lvl="1" eaLnBrk="1" hangingPunct="1">
              <a:lnSpc>
                <a:spcPct val="30000"/>
              </a:lnSpc>
              <a:spcBef>
                <a:spcPct val="0"/>
              </a:spcBef>
              <a:buFontTx/>
              <a:buNone/>
            </a:pPr>
            <a:endParaRPr lang="en-US" altLang="fr-FR" sz="2200" dirty="0">
              <a:latin typeface="Times New Roman" pitchFamily="18" charset="0"/>
            </a:endParaRPr>
          </a:p>
          <a:p>
            <a:pPr lvl="1" eaLnBrk="1" hangingPunct="1">
              <a:lnSpc>
                <a:spcPct val="30000"/>
              </a:lnSpc>
              <a:spcBef>
                <a:spcPct val="0"/>
              </a:spcBef>
              <a:buFontTx/>
              <a:buNone/>
            </a:pPr>
            <a:endParaRPr lang="en-US" altLang="fr-FR" sz="2200" dirty="0">
              <a:latin typeface="Times New Roman" pitchFamily="18" charset="0"/>
            </a:endParaRPr>
          </a:p>
          <a:p>
            <a:pPr lvl="1" eaLnBrk="1" hangingPunct="1">
              <a:lnSpc>
                <a:spcPct val="80000"/>
              </a:lnSpc>
              <a:spcBef>
                <a:spcPct val="0"/>
              </a:spcBef>
              <a:buFont typeface="Symbol" pitchFamily="18" charset="2"/>
              <a:buChar char="Þ"/>
            </a:pPr>
            <a:r>
              <a:rPr lang="en-US" altLang="fr-FR" sz="2200" dirty="0">
                <a:solidFill>
                  <a:srgbClr val="34756C"/>
                </a:solidFill>
                <a:latin typeface="Times New Roman" pitchFamily="18" charset="0"/>
              </a:rPr>
              <a:t> 306 reference group income cells</a:t>
            </a:r>
            <a:r>
              <a:rPr lang="en-US" altLang="fr-FR" sz="2200" dirty="0">
                <a:latin typeface="Times New Roman" pitchFamily="18" charset="0"/>
              </a:rPr>
              <a:t>  (=</a:t>
            </a:r>
            <a:r>
              <a:rPr lang="en-US" altLang="fr-FR" sz="2200" i="1" dirty="0">
                <a:latin typeface="Times New Roman" pitchFamily="18" charset="0"/>
              </a:rPr>
              <a:t> y*</a:t>
            </a:r>
            <a:r>
              <a:rPr lang="en-US" altLang="fr-FR" sz="2200" dirty="0">
                <a:latin typeface="Times New Roman" pitchFamily="18" charset="0"/>
              </a:rPr>
              <a:t>)</a:t>
            </a:r>
          </a:p>
          <a:p>
            <a:pPr lvl="1" eaLnBrk="1" hangingPunct="1">
              <a:lnSpc>
                <a:spcPct val="80000"/>
              </a:lnSpc>
              <a:spcBef>
                <a:spcPct val="0"/>
              </a:spcBef>
              <a:buFont typeface="Symbol" pitchFamily="18" charset="2"/>
              <a:buNone/>
            </a:pPr>
            <a:endParaRPr lang="en-US" altLang="fr-FR" sz="2200" dirty="0">
              <a:latin typeface="Times New Roman" pitchFamily="18" charset="0"/>
            </a:endParaRPr>
          </a:p>
          <a:p>
            <a:pPr lvl="1" eaLnBrk="1" hangingPunct="1">
              <a:lnSpc>
                <a:spcPct val="80000"/>
              </a:lnSpc>
              <a:spcBef>
                <a:spcPct val="0"/>
              </a:spcBef>
              <a:buFont typeface="Symbol" pitchFamily="18" charset="2"/>
              <a:buNone/>
            </a:pPr>
            <a:endParaRPr lang="en-US" altLang="fr-FR" sz="2200" dirty="0">
              <a:latin typeface="Times New Roman" pitchFamily="18" charset="0"/>
            </a:endParaRPr>
          </a:p>
          <a:p>
            <a:pPr lvl="1" eaLnBrk="1" hangingPunct="1">
              <a:lnSpc>
                <a:spcPct val="80000"/>
              </a:lnSpc>
              <a:spcBef>
                <a:spcPct val="0"/>
              </a:spcBef>
              <a:buFont typeface="Symbol" pitchFamily="18" charset="2"/>
              <a:buNone/>
            </a:pPr>
            <a:r>
              <a:rPr lang="en-US" altLang="fr-FR" sz="2200" dirty="0">
                <a:solidFill>
                  <a:srgbClr val="34756C"/>
                </a:solidFill>
                <a:latin typeface="Times New Roman" pitchFamily="18" charset="0"/>
              </a:rPr>
              <a:t>Normalized earnings rank</a:t>
            </a:r>
            <a:r>
              <a:rPr lang="en-US" altLang="fr-FR" sz="2200" dirty="0">
                <a:latin typeface="Times New Roman" pitchFamily="18" charset="0"/>
              </a:rPr>
              <a:t> = 1- (rank in cell / #obs. in the cell)</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457200" y="1066800"/>
            <a:ext cx="8686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fr-FR" sz="2400" dirty="0">
                <a:solidFill>
                  <a:srgbClr val="FF0000"/>
                </a:solidFill>
                <a:latin typeface="Times New Roman" pitchFamily="18" charset="0"/>
                <a:ea typeface="ＭＳ Ｐゴシック" pitchFamily="34" charset="-128"/>
              </a:rPr>
              <a:t>Results</a:t>
            </a:r>
            <a:r>
              <a:rPr lang="en-US" altLang="fr-FR" sz="2400" dirty="0">
                <a:latin typeface="Times New Roman" pitchFamily="18" charset="0"/>
                <a:ea typeface="ＭＳ Ｐゴシック" pitchFamily="34" charset="-128"/>
              </a:rPr>
              <a:t>:</a:t>
            </a:r>
          </a:p>
          <a:p>
            <a:pPr>
              <a:spcBef>
                <a:spcPct val="0"/>
              </a:spcBef>
              <a:buFontTx/>
              <a:buNone/>
            </a:pPr>
            <a:endParaRPr lang="en-US" altLang="fr-FR" sz="2400" dirty="0">
              <a:latin typeface="Times New Roman" pitchFamily="18" charset="0"/>
              <a:ea typeface="ＭＳ Ｐゴシック" pitchFamily="34" charset="-128"/>
            </a:endParaRPr>
          </a:p>
          <a:p>
            <a:pPr>
              <a:spcBef>
                <a:spcPct val="0"/>
              </a:spcBef>
              <a:buFontTx/>
              <a:buNone/>
            </a:pPr>
            <a:r>
              <a:rPr lang="en-US" altLang="fr-FR" sz="2400" dirty="0">
                <a:latin typeface="Times New Roman" pitchFamily="18" charset="0"/>
                <a:ea typeface="ＭＳ Ｐゴシック" pitchFamily="34" charset="-128"/>
              </a:rPr>
              <a:t>Effort is strongly correlated with own absolute income</a:t>
            </a:r>
          </a:p>
          <a:p>
            <a:pPr>
              <a:spcBef>
                <a:spcPct val="0"/>
              </a:spcBef>
              <a:buFontTx/>
              <a:buNone/>
            </a:pPr>
            <a:endParaRPr lang="en-US" altLang="fr-FR" sz="2400" dirty="0">
              <a:latin typeface="Times New Roman" pitchFamily="18" charset="0"/>
              <a:ea typeface="ＭＳ Ｐゴシック" pitchFamily="34" charset="-128"/>
            </a:endParaRPr>
          </a:p>
          <a:p>
            <a:pPr>
              <a:spcBef>
                <a:spcPct val="0"/>
              </a:spcBef>
              <a:buFontTx/>
              <a:buNone/>
            </a:pPr>
            <a:r>
              <a:rPr lang="en-US" altLang="fr-FR" sz="2400" dirty="0">
                <a:latin typeface="Times New Roman" pitchFamily="18" charset="0"/>
                <a:ea typeface="ＭＳ Ｐゴシック" pitchFamily="34" charset="-128"/>
              </a:rPr>
              <a:t>Effort increases with the rank in the income distribution, and falls with income in the reference group.</a:t>
            </a:r>
            <a:endParaRPr lang="en-US" altLang="fr-FR" sz="2400" dirty="0">
              <a:solidFill>
                <a:srgbClr val="1A006E"/>
              </a:solidFill>
              <a:latin typeface="Times New Roman" pitchFamily="18" charset="0"/>
              <a:ea typeface="ＭＳ Ｐゴシック" pitchFamily="34" charset="-128"/>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457200" y="5410200"/>
            <a:ext cx="868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2000">
              <a:latin typeface="Times New Roman" pitchFamily="18" charset="0"/>
            </a:endParaRPr>
          </a:p>
        </p:txBody>
      </p:sp>
      <p:sp>
        <p:nvSpPr>
          <p:cNvPr id="130051" name="Text Box 3"/>
          <p:cNvSpPr txBox="1">
            <a:spLocks noChangeArrowheads="1"/>
          </p:cNvSpPr>
          <p:nvPr/>
        </p:nvSpPr>
        <p:spPr bwMode="auto">
          <a:xfrm>
            <a:off x="1355725" y="228600"/>
            <a:ext cx="7788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2400">
                <a:solidFill>
                  <a:srgbClr val="34756C"/>
                </a:solidFill>
                <a:latin typeface="Times New Roman" pitchFamily="18" charset="0"/>
              </a:rPr>
              <a:t>The rank-dependence of effort</a:t>
            </a:r>
            <a:r>
              <a:rPr lang="en-US" altLang="fr-FR" sz="2000">
                <a:latin typeface="Times New Roman" pitchFamily="18" charset="0"/>
              </a:rPr>
              <a:t> (Random-effect Tobit model)</a:t>
            </a:r>
          </a:p>
        </p:txBody>
      </p:sp>
      <p:pic>
        <p:nvPicPr>
          <p:cNvPr id="130052" name="Picture 4" desc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914400"/>
            <a:ext cx="6902450" cy="5803900"/>
          </a:xfrm>
          <a:prstGeom prst="rect">
            <a:avLst/>
          </a:prstGeom>
          <a:noFill/>
          <a:ln>
            <a:noFill/>
          </a:ln>
          <a:effectLst>
            <a:outerShdw dist="63500" dir="18720034" algn="ctr" rotWithShape="0">
              <a:schemeClr val="hlink">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4"/>
          <p:cNvSpPr>
            <a:spLocks noChangeArrowheads="1"/>
          </p:cNvSpPr>
          <p:nvPr/>
        </p:nvSpPr>
        <p:spPr bwMode="auto">
          <a:xfrm>
            <a:off x="3635375" y="2205038"/>
            <a:ext cx="863600" cy="5032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130054" name="ZoneTexte 7"/>
          <p:cNvSpPr txBox="1">
            <a:spLocks noChangeArrowheads="1"/>
          </p:cNvSpPr>
          <p:nvPr/>
        </p:nvSpPr>
        <p:spPr bwMode="auto">
          <a:xfrm>
            <a:off x="179388" y="2062163"/>
            <a:ext cx="1152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a:t>Placebo test</a:t>
            </a:r>
            <a:endParaRPr lang="fr-FR" altLang="fr-FR" sz="1800"/>
          </a:p>
        </p:txBody>
      </p:sp>
      <p:cxnSp>
        <p:nvCxnSpPr>
          <p:cNvPr id="10" name="Connecteur droit avec flèche 9"/>
          <p:cNvCxnSpPr/>
          <p:nvPr/>
        </p:nvCxnSpPr>
        <p:spPr>
          <a:xfrm>
            <a:off x="1258888" y="2420938"/>
            <a:ext cx="1800225" cy="71437"/>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685800"/>
            <a:ext cx="14255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9" name="Picture 3" descr="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685800"/>
            <a:ext cx="3971925" cy="5867400"/>
          </a:xfrm>
          <a:prstGeom prst="rect">
            <a:avLst/>
          </a:prstGeom>
          <a:noFill/>
          <a:ln>
            <a:noFill/>
          </a:ln>
          <a:effectLst>
            <a:outerShdw dist="63499" dir="18719993" algn="ctr" rotWithShape="0">
              <a:schemeClr val="hlink">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3998</TotalTime>
  <Words>6190</Words>
  <Application>Microsoft Office PowerPoint</Application>
  <PresentationFormat>On-screen Show (4:3)</PresentationFormat>
  <Paragraphs>667</Paragraphs>
  <Slides>115</Slides>
  <Notes>37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115</vt:i4>
      </vt:variant>
    </vt:vector>
  </HeadingPairs>
  <TitlesOfParts>
    <vt:vector size="126" baseType="lpstr">
      <vt:lpstr>ＭＳ Ｐゴシック</vt:lpstr>
      <vt:lpstr>ＭＳ Ｐゴシック</vt:lpstr>
      <vt:lpstr>Arial</vt:lpstr>
      <vt:lpstr>Helvetica</vt:lpstr>
      <vt:lpstr>Symbol</vt:lpstr>
      <vt:lpstr>Times</vt:lpstr>
      <vt:lpstr>Times New Roman</vt:lpstr>
      <vt:lpstr>Wingdings</vt:lpstr>
      <vt:lpstr>Modèle par défaut</vt:lpstr>
      <vt:lpstr>Équation</vt:lpstr>
      <vt:lpstr>Equation</vt:lpstr>
      <vt:lpstr>Job Quality, Insecurity and Intensity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Higher wages are not always equally shared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put it all together:  workers’ evaluation of their job security</vt:lpstr>
      <vt:lpstr>PowerPoint Presentation</vt:lpstr>
      <vt:lpstr>PowerPoint Presentation</vt:lpstr>
      <vt:lpstr>PowerPoint Presentation</vt:lpstr>
      <vt:lpstr>PowerPoint Presentation</vt:lpstr>
      <vt:lpstr>PowerPoint Presentation</vt:lpstr>
      <vt:lpstr>Equally, improvements in evaluations of income</vt:lpstr>
      <vt:lpstr>And in workers’ evaluations of promotions</vt:lpstr>
      <vt:lpstr>But not all news is good: work intensity has risen, and stressful work is ubiquitous</vt:lpstr>
      <vt:lpstr>Work intensity and worker effort</vt:lpstr>
      <vt:lpstr>Employment protection and effort</vt:lpstr>
      <vt:lpstr>Employment protection and effort</vt:lpstr>
      <vt:lpstr>PowerPoint Presentation</vt:lpstr>
      <vt:lpstr>PowerPoint Presentation</vt:lpstr>
      <vt:lpstr>PowerPoint Presentation</vt:lpstr>
      <vt:lpstr>We read the probability of shirking off of the CDF function of VL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Does Monitoring Work?</vt:lpstr>
      <vt:lpstr>Currently relevant…</vt:lpstr>
      <vt:lpstr>Nagin et al., AER (2002).</vt:lpstr>
      <vt:lpstr>PowerPoint Presentation</vt:lpstr>
      <vt:lpstr>PowerPoint Presentation</vt:lpstr>
      <vt:lpstr>PowerPoint Presentation</vt:lpstr>
      <vt:lpstr>PowerPoint Presentation</vt:lpstr>
      <vt:lpstr>McVicar, Labour Economics (2008).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Regression for Effort</vt:lpstr>
      <vt:lpstr>Regression for Effort</vt:lpstr>
      <vt:lpstr>The Psychology of Effort</vt:lpstr>
      <vt:lpstr>PowerPoint Presentation</vt:lpstr>
      <vt:lpstr> A lab experiment with between-firm comparisons</vt:lpstr>
      <vt:lpstr>PowerPoint Presentation</vt:lpstr>
      <vt:lpstr>      Experimental procedures</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Effort and Loss-Aversion</vt:lpstr>
      <vt:lpstr>PowerPoint Presentation</vt:lpstr>
      <vt:lpstr>PowerPoint Presentation</vt:lpstr>
      <vt:lpstr>PowerPoint Presentation</vt:lpstr>
      <vt:lpstr>PowerPoint Presentation</vt:lpstr>
      <vt:lpstr>Many subjects stop when accumulated earnings equal the fixed payment (continuous updating of no. of tables correctly evaluated).</vt:lpstr>
      <vt:lpstr>PowerPoint Presentation</vt:lpstr>
      <vt:lpstr>PowerPoint Presentation</vt:lpstr>
      <vt:lpstr>Conclusion</vt:lpstr>
      <vt:lpstr>PowerPoint Presentation</vt:lpstr>
      <vt:lpstr>PowerPoint Presentation</vt:lpstr>
      <vt:lpstr>PowerPoint Presentation</vt:lpstr>
    </vt:vector>
  </TitlesOfParts>
  <Company>pse-eep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DANISH NEIGHBOURS AS NEGATIVES</dc:title>
  <dc:creator>A.Clark</dc:creator>
  <cp:lastModifiedBy>Andrew Clark</cp:lastModifiedBy>
  <cp:revision>296</cp:revision>
  <dcterms:created xsi:type="dcterms:W3CDTF">2008-08-30T09:27:44Z</dcterms:created>
  <dcterms:modified xsi:type="dcterms:W3CDTF">2024-02-11T13:55:44Z</dcterms:modified>
</cp:coreProperties>
</file>