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710" r:id="rId2"/>
  </p:sldMasterIdLst>
  <p:notesMasterIdLst>
    <p:notesMasterId r:id="rId169"/>
  </p:notesMasterIdLst>
  <p:handoutMasterIdLst>
    <p:handoutMasterId r:id="rId170"/>
  </p:handoutMasterIdLst>
  <p:sldIdLst>
    <p:sldId id="332" r:id="rId3"/>
    <p:sldId id="298" r:id="rId4"/>
    <p:sldId id="404" r:id="rId5"/>
    <p:sldId id="403" r:id="rId6"/>
    <p:sldId id="492" r:id="rId7"/>
    <p:sldId id="494" r:id="rId8"/>
    <p:sldId id="406" r:id="rId9"/>
    <p:sldId id="299" r:id="rId10"/>
    <p:sldId id="491" r:id="rId11"/>
    <p:sldId id="334" r:id="rId12"/>
    <p:sldId id="341" r:id="rId13"/>
    <p:sldId id="342" r:id="rId14"/>
    <p:sldId id="345" r:id="rId15"/>
    <p:sldId id="346" r:id="rId16"/>
    <p:sldId id="347" r:id="rId17"/>
    <p:sldId id="348" r:id="rId18"/>
    <p:sldId id="349" r:id="rId19"/>
    <p:sldId id="443" r:id="rId20"/>
    <p:sldId id="523" r:id="rId21"/>
    <p:sldId id="495" r:id="rId22"/>
    <p:sldId id="350" r:id="rId23"/>
    <p:sldId id="352" r:id="rId24"/>
    <p:sldId id="496" r:id="rId25"/>
    <p:sldId id="524" r:id="rId26"/>
    <p:sldId id="519" r:id="rId27"/>
    <p:sldId id="520" r:id="rId28"/>
    <p:sldId id="521" r:id="rId29"/>
    <p:sldId id="444" r:id="rId30"/>
    <p:sldId id="517" r:id="rId31"/>
    <p:sldId id="446" r:id="rId32"/>
    <p:sldId id="522" r:id="rId33"/>
    <p:sldId id="448" r:id="rId34"/>
    <p:sldId id="515" r:id="rId35"/>
    <p:sldId id="359" r:id="rId36"/>
    <p:sldId id="461" r:id="rId37"/>
    <p:sldId id="462" r:id="rId38"/>
    <p:sldId id="463" r:id="rId39"/>
    <p:sldId id="464" r:id="rId40"/>
    <p:sldId id="465" r:id="rId41"/>
    <p:sldId id="449" r:id="rId42"/>
    <p:sldId id="514" r:id="rId43"/>
    <p:sldId id="527" r:id="rId44"/>
    <p:sldId id="468" r:id="rId45"/>
    <p:sldId id="401" r:id="rId46"/>
    <p:sldId id="472" r:id="rId47"/>
    <p:sldId id="493" r:id="rId48"/>
    <p:sldId id="301" r:id="rId49"/>
    <p:sldId id="306" r:id="rId50"/>
    <p:sldId id="330" r:id="rId51"/>
    <p:sldId id="466" r:id="rId52"/>
    <p:sldId id="490" r:id="rId53"/>
    <p:sldId id="504" r:id="rId54"/>
    <p:sldId id="516" r:id="rId55"/>
    <p:sldId id="499" r:id="rId56"/>
    <p:sldId id="282" r:id="rId57"/>
    <p:sldId id="284" r:id="rId58"/>
    <p:sldId id="283" r:id="rId59"/>
    <p:sldId id="336" r:id="rId60"/>
    <p:sldId id="337" r:id="rId61"/>
    <p:sldId id="338" r:id="rId62"/>
    <p:sldId id="285" r:id="rId63"/>
    <p:sldId id="323" r:id="rId64"/>
    <p:sldId id="286" r:id="rId65"/>
    <p:sldId id="506" r:id="rId66"/>
    <p:sldId id="505" r:id="rId67"/>
    <p:sldId id="507" r:id="rId68"/>
    <p:sldId id="360" r:id="rId69"/>
    <p:sldId id="363" r:id="rId70"/>
    <p:sldId id="361" r:id="rId71"/>
    <p:sldId id="364" r:id="rId72"/>
    <p:sldId id="365" r:id="rId73"/>
    <p:sldId id="473" r:id="rId74"/>
    <p:sldId id="500" r:id="rId75"/>
    <p:sldId id="475" r:id="rId76"/>
    <p:sldId id="476" r:id="rId77"/>
    <p:sldId id="477" r:id="rId78"/>
    <p:sldId id="478" r:id="rId79"/>
    <p:sldId id="479" r:id="rId80"/>
    <p:sldId id="366" r:id="rId81"/>
    <p:sldId id="340" r:id="rId82"/>
    <p:sldId id="367" r:id="rId83"/>
    <p:sldId id="467" r:id="rId84"/>
    <p:sldId id="368" r:id="rId85"/>
    <p:sldId id="369" r:id="rId86"/>
    <p:sldId id="382" r:id="rId87"/>
    <p:sldId id="383" r:id="rId88"/>
    <p:sldId id="384" r:id="rId89"/>
    <p:sldId id="371" r:id="rId90"/>
    <p:sldId id="450" r:id="rId91"/>
    <p:sldId id="397" r:id="rId92"/>
    <p:sldId id="398" r:id="rId93"/>
    <p:sldId id="372" r:id="rId94"/>
    <p:sldId id="373" r:id="rId95"/>
    <p:sldId id="480" r:id="rId96"/>
    <p:sldId id="375" r:id="rId97"/>
    <p:sldId id="376" r:id="rId98"/>
    <p:sldId id="481" r:id="rId99"/>
    <p:sldId id="386" r:id="rId100"/>
    <p:sldId id="400" r:id="rId101"/>
    <p:sldId id="451" r:id="rId102"/>
    <p:sldId id="399" r:id="rId103"/>
    <p:sldId id="452" r:id="rId104"/>
    <p:sldId id="387" r:id="rId105"/>
    <p:sldId id="407" r:id="rId106"/>
    <p:sldId id="408" r:id="rId107"/>
    <p:sldId id="410" r:id="rId108"/>
    <p:sldId id="409" r:id="rId109"/>
    <p:sldId id="411" r:id="rId110"/>
    <p:sldId id="412" r:id="rId111"/>
    <p:sldId id="413" r:id="rId112"/>
    <p:sldId id="414" r:id="rId113"/>
    <p:sldId id="502" r:id="rId114"/>
    <p:sldId id="501" r:id="rId115"/>
    <p:sldId id="555" r:id="rId116"/>
    <p:sldId id="556" r:id="rId117"/>
    <p:sldId id="416" r:id="rId118"/>
    <p:sldId id="417" r:id="rId119"/>
    <p:sldId id="418" r:id="rId120"/>
    <p:sldId id="419" r:id="rId121"/>
    <p:sldId id="421" r:id="rId122"/>
    <p:sldId id="422" r:id="rId123"/>
    <p:sldId id="423" r:id="rId124"/>
    <p:sldId id="424" r:id="rId125"/>
    <p:sldId id="425" r:id="rId126"/>
    <p:sldId id="453" r:id="rId127"/>
    <p:sldId id="454" r:id="rId128"/>
    <p:sldId id="455" r:id="rId129"/>
    <p:sldId id="456" r:id="rId130"/>
    <p:sldId id="497" r:id="rId131"/>
    <p:sldId id="498" r:id="rId132"/>
    <p:sldId id="459" r:id="rId133"/>
    <p:sldId id="460" r:id="rId134"/>
    <p:sldId id="503" r:id="rId135"/>
    <p:sldId id="426" r:id="rId136"/>
    <p:sldId id="427" r:id="rId137"/>
    <p:sldId id="428" r:id="rId138"/>
    <p:sldId id="429" r:id="rId139"/>
    <p:sldId id="430" r:id="rId140"/>
    <p:sldId id="431" r:id="rId141"/>
    <p:sldId id="469" r:id="rId142"/>
    <p:sldId id="482" r:id="rId143"/>
    <p:sldId id="483" r:id="rId144"/>
    <p:sldId id="484" r:id="rId145"/>
    <p:sldId id="525" r:id="rId146"/>
    <p:sldId id="486" r:id="rId147"/>
    <p:sldId id="487" r:id="rId148"/>
    <p:sldId id="488" r:id="rId149"/>
    <p:sldId id="434" r:id="rId150"/>
    <p:sldId id="435" r:id="rId151"/>
    <p:sldId id="436" r:id="rId152"/>
    <p:sldId id="437" r:id="rId153"/>
    <p:sldId id="438" r:id="rId154"/>
    <p:sldId id="439" r:id="rId155"/>
    <p:sldId id="440" r:id="rId156"/>
    <p:sldId id="441" r:id="rId157"/>
    <p:sldId id="442" r:id="rId158"/>
    <p:sldId id="509" r:id="rId159"/>
    <p:sldId id="510" r:id="rId160"/>
    <p:sldId id="511" r:id="rId161"/>
    <p:sldId id="512" r:id="rId162"/>
    <p:sldId id="513" r:id="rId163"/>
    <p:sldId id="526" r:id="rId164"/>
    <p:sldId id="311" r:id="rId165"/>
    <p:sldId id="312" r:id="rId166"/>
    <p:sldId id="314" r:id="rId167"/>
    <p:sldId id="362" r:id="rId168"/>
  </p:sldIdLst>
  <p:sldSz cx="9144000" cy="6858000" type="screen4x3"/>
  <p:notesSz cx="6794500" cy="9906000"/>
  <p:defaultTextStyle>
    <a:defPPr>
      <a:defRPr lang="en-GB"/>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0">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DDDDDD"/>
    <a:srgbClr val="C0C0C0"/>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8335" autoAdjust="0"/>
  </p:normalViewPr>
  <p:slideViewPr>
    <p:cSldViewPr>
      <p:cViewPr varScale="1">
        <p:scale>
          <a:sx n="78" d="100"/>
          <a:sy n="78" d="100"/>
        </p:scale>
        <p:origin x="1550" y="6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136"/>
    </p:cViewPr>
  </p:sorterViewPr>
  <p:notesViewPr>
    <p:cSldViewPr>
      <p:cViewPr>
        <p:scale>
          <a:sx n="75" d="100"/>
          <a:sy n="75" d="100"/>
        </p:scale>
        <p:origin x="-648" y="504"/>
      </p:cViewPr>
      <p:guideLst>
        <p:guide orient="horz" pos="3120"/>
        <p:guide pos="2140"/>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70" Type="http://schemas.openxmlformats.org/officeDocument/2006/relationships/handoutMaster" Target="handoutMasters/handoutMaster1.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slide" Target="slides/slide158.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5" Type="http://schemas.openxmlformats.org/officeDocument/2006/relationships/slide" Target="slides/slide83.xml"/><Relationship Id="rId150" Type="http://schemas.openxmlformats.org/officeDocument/2006/relationships/slide" Target="slides/slide148.xml"/><Relationship Id="rId171" Type="http://schemas.openxmlformats.org/officeDocument/2006/relationships/presProps" Target="presProps.xml"/><Relationship Id="rId12" Type="http://schemas.openxmlformats.org/officeDocument/2006/relationships/slide" Target="slides/slide10.xml"/><Relationship Id="rId33" Type="http://schemas.openxmlformats.org/officeDocument/2006/relationships/slide" Target="slides/slide31.xml"/><Relationship Id="rId108" Type="http://schemas.openxmlformats.org/officeDocument/2006/relationships/slide" Target="slides/slide106.xml"/><Relationship Id="rId129" Type="http://schemas.openxmlformats.org/officeDocument/2006/relationships/slide" Target="slides/slide127.xml"/><Relationship Id="rId54" Type="http://schemas.openxmlformats.org/officeDocument/2006/relationships/slide" Target="slides/slide52.xml"/><Relationship Id="rId75" Type="http://schemas.openxmlformats.org/officeDocument/2006/relationships/slide" Target="slides/slide73.xml"/><Relationship Id="rId96" Type="http://schemas.openxmlformats.org/officeDocument/2006/relationships/slide" Target="slides/slide94.xml"/><Relationship Id="rId140" Type="http://schemas.openxmlformats.org/officeDocument/2006/relationships/slide" Target="slides/slide138.xml"/><Relationship Id="rId161" Type="http://schemas.openxmlformats.org/officeDocument/2006/relationships/slide" Target="slides/slide159.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slide" Target="slides/slide149.xml"/><Relationship Id="rId156" Type="http://schemas.openxmlformats.org/officeDocument/2006/relationships/slide" Target="slides/slide154.xml"/><Relationship Id="rId172" Type="http://schemas.openxmlformats.org/officeDocument/2006/relationships/viewProps" Target="viewProps.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slide" Target="slides/slide165.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73"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tableStyles" Target="tableStyles.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6" Type="http://schemas.openxmlformats.org/officeDocument/2006/relationships/slide" Target="slides/slide14.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slide" Target="slides/slide163.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slide" Target="slides/slide153.xml"/><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 Id="rId70" Type="http://schemas.openxmlformats.org/officeDocument/2006/relationships/slide" Target="slides/slide68.xml"/><Relationship Id="rId91" Type="http://schemas.openxmlformats.org/officeDocument/2006/relationships/slide" Target="slides/slide89.xml"/><Relationship Id="rId145" Type="http://schemas.openxmlformats.org/officeDocument/2006/relationships/slide" Target="slides/slide143.xml"/><Relationship Id="rId166" Type="http://schemas.openxmlformats.org/officeDocument/2006/relationships/slide" Target="slides/slide16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0" y="0"/>
            <a:ext cx="29448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GB"/>
          </a:p>
        </p:txBody>
      </p:sp>
      <p:sp>
        <p:nvSpPr>
          <p:cNvPr id="63491" name="Rectangle 3"/>
          <p:cNvSpPr>
            <a:spLocks noGrp="1" noChangeArrowheads="1"/>
          </p:cNvSpPr>
          <p:nvPr>
            <p:ph type="dt" sz="quarter" idx="1"/>
          </p:nvPr>
        </p:nvSpPr>
        <p:spPr bwMode="auto">
          <a:xfrm>
            <a:off x="3848100" y="0"/>
            <a:ext cx="29448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GB"/>
          </a:p>
        </p:txBody>
      </p:sp>
      <p:sp>
        <p:nvSpPr>
          <p:cNvPr id="63492" name="Rectangle 4"/>
          <p:cNvSpPr>
            <a:spLocks noGrp="1" noChangeArrowheads="1"/>
          </p:cNvSpPr>
          <p:nvPr>
            <p:ph type="ftr" sz="quarter" idx="2"/>
          </p:nvPr>
        </p:nvSpPr>
        <p:spPr bwMode="auto">
          <a:xfrm>
            <a:off x="0" y="9409113"/>
            <a:ext cx="294481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GB"/>
          </a:p>
        </p:txBody>
      </p:sp>
      <p:sp>
        <p:nvSpPr>
          <p:cNvPr id="63493" name="Rectangle 5"/>
          <p:cNvSpPr>
            <a:spLocks noGrp="1" noChangeArrowheads="1"/>
          </p:cNvSpPr>
          <p:nvPr>
            <p:ph type="sldNum" sz="quarter" idx="3"/>
          </p:nvPr>
        </p:nvSpPr>
        <p:spPr bwMode="auto">
          <a:xfrm>
            <a:off x="3848100" y="9409113"/>
            <a:ext cx="294481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6DCA1375-C4C7-4035-BC9A-A0903E412DDC}" type="slidenum">
              <a:rPr lang="en-GB" altLang="fr-FR"/>
              <a:pPr/>
              <a:t>‹#›</a:t>
            </a:fld>
            <a:endParaRPr lang="en-GB" altLang="fr-FR"/>
          </a:p>
        </p:txBody>
      </p:sp>
    </p:spTree>
    <p:extLst>
      <p:ext uri="{BB962C8B-B14F-4D97-AF65-F5344CB8AC3E}">
        <p14:creationId xmlns:p14="http://schemas.microsoft.com/office/powerpoint/2010/main" val="22323851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bwMode="auto">
          <a:xfrm>
            <a:off x="0" y="0"/>
            <a:ext cx="29448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GB"/>
          </a:p>
        </p:txBody>
      </p:sp>
      <p:sp>
        <p:nvSpPr>
          <p:cNvPr id="112643" name="Rectangle 3"/>
          <p:cNvSpPr>
            <a:spLocks noGrp="1" noChangeArrowheads="1"/>
          </p:cNvSpPr>
          <p:nvPr>
            <p:ph type="dt" idx="1"/>
          </p:nvPr>
        </p:nvSpPr>
        <p:spPr bwMode="auto">
          <a:xfrm>
            <a:off x="3848100" y="0"/>
            <a:ext cx="29448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GB"/>
          </a:p>
        </p:txBody>
      </p:sp>
      <p:sp>
        <p:nvSpPr>
          <p:cNvPr id="3076" name="Rectangle 4"/>
          <p:cNvSpPr>
            <a:spLocks noGrp="1" noRot="1" noChangeAspect="1" noChangeArrowheads="1" noTextEdit="1"/>
          </p:cNvSpPr>
          <p:nvPr>
            <p:ph type="sldImg" idx="2"/>
          </p:nvPr>
        </p:nvSpPr>
        <p:spPr bwMode="auto">
          <a:xfrm>
            <a:off x="920750" y="742950"/>
            <a:ext cx="4953000" cy="3714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5" name="Rectangle 5"/>
          <p:cNvSpPr>
            <a:spLocks noGrp="1" noChangeArrowheads="1"/>
          </p:cNvSpPr>
          <p:nvPr>
            <p:ph type="body" sz="quarter" idx="3"/>
          </p:nvPr>
        </p:nvSpPr>
        <p:spPr bwMode="auto">
          <a:xfrm>
            <a:off x="679450" y="4705350"/>
            <a:ext cx="5435600" cy="44577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12646" name="Rectangle 6"/>
          <p:cNvSpPr>
            <a:spLocks noGrp="1" noChangeArrowheads="1"/>
          </p:cNvSpPr>
          <p:nvPr>
            <p:ph type="ftr" sz="quarter" idx="4"/>
          </p:nvPr>
        </p:nvSpPr>
        <p:spPr bwMode="auto">
          <a:xfrm>
            <a:off x="0" y="9409113"/>
            <a:ext cx="294481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GB"/>
          </a:p>
        </p:txBody>
      </p:sp>
      <p:sp>
        <p:nvSpPr>
          <p:cNvPr id="112647" name="Rectangle 7"/>
          <p:cNvSpPr>
            <a:spLocks noGrp="1" noChangeArrowheads="1"/>
          </p:cNvSpPr>
          <p:nvPr>
            <p:ph type="sldNum" sz="quarter" idx="5"/>
          </p:nvPr>
        </p:nvSpPr>
        <p:spPr bwMode="auto">
          <a:xfrm>
            <a:off x="3848100" y="9409113"/>
            <a:ext cx="294481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782DC722-9CA7-44F6-ABB6-3DFB484D4356}" type="slidenum">
              <a:rPr lang="en-GB" altLang="fr-FR"/>
              <a:pPr/>
              <a:t>‹#›</a:t>
            </a:fld>
            <a:endParaRPr lang="en-GB" altLang="fr-FR"/>
          </a:p>
        </p:txBody>
      </p:sp>
    </p:spTree>
    <p:extLst>
      <p:ext uri="{BB962C8B-B14F-4D97-AF65-F5344CB8AC3E}">
        <p14:creationId xmlns:p14="http://schemas.microsoft.com/office/powerpoint/2010/main" val="41300412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en.wikipedia.org/wiki/Psychology" TargetMode="External"/><Relationship Id="rId2" Type="http://schemas.openxmlformats.org/officeDocument/2006/relationships/slide" Target="../slides/slide80.xml"/><Relationship Id="rId1" Type="http://schemas.openxmlformats.org/officeDocument/2006/relationships/notesMaster" Target="../notesMasters/notesMaster1.xml"/><Relationship Id="rId4" Type="http://schemas.openxmlformats.org/officeDocument/2006/relationships/hyperlink" Target="http://en.wikipedia.org/wiki/Abraham_Maslow" TargetMode="Externa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a:t>	</a:t>
            </a:r>
          </a:p>
        </p:txBody>
      </p:sp>
    </p:spTree>
    <p:extLst>
      <p:ext uri="{BB962C8B-B14F-4D97-AF65-F5344CB8AC3E}">
        <p14:creationId xmlns:p14="http://schemas.microsoft.com/office/powerpoint/2010/main" val="3696632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D21B4EE5-3045-4240-B4B7-FB18DC2FACAE}" type="slidenum">
              <a:rPr lang="en-GB" altLang="fr-FR"/>
              <a:pPr algn="r" eaLnBrk="1" hangingPunct="1">
                <a:spcBef>
                  <a:spcPct val="0"/>
                </a:spcBef>
              </a:pPr>
              <a:t>10</a:t>
            </a:fld>
            <a:endParaRPr lang="en-GB" altLang="fr-FR"/>
          </a:p>
        </p:txBody>
      </p:sp>
      <p:sp>
        <p:nvSpPr>
          <p:cNvPr id="22531" name="Rectangle 2"/>
          <p:cNvSpPr>
            <a:spLocks noGrp="1" noRot="1" noChangeAspect="1" noChangeArrowheads="1" noTextEdit="1"/>
          </p:cNvSpPr>
          <p:nvPr>
            <p:ph type="sldImg"/>
          </p:nvPr>
        </p:nvSpPr>
        <p:spPr>
          <a:xfrm>
            <a:off x="1371600" y="450850"/>
            <a:ext cx="4065588" cy="3049588"/>
          </a:xfrm>
          <a:ln/>
        </p:spPr>
      </p:sp>
      <p:sp>
        <p:nvSpPr>
          <p:cNvPr id="22532" name="Rectangle 3"/>
          <p:cNvSpPr>
            <a:spLocks noGrp="1" noChangeArrowheads="1"/>
          </p:cNvSpPr>
          <p:nvPr>
            <p:ph type="body" idx="1"/>
          </p:nvPr>
        </p:nvSpPr>
        <p:spPr>
          <a:xfrm>
            <a:off x="236538" y="3719513"/>
            <a:ext cx="6180137" cy="61864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GB" altLang="fr-FR" sz="1400"/>
              <a:t>e.g. food, shelter, health, security, freedom</a:t>
            </a:r>
          </a:p>
          <a:p>
            <a:pPr eaLnBrk="1" hangingPunct="1">
              <a:lnSpc>
                <a:spcPct val="90000"/>
              </a:lnSpc>
            </a:pPr>
            <a:r>
              <a:rPr lang="en-GB" altLang="fr-FR" sz="1400"/>
              <a:t>what John Rawls called ‘primary goods’ </a:t>
            </a:r>
          </a:p>
          <a:p>
            <a:pPr eaLnBrk="1" hangingPunct="1">
              <a:lnSpc>
                <a:spcPct val="90000"/>
              </a:lnSpc>
            </a:pPr>
            <a:r>
              <a:rPr lang="en-GB" altLang="fr-FR" sz="1400"/>
              <a:t>exist independent of personal perception</a:t>
            </a:r>
          </a:p>
          <a:p>
            <a:pPr eaLnBrk="1" hangingPunct="1">
              <a:lnSpc>
                <a:spcPct val="90000"/>
              </a:lnSpc>
            </a:pPr>
            <a:endParaRPr lang="en-GB" altLang="fr-FR" sz="1400"/>
          </a:p>
          <a:p>
            <a:pPr eaLnBrk="1" hangingPunct="1">
              <a:lnSpc>
                <a:spcPct val="90000"/>
              </a:lnSpc>
            </a:pPr>
            <a:r>
              <a:rPr lang="en-GB" altLang="fr-FR" sz="1400"/>
              <a:t>Polices target certain measures e.g. Millennium Development Goals (nxt slide)</a:t>
            </a:r>
          </a:p>
          <a:p>
            <a:pPr eaLnBrk="1" hangingPunct="1">
              <a:lnSpc>
                <a:spcPct val="90000"/>
              </a:lnSpc>
            </a:pPr>
            <a:r>
              <a:rPr lang="en-GB" altLang="fr-FR" sz="1400"/>
              <a:t>Policies not usually concerned with whether or not these things make people </a:t>
            </a:r>
            <a:r>
              <a:rPr lang="en-GB" altLang="fr-FR" sz="1400" u="sng"/>
              <a:t>feel </a:t>
            </a:r>
            <a:r>
              <a:rPr lang="en-GB" altLang="fr-FR" sz="1400"/>
              <a:t>better but intuitively we feel they will. </a:t>
            </a:r>
          </a:p>
          <a:p>
            <a:pPr eaLnBrk="1" hangingPunct="1">
              <a:lnSpc>
                <a:spcPct val="90000"/>
              </a:lnSpc>
            </a:pPr>
            <a:endParaRPr lang="en-GB" altLang="fr-FR" sz="1400"/>
          </a:p>
          <a:p>
            <a:pPr eaLnBrk="1" hangingPunct="1">
              <a:lnSpc>
                <a:spcPct val="90000"/>
              </a:lnSpc>
            </a:pPr>
            <a:r>
              <a:rPr lang="en-GB" altLang="fr-FR" sz="1400" u="sng"/>
              <a:t>What should be on the list? </a:t>
            </a:r>
          </a:p>
          <a:p>
            <a:pPr eaLnBrk="1" hangingPunct="1">
              <a:lnSpc>
                <a:spcPct val="90000"/>
              </a:lnSpc>
            </a:pPr>
            <a:r>
              <a:rPr lang="en-GB" altLang="fr-FR" sz="1400"/>
              <a:t>Some needs are likely to be universal e.g. food and shelter but others are specific to cultural contexts e.g. individual freedom </a:t>
            </a:r>
          </a:p>
          <a:p>
            <a:pPr eaLnBrk="1" hangingPunct="1">
              <a:lnSpc>
                <a:spcPct val="90000"/>
              </a:lnSpc>
            </a:pPr>
            <a:r>
              <a:rPr lang="en-GB" altLang="fr-FR" sz="1400" u="sng"/>
              <a:t>Relative importance?</a:t>
            </a:r>
          </a:p>
          <a:p>
            <a:pPr eaLnBrk="1" hangingPunct="1">
              <a:lnSpc>
                <a:spcPct val="90000"/>
              </a:lnSpc>
            </a:pPr>
            <a:r>
              <a:rPr lang="en-GB" altLang="fr-FR" sz="1400"/>
              <a:t>e.g. Is shelter more important than food? </a:t>
            </a:r>
          </a:p>
          <a:p>
            <a:pPr eaLnBrk="1" hangingPunct="1">
              <a:lnSpc>
                <a:spcPct val="90000"/>
              </a:lnSpc>
            </a:pPr>
            <a:r>
              <a:rPr lang="en-GB" altLang="fr-FR" sz="1400"/>
              <a:t>See Maslow (2 slides on) </a:t>
            </a:r>
          </a:p>
          <a:p>
            <a:pPr eaLnBrk="1" hangingPunct="1">
              <a:lnSpc>
                <a:spcPct val="90000"/>
              </a:lnSpc>
            </a:pPr>
            <a:endParaRPr lang="en-GB" altLang="fr-FR" sz="1400"/>
          </a:p>
          <a:p>
            <a:pPr eaLnBrk="1" hangingPunct="1">
              <a:lnSpc>
                <a:spcPct val="90000"/>
              </a:lnSpc>
            </a:pPr>
            <a:r>
              <a:rPr lang="en-GB" altLang="fr-FR" sz="1400" u="sng"/>
              <a:t>Paternalistic</a:t>
            </a:r>
            <a:r>
              <a:rPr lang="en-GB" altLang="fr-FR" sz="1400"/>
              <a:t> if people do not endorse the choices of what they should have.  </a:t>
            </a:r>
          </a:p>
          <a:p>
            <a:pPr eaLnBrk="1" hangingPunct="1">
              <a:lnSpc>
                <a:spcPct val="90000"/>
              </a:lnSpc>
            </a:pPr>
            <a:endParaRPr lang="en-GB" altLang="fr-FR" sz="1400"/>
          </a:p>
          <a:p>
            <a:pPr eaLnBrk="1" hangingPunct="1">
              <a:lnSpc>
                <a:spcPct val="90000"/>
              </a:lnSpc>
            </a:pPr>
            <a:r>
              <a:rPr lang="en-GB" altLang="fr-FR" sz="1400"/>
              <a:t>Of course we can also have subjective assessment of objective things</a:t>
            </a:r>
          </a:p>
          <a:p>
            <a:pPr eaLnBrk="1" hangingPunct="1">
              <a:lnSpc>
                <a:spcPct val="90000"/>
              </a:lnSpc>
            </a:pPr>
            <a:r>
              <a:rPr lang="en-GB" altLang="fr-FR" sz="1400"/>
              <a:t>e.g. actual income/wealth is objective, perceived wealthiness or satisfaction with wealth is subjective </a:t>
            </a:r>
          </a:p>
          <a:p>
            <a:pPr eaLnBrk="1" hangingPunct="1">
              <a:lnSpc>
                <a:spcPct val="90000"/>
              </a:lnSpc>
            </a:pPr>
            <a:endParaRPr lang="en-GB" altLang="fr-FR" sz="1400"/>
          </a:p>
          <a:p>
            <a:pPr eaLnBrk="1" hangingPunct="1">
              <a:lnSpc>
                <a:spcPct val="90000"/>
              </a:lnSpc>
            </a:pPr>
            <a:r>
              <a:rPr lang="en-GB" altLang="fr-FR" sz="1400"/>
              <a:t>Sen argues that the satisfaction of these needs provides people with the capabilities to develop their own WB – more  next week. </a:t>
            </a:r>
          </a:p>
        </p:txBody>
      </p:sp>
    </p:spTree>
    <p:extLst>
      <p:ext uri="{BB962C8B-B14F-4D97-AF65-F5344CB8AC3E}">
        <p14:creationId xmlns:p14="http://schemas.microsoft.com/office/powerpoint/2010/main" val="392571454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Rot="1" noChangeAspect="1" noChangeArrowheads="1" noTextEdit="1"/>
          </p:cNvSpPr>
          <p:nvPr>
            <p:ph type="sldImg"/>
          </p:nvPr>
        </p:nvSpPr>
        <p:spPr>
          <a:ln/>
        </p:spPr>
      </p:sp>
      <p:sp>
        <p:nvSpPr>
          <p:cNvPr id="2406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Tree>
    <p:extLst>
      <p:ext uri="{BB962C8B-B14F-4D97-AF65-F5344CB8AC3E}">
        <p14:creationId xmlns:p14="http://schemas.microsoft.com/office/powerpoint/2010/main" val="338367954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Rot="1" noChangeAspect="1" noChangeArrowheads="1" noTextEdit="1"/>
          </p:cNvSpPr>
          <p:nvPr>
            <p:ph type="sldImg"/>
          </p:nvPr>
        </p:nvSpPr>
        <p:spPr>
          <a:ln/>
        </p:spPr>
      </p:sp>
      <p:sp>
        <p:nvSpPr>
          <p:cNvPr id="2426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Tree>
    <p:extLst>
      <p:ext uri="{BB962C8B-B14F-4D97-AF65-F5344CB8AC3E}">
        <p14:creationId xmlns:p14="http://schemas.microsoft.com/office/powerpoint/2010/main" val="275247569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5B65718A-7141-490B-8BAC-86C6601040FE}" type="slidenum">
              <a:rPr lang="en-GB" altLang="fr-FR"/>
              <a:pPr algn="r" eaLnBrk="1" hangingPunct="1">
                <a:spcBef>
                  <a:spcPct val="0"/>
                </a:spcBef>
              </a:pPr>
              <a:t>140</a:t>
            </a:fld>
            <a:endParaRPr lang="en-GB" altLang="fr-FR"/>
          </a:p>
        </p:txBody>
      </p:sp>
      <p:sp>
        <p:nvSpPr>
          <p:cNvPr id="244739" name="Rectangle 2"/>
          <p:cNvSpPr>
            <a:spLocks noGrp="1" noRot="1" noChangeAspect="1" noChangeArrowheads="1" noTextEdit="1"/>
          </p:cNvSpPr>
          <p:nvPr>
            <p:ph type="sldImg"/>
          </p:nvPr>
        </p:nvSpPr>
        <p:spPr>
          <a:ln/>
        </p:spPr>
      </p:sp>
      <p:sp>
        <p:nvSpPr>
          <p:cNvPr id="244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fr-FR" sz="1600"/>
              <a:t>Also the self-reported measures correlate with certain physiological states (brain activty) </a:t>
            </a:r>
          </a:p>
          <a:p>
            <a:pPr eaLnBrk="1" hangingPunct="1"/>
            <a:endParaRPr lang="en-GB" altLang="fr-FR" sz="1600"/>
          </a:p>
          <a:p>
            <a:pPr eaLnBrk="1" hangingPunct="1"/>
            <a:endParaRPr lang="en-GB" altLang="fr-FR" sz="1600"/>
          </a:p>
          <a:p>
            <a:pPr eaLnBrk="1" hangingPunct="1"/>
            <a:endParaRPr lang="en-GB" altLang="fr-FR" sz="1600"/>
          </a:p>
          <a:p>
            <a:pPr eaLnBrk="1" hangingPunct="1"/>
            <a:r>
              <a:rPr lang="en-GB" altLang="fr-FR" sz="1600"/>
              <a:t>But empirical results differ depending on what outcome measure is used</a:t>
            </a:r>
          </a:p>
          <a:p>
            <a:pPr eaLnBrk="1" hangingPunct="1"/>
            <a:endParaRPr lang="en-GB" altLang="fr-FR" sz="1600"/>
          </a:p>
          <a:p>
            <a:pPr eaLnBrk="1" hangingPunct="1"/>
            <a:r>
              <a:rPr lang="en-GB" altLang="fr-FR" sz="1600"/>
              <a:t>e.g see the Borooah  paper on the reading list</a:t>
            </a:r>
          </a:p>
          <a:p>
            <a:pPr eaLnBrk="1" hangingPunct="1"/>
            <a:r>
              <a:rPr lang="en-GB" altLang="fr-FR" sz="1600"/>
              <a:t>self-assessed happiness question</a:t>
            </a:r>
          </a:p>
          <a:p>
            <a:pPr eaLnBrk="1" hangingPunct="1"/>
            <a:r>
              <a:rPr lang="en-GB" altLang="fr-FR" sz="1600"/>
              <a:t>v. usage of tranquilisers and antidepressants</a:t>
            </a:r>
          </a:p>
          <a:p>
            <a:pPr eaLnBrk="1" hangingPunct="1"/>
            <a:r>
              <a:rPr lang="en-GB" altLang="fr-FR" sz="1600"/>
              <a:t>v. thoughts of self-harm (inc suicide) </a:t>
            </a:r>
          </a:p>
          <a:p>
            <a:pPr eaLnBrk="1" hangingPunct="1"/>
            <a:endParaRPr lang="en-GB" altLang="fr-FR" sz="1600"/>
          </a:p>
        </p:txBody>
      </p:sp>
    </p:spTree>
    <p:extLst>
      <p:ext uri="{BB962C8B-B14F-4D97-AF65-F5344CB8AC3E}">
        <p14:creationId xmlns:p14="http://schemas.microsoft.com/office/powerpoint/2010/main" val="198972865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AFBF645C-87AE-4915-90D9-4CE44BBE8957}" type="slidenum">
              <a:rPr lang="en-GB" altLang="fr-FR"/>
              <a:pPr algn="r" eaLnBrk="1" hangingPunct="1">
                <a:spcBef>
                  <a:spcPct val="0"/>
                </a:spcBef>
              </a:pPr>
              <a:t>141</a:t>
            </a:fld>
            <a:endParaRPr lang="en-GB" altLang="fr-FR"/>
          </a:p>
        </p:txBody>
      </p:sp>
      <p:sp>
        <p:nvSpPr>
          <p:cNvPr id="246787" name="Rectangle 2"/>
          <p:cNvSpPr>
            <a:spLocks noGrp="1" noRot="1" noChangeAspect="1" noChangeArrowheads="1" noTextEdit="1"/>
          </p:cNvSpPr>
          <p:nvPr>
            <p:ph type="sldImg"/>
          </p:nvPr>
        </p:nvSpPr>
        <p:spPr>
          <a:ln/>
        </p:spPr>
      </p:sp>
      <p:sp>
        <p:nvSpPr>
          <p:cNvPr id="246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fr-FR" sz="1600"/>
              <a:t>Also the self-reported measures correlate with certain physiological states (brain activty) </a:t>
            </a:r>
          </a:p>
          <a:p>
            <a:pPr eaLnBrk="1" hangingPunct="1"/>
            <a:endParaRPr lang="en-GB" altLang="fr-FR" sz="1600"/>
          </a:p>
          <a:p>
            <a:pPr eaLnBrk="1" hangingPunct="1"/>
            <a:endParaRPr lang="en-GB" altLang="fr-FR" sz="1600"/>
          </a:p>
          <a:p>
            <a:pPr eaLnBrk="1" hangingPunct="1"/>
            <a:endParaRPr lang="en-GB" altLang="fr-FR" sz="1600"/>
          </a:p>
          <a:p>
            <a:pPr eaLnBrk="1" hangingPunct="1"/>
            <a:r>
              <a:rPr lang="en-GB" altLang="fr-FR" sz="1600"/>
              <a:t>But empirical results differ depending on what outcome measure is used</a:t>
            </a:r>
          </a:p>
          <a:p>
            <a:pPr eaLnBrk="1" hangingPunct="1"/>
            <a:endParaRPr lang="en-GB" altLang="fr-FR" sz="1600"/>
          </a:p>
          <a:p>
            <a:pPr eaLnBrk="1" hangingPunct="1"/>
            <a:r>
              <a:rPr lang="en-GB" altLang="fr-FR" sz="1600"/>
              <a:t>e.g see the Borooah  paper on the reading list</a:t>
            </a:r>
          </a:p>
          <a:p>
            <a:pPr eaLnBrk="1" hangingPunct="1"/>
            <a:r>
              <a:rPr lang="en-GB" altLang="fr-FR" sz="1600"/>
              <a:t>self-assessed happiness question</a:t>
            </a:r>
          </a:p>
          <a:p>
            <a:pPr eaLnBrk="1" hangingPunct="1"/>
            <a:r>
              <a:rPr lang="en-GB" altLang="fr-FR" sz="1600"/>
              <a:t>v. usage of tranquilisers and antidepressants</a:t>
            </a:r>
          </a:p>
          <a:p>
            <a:pPr eaLnBrk="1" hangingPunct="1"/>
            <a:r>
              <a:rPr lang="en-GB" altLang="fr-FR" sz="1600"/>
              <a:t>v. thoughts of self-harm (inc suicide) </a:t>
            </a:r>
          </a:p>
          <a:p>
            <a:pPr eaLnBrk="1" hangingPunct="1"/>
            <a:endParaRPr lang="en-GB" altLang="fr-FR" sz="1600"/>
          </a:p>
        </p:txBody>
      </p:sp>
    </p:spTree>
    <p:extLst>
      <p:ext uri="{BB962C8B-B14F-4D97-AF65-F5344CB8AC3E}">
        <p14:creationId xmlns:p14="http://schemas.microsoft.com/office/powerpoint/2010/main" val="323287442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15CE7FAE-7DD3-46E1-81BB-8813E144186F}" type="slidenum">
              <a:rPr lang="en-GB" altLang="fr-FR"/>
              <a:pPr algn="r" eaLnBrk="1" hangingPunct="1">
                <a:spcBef>
                  <a:spcPct val="0"/>
                </a:spcBef>
              </a:pPr>
              <a:t>143</a:t>
            </a:fld>
            <a:endParaRPr lang="en-GB" altLang="fr-FR"/>
          </a:p>
        </p:txBody>
      </p:sp>
      <p:sp>
        <p:nvSpPr>
          <p:cNvPr id="249859" name="Rectangle 2"/>
          <p:cNvSpPr>
            <a:spLocks noGrp="1" noRot="1" noChangeAspect="1" noChangeArrowheads="1" noTextEdit="1"/>
          </p:cNvSpPr>
          <p:nvPr>
            <p:ph type="sldImg"/>
          </p:nvPr>
        </p:nvSpPr>
        <p:spPr>
          <a:ln/>
        </p:spPr>
      </p:sp>
      <p:sp>
        <p:nvSpPr>
          <p:cNvPr id="249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fr-FR" sz="1600"/>
              <a:t>Also the self-reported measures correlate with certain physiological states (brain activty) </a:t>
            </a:r>
          </a:p>
          <a:p>
            <a:pPr eaLnBrk="1" hangingPunct="1"/>
            <a:endParaRPr lang="en-GB" altLang="fr-FR" sz="1600"/>
          </a:p>
          <a:p>
            <a:pPr eaLnBrk="1" hangingPunct="1"/>
            <a:endParaRPr lang="en-GB" altLang="fr-FR" sz="1600"/>
          </a:p>
          <a:p>
            <a:pPr eaLnBrk="1" hangingPunct="1"/>
            <a:endParaRPr lang="en-GB" altLang="fr-FR" sz="1600"/>
          </a:p>
          <a:p>
            <a:pPr eaLnBrk="1" hangingPunct="1"/>
            <a:r>
              <a:rPr lang="en-GB" altLang="fr-FR" sz="1600"/>
              <a:t>But empirical results differ depending on what outcome measure is used</a:t>
            </a:r>
          </a:p>
          <a:p>
            <a:pPr eaLnBrk="1" hangingPunct="1"/>
            <a:endParaRPr lang="en-GB" altLang="fr-FR" sz="1600"/>
          </a:p>
          <a:p>
            <a:pPr eaLnBrk="1" hangingPunct="1"/>
            <a:r>
              <a:rPr lang="en-GB" altLang="fr-FR" sz="1600"/>
              <a:t>e.g see the Borooah  paper on the reading list</a:t>
            </a:r>
          </a:p>
          <a:p>
            <a:pPr eaLnBrk="1" hangingPunct="1"/>
            <a:r>
              <a:rPr lang="en-GB" altLang="fr-FR" sz="1600"/>
              <a:t>self-assessed happiness question</a:t>
            </a:r>
          </a:p>
          <a:p>
            <a:pPr eaLnBrk="1" hangingPunct="1"/>
            <a:r>
              <a:rPr lang="en-GB" altLang="fr-FR" sz="1600"/>
              <a:t>v. usage of tranquilisers and antidepressants</a:t>
            </a:r>
          </a:p>
          <a:p>
            <a:pPr eaLnBrk="1" hangingPunct="1"/>
            <a:r>
              <a:rPr lang="en-GB" altLang="fr-FR" sz="1600"/>
              <a:t>v. thoughts of self-harm (inc suicide) </a:t>
            </a:r>
          </a:p>
          <a:p>
            <a:pPr eaLnBrk="1" hangingPunct="1"/>
            <a:endParaRPr lang="en-GB" altLang="fr-FR" sz="1600"/>
          </a:p>
        </p:txBody>
      </p:sp>
    </p:spTree>
    <p:extLst>
      <p:ext uri="{BB962C8B-B14F-4D97-AF65-F5344CB8AC3E}">
        <p14:creationId xmlns:p14="http://schemas.microsoft.com/office/powerpoint/2010/main" val="20671202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15CE7FAE-7DD3-46E1-81BB-8813E144186F}" type="slidenum">
              <a:rPr lang="en-GB" altLang="fr-FR"/>
              <a:pPr algn="r" eaLnBrk="1" hangingPunct="1">
                <a:spcBef>
                  <a:spcPct val="0"/>
                </a:spcBef>
              </a:pPr>
              <a:t>144</a:t>
            </a:fld>
            <a:endParaRPr lang="en-GB" altLang="fr-FR"/>
          </a:p>
        </p:txBody>
      </p:sp>
      <p:sp>
        <p:nvSpPr>
          <p:cNvPr id="249859" name="Rectangle 2"/>
          <p:cNvSpPr>
            <a:spLocks noGrp="1" noRot="1" noChangeAspect="1" noChangeArrowheads="1" noTextEdit="1"/>
          </p:cNvSpPr>
          <p:nvPr>
            <p:ph type="sldImg"/>
          </p:nvPr>
        </p:nvSpPr>
        <p:spPr>
          <a:ln/>
        </p:spPr>
      </p:sp>
      <p:sp>
        <p:nvSpPr>
          <p:cNvPr id="249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fr-FR" sz="1600"/>
              <a:t>Also the self-reported measures correlate with certain physiological states (brain activty) </a:t>
            </a:r>
          </a:p>
          <a:p>
            <a:pPr eaLnBrk="1" hangingPunct="1"/>
            <a:endParaRPr lang="en-GB" altLang="fr-FR" sz="1600"/>
          </a:p>
          <a:p>
            <a:pPr eaLnBrk="1" hangingPunct="1"/>
            <a:endParaRPr lang="en-GB" altLang="fr-FR" sz="1600"/>
          </a:p>
          <a:p>
            <a:pPr eaLnBrk="1" hangingPunct="1"/>
            <a:endParaRPr lang="en-GB" altLang="fr-FR" sz="1600"/>
          </a:p>
          <a:p>
            <a:pPr eaLnBrk="1" hangingPunct="1"/>
            <a:r>
              <a:rPr lang="en-GB" altLang="fr-FR" sz="1600"/>
              <a:t>But empirical results differ depending on what outcome measure is used</a:t>
            </a:r>
          </a:p>
          <a:p>
            <a:pPr eaLnBrk="1" hangingPunct="1"/>
            <a:endParaRPr lang="en-GB" altLang="fr-FR" sz="1600"/>
          </a:p>
          <a:p>
            <a:pPr eaLnBrk="1" hangingPunct="1"/>
            <a:r>
              <a:rPr lang="en-GB" altLang="fr-FR" sz="1600"/>
              <a:t>e.g see the Borooah  paper on the reading list</a:t>
            </a:r>
          </a:p>
          <a:p>
            <a:pPr eaLnBrk="1" hangingPunct="1"/>
            <a:r>
              <a:rPr lang="en-GB" altLang="fr-FR" sz="1600"/>
              <a:t>self-assessed happiness question</a:t>
            </a:r>
          </a:p>
          <a:p>
            <a:pPr eaLnBrk="1" hangingPunct="1"/>
            <a:r>
              <a:rPr lang="en-GB" altLang="fr-FR" sz="1600"/>
              <a:t>v. usage of tranquilisers and antidepressants</a:t>
            </a:r>
          </a:p>
          <a:p>
            <a:pPr eaLnBrk="1" hangingPunct="1"/>
            <a:r>
              <a:rPr lang="en-GB" altLang="fr-FR" sz="1600"/>
              <a:t>v. thoughts of self-harm (inc suicide) </a:t>
            </a:r>
          </a:p>
          <a:p>
            <a:pPr eaLnBrk="1" hangingPunct="1"/>
            <a:endParaRPr lang="en-GB" altLang="fr-FR" sz="1600"/>
          </a:p>
        </p:txBody>
      </p:sp>
    </p:spTree>
    <p:extLst>
      <p:ext uri="{BB962C8B-B14F-4D97-AF65-F5344CB8AC3E}">
        <p14:creationId xmlns:p14="http://schemas.microsoft.com/office/powerpoint/2010/main" val="4204143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149D0FFF-9D22-4776-9294-34792CA952BC}" type="slidenum">
              <a:rPr lang="en-GB" altLang="fr-FR"/>
              <a:pPr algn="r" eaLnBrk="1" hangingPunct="1">
                <a:spcBef>
                  <a:spcPct val="0"/>
                </a:spcBef>
              </a:pPr>
              <a:t>145</a:t>
            </a:fld>
            <a:endParaRPr lang="en-GB" altLang="fr-FR"/>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fr-FR" sz="1600"/>
              <a:t>Also the self-reported measures correlate with certain physiological states (brain activty) </a:t>
            </a:r>
          </a:p>
          <a:p>
            <a:pPr eaLnBrk="1" hangingPunct="1"/>
            <a:endParaRPr lang="en-GB" altLang="fr-FR" sz="1600"/>
          </a:p>
          <a:p>
            <a:pPr eaLnBrk="1" hangingPunct="1"/>
            <a:endParaRPr lang="en-GB" altLang="fr-FR" sz="1600"/>
          </a:p>
          <a:p>
            <a:pPr eaLnBrk="1" hangingPunct="1"/>
            <a:endParaRPr lang="en-GB" altLang="fr-FR" sz="1600"/>
          </a:p>
          <a:p>
            <a:pPr eaLnBrk="1" hangingPunct="1"/>
            <a:r>
              <a:rPr lang="en-GB" altLang="fr-FR" sz="1600"/>
              <a:t>But empirical results differ depending on what outcome measure is used</a:t>
            </a:r>
          </a:p>
          <a:p>
            <a:pPr eaLnBrk="1" hangingPunct="1"/>
            <a:endParaRPr lang="en-GB" altLang="fr-FR" sz="1600"/>
          </a:p>
          <a:p>
            <a:pPr eaLnBrk="1" hangingPunct="1"/>
            <a:r>
              <a:rPr lang="en-GB" altLang="fr-FR" sz="1600"/>
              <a:t>e.g see the Borooah  paper on the reading list</a:t>
            </a:r>
          </a:p>
          <a:p>
            <a:pPr eaLnBrk="1" hangingPunct="1"/>
            <a:r>
              <a:rPr lang="en-GB" altLang="fr-FR" sz="1600"/>
              <a:t>self-assessed happiness question</a:t>
            </a:r>
          </a:p>
          <a:p>
            <a:pPr eaLnBrk="1" hangingPunct="1"/>
            <a:r>
              <a:rPr lang="en-GB" altLang="fr-FR" sz="1600"/>
              <a:t>v. usage of tranquilisers and antidepressants</a:t>
            </a:r>
          </a:p>
          <a:p>
            <a:pPr eaLnBrk="1" hangingPunct="1"/>
            <a:r>
              <a:rPr lang="en-GB" altLang="fr-FR" sz="1600"/>
              <a:t>v. thoughts of self-harm (inc suicide) </a:t>
            </a:r>
          </a:p>
          <a:p>
            <a:pPr eaLnBrk="1" hangingPunct="1"/>
            <a:endParaRPr lang="en-GB" altLang="fr-FR" sz="1600"/>
          </a:p>
        </p:txBody>
      </p:sp>
    </p:spTree>
    <p:extLst>
      <p:ext uri="{BB962C8B-B14F-4D97-AF65-F5344CB8AC3E}">
        <p14:creationId xmlns:p14="http://schemas.microsoft.com/office/powerpoint/2010/main" val="636479400"/>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EC48793A-53C8-4E6F-8A60-2A1621B860DD}" type="slidenum">
              <a:rPr lang="en-GB" altLang="fr-FR"/>
              <a:pPr algn="r" eaLnBrk="1" hangingPunct="1">
                <a:spcBef>
                  <a:spcPct val="0"/>
                </a:spcBef>
              </a:pPr>
              <a:t>146</a:t>
            </a:fld>
            <a:endParaRPr lang="en-GB" altLang="fr-FR"/>
          </a:p>
        </p:txBody>
      </p:sp>
      <p:sp>
        <p:nvSpPr>
          <p:cNvPr id="253955" name="Rectangle 2"/>
          <p:cNvSpPr>
            <a:spLocks noGrp="1" noRot="1" noChangeAspect="1" noChangeArrowheads="1" noTextEdit="1"/>
          </p:cNvSpPr>
          <p:nvPr>
            <p:ph type="sldImg"/>
          </p:nvPr>
        </p:nvSpPr>
        <p:spPr>
          <a:ln/>
        </p:spPr>
      </p:sp>
      <p:sp>
        <p:nvSpPr>
          <p:cNvPr id="253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fr-FR" sz="1600"/>
              <a:t>Also the self-reported measures correlate with certain physiological states (brain activty) </a:t>
            </a:r>
          </a:p>
          <a:p>
            <a:pPr eaLnBrk="1" hangingPunct="1"/>
            <a:endParaRPr lang="en-GB" altLang="fr-FR" sz="1600"/>
          </a:p>
          <a:p>
            <a:pPr eaLnBrk="1" hangingPunct="1"/>
            <a:endParaRPr lang="en-GB" altLang="fr-FR" sz="1600"/>
          </a:p>
          <a:p>
            <a:pPr eaLnBrk="1" hangingPunct="1"/>
            <a:endParaRPr lang="en-GB" altLang="fr-FR" sz="1600"/>
          </a:p>
          <a:p>
            <a:pPr eaLnBrk="1" hangingPunct="1"/>
            <a:r>
              <a:rPr lang="en-GB" altLang="fr-FR" sz="1600"/>
              <a:t>But empirical results differ depending on what outcome measure is used</a:t>
            </a:r>
          </a:p>
          <a:p>
            <a:pPr eaLnBrk="1" hangingPunct="1"/>
            <a:endParaRPr lang="en-GB" altLang="fr-FR" sz="1600"/>
          </a:p>
          <a:p>
            <a:pPr eaLnBrk="1" hangingPunct="1"/>
            <a:r>
              <a:rPr lang="en-GB" altLang="fr-FR" sz="1600"/>
              <a:t>e.g see the Borooah  paper on the reading list</a:t>
            </a:r>
          </a:p>
          <a:p>
            <a:pPr eaLnBrk="1" hangingPunct="1"/>
            <a:r>
              <a:rPr lang="en-GB" altLang="fr-FR" sz="1600"/>
              <a:t>self-assessed happiness question</a:t>
            </a:r>
          </a:p>
          <a:p>
            <a:pPr eaLnBrk="1" hangingPunct="1"/>
            <a:r>
              <a:rPr lang="en-GB" altLang="fr-FR" sz="1600"/>
              <a:t>v. usage of tranquilisers and antidepressants</a:t>
            </a:r>
          </a:p>
          <a:p>
            <a:pPr eaLnBrk="1" hangingPunct="1"/>
            <a:r>
              <a:rPr lang="en-GB" altLang="fr-FR" sz="1600"/>
              <a:t>v. thoughts of self-harm (inc suicide) </a:t>
            </a:r>
          </a:p>
          <a:p>
            <a:pPr eaLnBrk="1" hangingPunct="1"/>
            <a:endParaRPr lang="en-GB" altLang="fr-FR" sz="1600"/>
          </a:p>
        </p:txBody>
      </p:sp>
    </p:spTree>
    <p:extLst>
      <p:ext uri="{BB962C8B-B14F-4D97-AF65-F5344CB8AC3E}">
        <p14:creationId xmlns:p14="http://schemas.microsoft.com/office/powerpoint/2010/main" val="296946105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B79CC672-2027-43F0-B394-D33FAD8622AF}" type="slidenum">
              <a:rPr lang="en-GB" altLang="fr-FR"/>
              <a:pPr algn="r" eaLnBrk="1" hangingPunct="1">
                <a:spcBef>
                  <a:spcPct val="0"/>
                </a:spcBef>
              </a:pPr>
              <a:t>147</a:t>
            </a:fld>
            <a:endParaRPr lang="en-GB" altLang="fr-FR"/>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fr-FR" sz="1600"/>
              <a:t>Also the self-reported measures correlate with certain physiological states (brain activty) </a:t>
            </a:r>
          </a:p>
          <a:p>
            <a:pPr eaLnBrk="1" hangingPunct="1"/>
            <a:endParaRPr lang="en-GB" altLang="fr-FR" sz="1600"/>
          </a:p>
          <a:p>
            <a:pPr eaLnBrk="1" hangingPunct="1"/>
            <a:endParaRPr lang="en-GB" altLang="fr-FR" sz="1600"/>
          </a:p>
          <a:p>
            <a:pPr eaLnBrk="1" hangingPunct="1"/>
            <a:endParaRPr lang="en-GB" altLang="fr-FR" sz="1600"/>
          </a:p>
          <a:p>
            <a:pPr eaLnBrk="1" hangingPunct="1"/>
            <a:r>
              <a:rPr lang="en-GB" altLang="fr-FR" sz="1600"/>
              <a:t>But empirical results differ depending on what outcome measure is used</a:t>
            </a:r>
          </a:p>
          <a:p>
            <a:pPr eaLnBrk="1" hangingPunct="1"/>
            <a:endParaRPr lang="en-GB" altLang="fr-FR" sz="1600"/>
          </a:p>
          <a:p>
            <a:pPr eaLnBrk="1" hangingPunct="1"/>
            <a:r>
              <a:rPr lang="en-GB" altLang="fr-FR" sz="1600"/>
              <a:t>e.g see the Borooah  paper on the reading list</a:t>
            </a:r>
          </a:p>
          <a:p>
            <a:pPr eaLnBrk="1" hangingPunct="1"/>
            <a:r>
              <a:rPr lang="en-GB" altLang="fr-FR" sz="1600"/>
              <a:t>self-assessed happiness question</a:t>
            </a:r>
          </a:p>
          <a:p>
            <a:pPr eaLnBrk="1" hangingPunct="1"/>
            <a:r>
              <a:rPr lang="en-GB" altLang="fr-FR" sz="1600"/>
              <a:t>v. usage of tranquilisers and antidepressants</a:t>
            </a:r>
          </a:p>
          <a:p>
            <a:pPr eaLnBrk="1" hangingPunct="1"/>
            <a:r>
              <a:rPr lang="en-GB" altLang="fr-FR" sz="1600"/>
              <a:t>v. thoughts of self-harm (inc suicide) </a:t>
            </a:r>
          </a:p>
          <a:p>
            <a:pPr eaLnBrk="1" hangingPunct="1"/>
            <a:endParaRPr lang="en-GB" altLang="fr-FR" sz="1600"/>
          </a:p>
        </p:txBody>
      </p:sp>
    </p:spTree>
    <p:extLst>
      <p:ext uri="{BB962C8B-B14F-4D97-AF65-F5344CB8AC3E}">
        <p14:creationId xmlns:p14="http://schemas.microsoft.com/office/powerpoint/2010/main" val="3865519059"/>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D4B8AE64-3D31-4C3B-9E31-6B947DAFAF71}" type="slidenum">
              <a:rPr lang="en-GB" altLang="fr-FR"/>
              <a:pPr algn="r" eaLnBrk="1" hangingPunct="1">
                <a:spcBef>
                  <a:spcPct val="0"/>
                </a:spcBef>
              </a:pPr>
              <a:t>148</a:t>
            </a:fld>
            <a:endParaRPr lang="en-GB" altLang="fr-FR"/>
          </a:p>
        </p:txBody>
      </p:sp>
      <p:sp>
        <p:nvSpPr>
          <p:cNvPr id="260099" name="Rectangle 2"/>
          <p:cNvSpPr>
            <a:spLocks noGrp="1" noRot="1" noChangeAspect="1" noChangeArrowheads="1" noTextEdit="1"/>
          </p:cNvSpPr>
          <p:nvPr>
            <p:ph type="sldImg"/>
          </p:nvPr>
        </p:nvSpPr>
        <p:spPr>
          <a:ln/>
        </p:spPr>
      </p:sp>
      <p:sp>
        <p:nvSpPr>
          <p:cNvPr id="260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fr-FR" sz="1600" dirty="0"/>
              <a:t>Also the self-reported measures correlate with certain physiological states (brain </a:t>
            </a:r>
            <a:r>
              <a:rPr lang="en-GB" altLang="fr-FR" sz="1600" dirty="0" err="1"/>
              <a:t>activty</a:t>
            </a:r>
            <a:r>
              <a:rPr lang="en-GB" altLang="fr-FR" sz="1600" dirty="0"/>
              <a:t>) </a:t>
            </a:r>
          </a:p>
          <a:p>
            <a:pPr eaLnBrk="1" hangingPunct="1"/>
            <a:endParaRPr lang="en-GB" altLang="fr-FR" sz="1600" dirty="0"/>
          </a:p>
          <a:p>
            <a:pPr eaLnBrk="1" hangingPunct="1"/>
            <a:endParaRPr lang="en-GB" altLang="fr-FR" sz="1600" dirty="0"/>
          </a:p>
          <a:p>
            <a:pPr eaLnBrk="1" hangingPunct="1"/>
            <a:endParaRPr lang="en-GB" altLang="fr-FR" sz="1600" dirty="0"/>
          </a:p>
          <a:p>
            <a:pPr eaLnBrk="1" hangingPunct="1"/>
            <a:r>
              <a:rPr lang="en-GB" altLang="fr-FR" sz="1600" dirty="0"/>
              <a:t>But empirical results differ depending on what outcome measure is used</a:t>
            </a:r>
          </a:p>
          <a:p>
            <a:pPr eaLnBrk="1" hangingPunct="1"/>
            <a:endParaRPr lang="en-GB" altLang="fr-FR" sz="1600" dirty="0"/>
          </a:p>
          <a:p>
            <a:pPr eaLnBrk="1" hangingPunct="1"/>
            <a:r>
              <a:rPr lang="en-GB" altLang="fr-FR" sz="1600" dirty="0" err="1"/>
              <a:t>e.g</a:t>
            </a:r>
            <a:r>
              <a:rPr lang="en-GB" altLang="fr-FR" sz="1600" dirty="0"/>
              <a:t> see the </a:t>
            </a:r>
            <a:r>
              <a:rPr lang="en-GB" altLang="fr-FR" sz="1600" dirty="0" err="1"/>
              <a:t>Borooah</a:t>
            </a:r>
            <a:r>
              <a:rPr lang="en-GB" altLang="fr-FR" sz="1600" dirty="0"/>
              <a:t>  paper on the reading list</a:t>
            </a:r>
          </a:p>
          <a:p>
            <a:pPr eaLnBrk="1" hangingPunct="1"/>
            <a:r>
              <a:rPr lang="en-GB" altLang="fr-FR" sz="1600" dirty="0"/>
              <a:t>self-assessed happiness question</a:t>
            </a:r>
          </a:p>
          <a:p>
            <a:pPr eaLnBrk="1" hangingPunct="1"/>
            <a:r>
              <a:rPr lang="en-GB" altLang="fr-FR" sz="1600" dirty="0"/>
              <a:t>v. usage of tranquilisers and antidepressants</a:t>
            </a:r>
          </a:p>
          <a:p>
            <a:pPr eaLnBrk="1" hangingPunct="1"/>
            <a:r>
              <a:rPr lang="en-GB" altLang="fr-FR" sz="1600" dirty="0"/>
              <a:t>v. thoughts of self-harm (</a:t>
            </a:r>
            <a:r>
              <a:rPr lang="en-GB" altLang="fr-FR" sz="1600" dirty="0" err="1"/>
              <a:t>inc</a:t>
            </a:r>
            <a:r>
              <a:rPr lang="en-GB" altLang="fr-FR" sz="1600" dirty="0"/>
              <a:t> suicide) </a:t>
            </a:r>
          </a:p>
          <a:p>
            <a:pPr eaLnBrk="1" hangingPunct="1"/>
            <a:endParaRPr lang="en-GB" altLang="fr-FR" sz="1600" dirty="0"/>
          </a:p>
        </p:txBody>
      </p:sp>
    </p:spTree>
    <p:extLst>
      <p:ext uri="{BB962C8B-B14F-4D97-AF65-F5344CB8AC3E}">
        <p14:creationId xmlns:p14="http://schemas.microsoft.com/office/powerpoint/2010/main" val="17282250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A818329C-A4A6-45FC-8576-147320532168}" type="slidenum">
              <a:rPr lang="en-GB" altLang="fr-FR"/>
              <a:pPr algn="r" eaLnBrk="1" hangingPunct="1">
                <a:spcBef>
                  <a:spcPct val="0"/>
                </a:spcBef>
              </a:pPr>
              <a:t>11</a:t>
            </a:fld>
            <a:endParaRPr lang="en-GB" altLang="fr-F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xfrm>
            <a:off x="307975" y="4705350"/>
            <a:ext cx="6249988" cy="4457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p>
            <a:pPr eaLnBrk="1" hangingPunct="1"/>
            <a:r>
              <a:rPr lang="en-GB" altLang="fr-FR" sz="1600" dirty="0"/>
              <a:t>Sen – now aged 77. “Mother Theresa of Economics”</a:t>
            </a:r>
          </a:p>
          <a:p>
            <a:pPr eaLnBrk="1" hangingPunct="1"/>
            <a:r>
              <a:rPr lang="en-GB" altLang="fr-FR" sz="1600" dirty="0" err="1"/>
              <a:t>Edcated</a:t>
            </a:r>
            <a:r>
              <a:rPr lang="en-GB" altLang="fr-FR" sz="1600" dirty="0"/>
              <a:t> in India and then at Cambridge. </a:t>
            </a:r>
          </a:p>
          <a:p>
            <a:pPr eaLnBrk="1" hangingPunct="1"/>
            <a:r>
              <a:rPr lang="en-GB" altLang="fr-FR" sz="1600" dirty="0"/>
              <a:t>1998 Nobel Prize in Econ for contributions to welfare economics</a:t>
            </a:r>
          </a:p>
          <a:p>
            <a:pPr eaLnBrk="1" hangingPunct="1"/>
            <a:r>
              <a:rPr lang="en-GB" altLang="fr-FR" sz="1600" dirty="0"/>
              <a:t>practical solutions to reduce the impact of famine</a:t>
            </a:r>
          </a:p>
          <a:p>
            <a:pPr eaLnBrk="1" hangingPunct="1"/>
            <a:endParaRPr lang="en-GB" altLang="fr-FR" sz="1600" dirty="0"/>
          </a:p>
          <a:p>
            <a:pPr eaLnBrk="1" hangingPunct="1"/>
            <a:r>
              <a:rPr lang="en-GB" altLang="fr-FR" sz="1600" dirty="0"/>
              <a:t>Opportunities to live a good life are what matter, rather than the </a:t>
            </a:r>
            <a:r>
              <a:rPr lang="en-GB" altLang="fr-FR" sz="1600" dirty="0" err="1"/>
              <a:t>accum</a:t>
            </a:r>
            <a:r>
              <a:rPr lang="en-GB" altLang="fr-FR" sz="1600" dirty="0"/>
              <a:t> of resources per se </a:t>
            </a:r>
          </a:p>
          <a:p>
            <a:pPr eaLnBrk="1" hangingPunct="1"/>
            <a:endParaRPr lang="en-GB" altLang="fr-FR" sz="1600" dirty="0"/>
          </a:p>
          <a:p>
            <a:pPr eaLnBrk="1" hangingPunct="1"/>
            <a:r>
              <a:rPr lang="en-GB" altLang="fr-FR" sz="1600" dirty="0"/>
              <a:t>Sen’s argument is largely a philosophical one</a:t>
            </a:r>
          </a:p>
          <a:p>
            <a:pPr eaLnBrk="1" hangingPunct="1"/>
            <a:r>
              <a:rPr lang="en-GB" altLang="fr-FR" sz="1600" dirty="0"/>
              <a:t>He states that there are some things we good all agree were needed to provide opportunities but he has always avoided giving a prescriptive list of these </a:t>
            </a:r>
          </a:p>
          <a:p>
            <a:pPr eaLnBrk="1" hangingPunct="1"/>
            <a:endParaRPr lang="en-GB" altLang="fr-FR" sz="1600" dirty="0"/>
          </a:p>
          <a:p>
            <a:pPr eaLnBrk="1" hangingPunct="1"/>
            <a:endParaRPr lang="en-GB" altLang="fr-FR" sz="1600" dirty="0"/>
          </a:p>
        </p:txBody>
      </p:sp>
    </p:spTree>
    <p:extLst>
      <p:ext uri="{BB962C8B-B14F-4D97-AF65-F5344CB8AC3E}">
        <p14:creationId xmlns:p14="http://schemas.microsoft.com/office/powerpoint/2010/main" val="3124955522"/>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89727196-2F15-4238-9772-8D46396EEFBB}" type="slidenum">
              <a:rPr lang="en-GB" altLang="fr-FR"/>
              <a:pPr algn="r" eaLnBrk="1" hangingPunct="1">
                <a:spcBef>
                  <a:spcPct val="0"/>
                </a:spcBef>
              </a:pPr>
              <a:t>149</a:t>
            </a:fld>
            <a:endParaRPr lang="en-GB" altLang="fr-FR"/>
          </a:p>
        </p:txBody>
      </p:sp>
      <p:sp>
        <p:nvSpPr>
          <p:cNvPr id="262147" name="Rectangle 2"/>
          <p:cNvSpPr>
            <a:spLocks noGrp="1" noRot="1" noChangeAspect="1" noChangeArrowheads="1" noTextEdit="1"/>
          </p:cNvSpPr>
          <p:nvPr>
            <p:ph type="sldImg"/>
          </p:nvPr>
        </p:nvSpPr>
        <p:spPr>
          <a:ln/>
        </p:spPr>
      </p:sp>
      <p:sp>
        <p:nvSpPr>
          <p:cNvPr id="262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fr-FR" sz="1600"/>
              <a:t>Also the self-reported measures correlate with certain physiological states (brain activty) </a:t>
            </a:r>
          </a:p>
          <a:p>
            <a:pPr eaLnBrk="1" hangingPunct="1"/>
            <a:endParaRPr lang="en-GB" altLang="fr-FR" sz="1600"/>
          </a:p>
          <a:p>
            <a:pPr eaLnBrk="1" hangingPunct="1"/>
            <a:endParaRPr lang="en-GB" altLang="fr-FR" sz="1600"/>
          </a:p>
          <a:p>
            <a:pPr eaLnBrk="1" hangingPunct="1"/>
            <a:endParaRPr lang="en-GB" altLang="fr-FR" sz="1600"/>
          </a:p>
          <a:p>
            <a:pPr eaLnBrk="1" hangingPunct="1"/>
            <a:r>
              <a:rPr lang="en-GB" altLang="fr-FR" sz="1600"/>
              <a:t>But empirical results differ depending on what outcome measure is used</a:t>
            </a:r>
          </a:p>
          <a:p>
            <a:pPr eaLnBrk="1" hangingPunct="1"/>
            <a:endParaRPr lang="en-GB" altLang="fr-FR" sz="1600"/>
          </a:p>
          <a:p>
            <a:pPr eaLnBrk="1" hangingPunct="1"/>
            <a:r>
              <a:rPr lang="en-GB" altLang="fr-FR" sz="1600"/>
              <a:t>e.g see the Borooah  paper on the reading list</a:t>
            </a:r>
          </a:p>
          <a:p>
            <a:pPr eaLnBrk="1" hangingPunct="1"/>
            <a:r>
              <a:rPr lang="en-GB" altLang="fr-FR" sz="1600"/>
              <a:t>self-assessed happiness question</a:t>
            </a:r>
          </a:p>
          <a:p>
            <a:pPr eaLnBrk="1" hangingPunct="1"/>
            <a:r>
              <a:rPr lang="en-GB" altLang="fr-FR" sz="1600"/>
              <a:t>v. usage of tranquilisers and antidepressants</a:t>
            </a:r>
          </a:p>
          <a:p>
            <a:pPr eaLnBrk="1" hangingPunct="1"/>
            <a:r>
              <a:rPr lang="en-GB" altLang="fr-FR" sz="1600"/>
              <a:t>v. thoughts of self-harm (inc suicide) </a:t>
            </a:r>
          </a:p>
          <a:p>
            <a:pPr eaLnBrk="1" hangingPunct="1"/>
            <a:endParaRPr lang="en-GB" altLang="fr-FR" sz="1600"/>
          </a:p>
        </p:txBody>
      </p:sp>
    </p:spTree>
    <p:extLst>
      <p:ext uri="{BB962C8B-B14F-4D97-AF65-F5344CB8AC3E}">
        <p14:creationId xmlns:p14="http://schemas.microsoft.com/office/powerpoint/2010/main" val="1004364915"/>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B25D4180-0161-488F-AAD4-0ECF6BFA6CC9}" type="slidenum">
              <a:rPr lang="en-GB" altLang="fr-FR"/>
              <a:pPr algn="r" eaLnBrk="1" hangingPunct="1">
                <a:spcBef>
                  <a:spcPct val="0"/>
                </a:spcBef>
              </a:pPr>
              <a:t>150</a:t>
            </a:fld>
            <a:endParaRPr lang="en-GB" altLang="fr-FR"/>
          </a:p>
        </p:txBody>
      </p:sp>
      <p:sp>
        <p:nvSpPr>
          <p:cNvPr id="264195" name="Rectangle 2"/>
          <p:cNvSpPr>
            <a:spLocks noGrp="1" noRot="1" noChangeAspect="1" noChangeArrowheads="1" noTextEdit="1"/>
          </p:cNvSpPr>
          <p:nvPr>
            <p:ph type="sldImg"/>
          </p:nvPr>
        </p:nvSpPr>
        <p:spPr>
          <a:ln/>
        </p:spPr>
      </p:sp>
      <p:sp>
        <p:nvSpPr>
          <p:cNvPr id="264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fr-FR" sz="1600"/>
              <a:t>Also the self-reported measures correlate with certain physiological states (brain activty) </a:t>
            </a:r>
          </a:p>
          <a:p>
            <a:pPr eaLnBrk="1" hangingPunct="1"/>
            <a:endParaRPr lang="en-GB" altLang="fr-FR" sz="1600"/>
          </a:p>
          <a:p>
            <a:pPr eaLnBrk="1" hangingPunct="1"/>
            <a:endParaRPr lang="en-GB" altLang="fr-FR" sz="1600"/>
          </a:p>
          <a:p>
            <a:pPr eaLnBrk="1" hangingPunct="1"/>
            <a:endParaRPr lang="en-GB" altLang="fr-FR" sz="1600"/>
          </a:p>
          <a:p>
            <a:pPr eaLnBrk="1" hangingPunct="1"/>
            <a:r>
              <a:rPr lang="en-GB" altLang="fr-FR" sz="1600"/>
              <a:t>But empirical results differ depending on what outcome measure is used</a:t>
            </a:r>
          </a:p>
          <a:p>
            <a:pPr eaLnBrk="1" hangingPunct="1"/>
            <a:endParaRPr lang="en-GB" altLang="fr-FR" sz="1600"/>
          </a:p>
          <a:p>
            <a:pPr eaLnBrk="1" hangingPunct="1"/>
            <a:r>
              <a:rPr lang="en-GB" altLang="fr-FR" sz="1600"/>
              <a:t>e.g see the Borooah  paper on the reading list</a:t>
            </a:r>
          </a:p>
          <a:p>
            <a:pPr eaLnBrk="1" hangingPunct="1"/>
            <a:r>
              <a:rPr lang="en-GB" altLang="fr-FR" sz="1600"/>
              <a:t>self-assessed happiness question</a:t>
            </a:r>
          </a:p>
          <a:p>
            <a:pPr eaLnBrk="1" hangingPunct="1"/>
            <a:r>
              <a:rPr lang="en-GB" altLang="fr-FR" sz="1600"/>
              <a:t>v. usage of tranquilisers and antidepressants</a:t>
            </a:r>
          </a:p>
          <a:p>
            <a:pPr eaLnBrk="1" hangingPunct="1"/>
            <a:r>
              <a:rPr lang="en-GB" altLang="fr-FR" sz="1600"/>
              <a:t>v. thoughts of self-harm (inc suicide) </a:t>
            </a:r>
          </a:p>
          <a:p>
            <a:pPr eaLnBrk="1" hangingPunct="1"/>
            <a:endParaRPr lang="en-GB" altLang="fr-FR" sz="1600"/>
          </a:p>
        </p:txBody>
      </p:sp>
    </p:spTree>
    <p:extLst>
      <p:ext uri="{BB962C8B-B14F-4D97-AF65-F5344CB8AC3E}">
        <p14:creationId xmlns:p14="http://schemas.microsoft.com/office/powerpoint/2010/main" val="177263899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A5FE430D-F3A8-449C-9D60-818645B2F65D}" type="slidenum">
              <a:rPr lang="en-GB" altLang="fr-FR"/>
              <a:pPr algn="r" eaLnBrk="1" hangingPunct="1">
                <a:spcBef>
                  <a:spcPct val="0"/>
                </a:spcBef>
              </a:pPr>
              <a:t>151</a:t>
            </a:fld>
            <a:endParaRPr lang="en-GB" altLang="fr-FR"/>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fr-FR" sz="1600"/>
              <a:t>Also the self-reported measures correlate with certain physiological states (brain activty) </a:t>
            </a:r>
          </a:p>
          <a:p>
            <a:pPr eaLnBrk="1" hangingPunct="1"/>
            <a:endParaRPr lang="en-GB" altLang="fr-FR" sz="1600"/>
          </a:p>
          <a:p>
            <a:pPr eaLnBrk="1" hangingPunct="1"/>
            <a:endParaRPr lang="en-GB" altLang="fr-FR" sz="1600"/>
          </a:p>
          <a:p>
            <a:pPr eaLnBrk="1" hangingPunct="1"/>
            <a:endParaRPr lang="en-GB" altLang="fr-FR" sz="1600"/>
          </a:p>
          <a:p>
            <a:pPr eaLnBrk="1" hangingPunct="1"/>
            <a:r>
              <a:rPr lang="en-GB" altLang="fr-FR" sz="1600"/>
              <a:t>But empirical results differ depending on what outcome measure is used</a:t>
            </a:r>
          </a:p>
          <a:p>
            <a:pPr eaLnBrk="1" hangingPunct="1"/>
            <a:endParaRPr lang="en-GB" altLang="fr-FR" sz="1600"/>
          </a:p>
          <a:p>
            <a:pPr eaLnBrk="1" hangingPunct="1"/>
            <a:r>
              <a:rPr lang="en-GB" altLang="fr-FR" sz="1600"/>
              <a:t>e.g see the Borooah  paper on the reading list</a:t>
            </a:r>
          </a:p>
          <a:p>
            <a:pPr eaLnBrk="1" hangingPunct="1"/>
            <a:r>
              <a:rPr lang="en-GB" altLang="fr-FR" sz="1600"/>
              <a:t>self-assessed happiness question</a:t>
            </a:r>
          </a:p>
          <a:p>
            <a:pPr eaLnBrk="1" hangingPunct="1"/>
            <a:r>
              <a:rPr lang="en-GB" altLang="fr-FR" sz="1600"/>
              <a:t>v. usage of tranquilisers and antidepressants</a:t>
            </a:r>
          </a:p>
          <a:p>
            <a:pPr eaLnBrk="1" hangingPunct="1"/>
            <a:r>
              <a:rPr lang="en-GB" altLang="fr-FR" sz="1600"/>
              <a:t>v. thoughts of self-harm (inc suicide) </a:t>
            </a:r>
          </a:p>
          <a:p>
            <a:pPr eaLnBrk="1" hangingPunct="1"/>
            <a:endParaRPr lang="en-GB" altLang="fr-FR" sz="1600"/>
          </a:p>
        </p:txBody>
      </p:sp>
    </p:spTree>
    <p:extLst>
      <p:ext uri="{BB962C8B-B14F-4D97-AF65-F5344CB8AC3E}">
        <p14:creationId xmlns:p14="http://schemas.microsoft.com/office/powerpoint/2010/main" val="2174220041"/>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32B46BF1-8F77-485A-A447-505B2EFDB1F6}" type="slidenum">
              <a:rPr lang="en-GB" altLang="fr-FR"/>
              <a:pPr algn="r" eaLnBrk="1" hangingPunct="1">
                <a:spcBef>
                  <a:spcPct val="0"/>
                </a:spcBef>
              </a:pPr>
              <a:t>152</a:t>
            </a:fld>
            <a:endParaRPr lang="en-GB" altLang="fr-FR"/>
          </a:p>
        </p:txBody>
      </p:sp>
      <p:sp>
        <p:nvSpPr>
          <p:cNvPr id="268291" name="Rectangle 2"/>
          <p:cNvSpPr>
            <a:spLocks noGrp="1" noRot="1" noChangeAspect="1" noChangeArrowheads="1" noTextEdit="1"/>
          </p:cNvSpPr>
          <p:nvPr>
            <p:ph type="sldImg"/>
          </p:nvPr>
        </p:nvSpPr>
        <p:spPr>
          <a:ln/>
        </p:spPr>
      </p:sp>
      <p:sp>
        <p:nvSpPr>
          <p:cNvPr id="268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fr-FR" sz="1600"/>
              <a:t>Also the self-reported measures correlate with certain physiological states (brain activty) </a:t>
            </a:r>
          </a:p>
          <a:p>
            <a:pPr eaLnBrk="1" hangingPunct="1"/>
            <a:endParaRPr lang="en-GB" altLang="fr-FR" sz="1600"/>
          </a:p>
          <a:p>
            <a:pPr eaLnBrk="1" hangingPunct="1"/>
            <a:endParaRPr lang="en-GB" altLang="fr-FR" sz="1600"/>
          </a:p>
          <a:p>
            <a:pPr eaLnBrk="1" hangingPunct="1"/>
            <a:endParaRPr lang="en-GB" altLang="fr-FR" sz="1600"/>
          </a:p>
          <a:p>
            <a:pPr eaLnBrk="1" hangingPunct="1"/>
            <a:r>
              <a:rPr lang="en-GB" altLang="fr-FR" sz="1600"/>
              <a:t>But empirical results differ depending on what outcome measure is used</a:t>
            </a:r>
          </a:p>
          <a:p>
            <a:pPr eaLnBrk="1" hangingPunct="1"/>
            <a:endParaRPr lang="en-GB" altLang="fr-FR" sz="1600"/>
          </a:p>
          <a:p>
            <a:pPr eaLnBrk="1" hangingPunct="1"/>
            <a:r>
              <a:rPr lang="en-GB" altLang="fr-FR" sz="1600"/>
              <a:t>e.g see the Borooah  paper on the reading list</a:t>
            </a:r>
          </a:p>
          <a:p>
            <a:pPr eaLnBrk="1" hangingPunct="1"/>
            <a:r>
              <a:rPr lang="en-GB" altLang="fr-FR" sz="1600"/>
              <a:t>self-assessed happiness question</a:t>
            </a:r>
          </a:p>
          <a:p>
            <a:pPr eaLnBrk="1" hangingPunct="1"/>
            <a:r>
              <a:rPr lang="en-GB" altLang="fr-FR" sz="1600"/>
              <a:t>v. usage of tranquilisers and antidepressants</a:t>
            </a:r>
          </a:p>
          <a:p>
            <a:pPr eaLnBrk="1" hangingPunct="1"/>
            <a:r>
              <a:rPr lang="en-GB" altLang="fr-FR" sz="1600"/>
              <a:t>v. thoughts of self-harm (inc suicide) </a:t>
            </a:r>
          </a:p>
          <a:p>
            <a:pPr eaLnBrk="1" hangingPunct="1"/>
            <a:endParaRPr lang="en-GB" altLang="fr-FR" sz="1600"/>
          </a:p>
        </p:txBody>
      </p:sp>
    </p:spTree>
    <p:extLst>
      <p:ext uri="{BB962C8B-B14F-4D97-AF65-F5344CB8AC3E}">
        <p14:creationId xmlns:p14="http://schemas.microsoft.com/office/powerpoint/2010/main" val="2820621876"/>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9547FA2D-DDFB-43C4-9B47-A5282CFD44D3}" type="slidenum">
              <a:rPr lang="en-GB" altLang="fr-FR"/>
              <a:pPr algn="r" eaLnBrk="1" hangingPunct="1">
                <a:spcBef>
                  <a:spcPct val="0"/>
                </a:spcBef>
              </a:pPr>
              <a:t>153</a:t>
            </a:fld>
            <a:endParaRPr lang="en-GB" altLang="fr-FR"/>
          </a:p>
        </p:txBody>
      </p:sp>
      <p:sp>
        <p:nvSpPr>
          <p:cNvPr id="270339" name="Rectangle 2"/>
          <p:cNvSpPr>
            <a:spLocks noGrp="1" noRot="1" noChangeAspect="1" noChangeArrowheads="1" noTextEdit="1"/>
          </p:cNvSpPr>
          <p:nvPr>
            <p:ph type="sldImg"/>
          </p:nvPr>
        </p:nvSpPr>
        <p:spPr>
          <a:ln/>
        </p:spPr>
      </p:sp>
      <p:sp>
        <p:nvSpPr>
          <p:cNvPr id="270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fr-FR" sz="1600"/>
              <a:t>Also the self-reported measures correlate with certain physiological states (brain activty) </a:t>
            </a:r>
          </a:p>
          <a:p>
            <a:pPr eaLnBrk="1" hangingPunct="1"/>
            <a:endParaRPr lang="en-GB" altLang="fr-FR" sz="1600"/>
          </a:p>
          <a:p>
            <a:pPr eaLnBrk="1" hangingPunct="1"/>
            <a:endParaRPr lang="en-GB" altLang="fr-FR" sz="1600"/>
          </a:p>
          <a:p>
            <a:pPr eaLnBrk="1" hangingPunct="1"/>
            <a:endParaRPr lang="en-GB" altLang="fr-FR" sz="1600"/>
          </a:p>
          <a:p>
            <a:pPr eaLnBrk="1" hangingPunct="1"/>
            <a:r>
              <a:rPr lang="en-GB" altLang="fr-FR" sz="1600"/>
              <a:t>But empirical results differ depending on what outcome measure is used</a:t>
            </a:r>
          </a:p>
          <a:p>
            <a:pPr eaLnBrk="1" hangingPunct="1"/>
            <a:endParaRPr lang="en-GB" altLang="fr-FR" sz="1600"/>
          </a:p>
          <a:p>
            <a:pPr eaLnBrk="1" hangingPunct="1"/>
            <a:r>
              <a:rPr lang="en-GB" altLang="fr-FR" sz="1600"/>
              <a:t>e.g see the Borooah  paper on the reading list</a:t>
            </a:r>
          </a:p>
          <a:p>
            <a:pPr eaLnBrk="1" hangingPunct="1"/>
            <a:r>
              <a:rPr lang="en-GB" altLang="fr-FR" sz="1600"/>
              <a:t>self-assessed happiness question</a:t>
            </a:r>
          </a:p>
          <a:p>
            <a:pPr eaLnBrk="1" hangingPunct="1"/>
            <a:r>
              <a:rPr lang="en-GB" altLang="fr-FR" sz="1600"/>
              <a:t>v. usage of tranquilisers and antidepressants</a:t>
            </a:r>
          </a:p>
          <a:p>
            <a:pPr eaLnBrk="1" hangingPunct="1"/>
            <a:r>
              <a:rPr lang="en-GB" altLang="fr-FR" sz="1600"/>
              <a:t>v. thoughts of self-harm (inc suicide) </a:t>
            </a:r>
          </a:p>
          <a:p>
            <a:pPr eaLnBrk="1" hangingPunct="1"/>
            <a:endParaRPr lang="en-GB" altLang="fr-FR" sz="1600"/>
          </a:p>
        </p:txBody>
      </p:sp>
    </p:spTree>
    <p:extLst>
      <p:ext uri="{BB962C8B-B14F-4D97-AF65-F5344CB8AC3E}">
        <p14:creationId xmlns:p14="http://schemas.microsoft.com/office/powerpoint/2010/main" val="1014079008"/>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61E95D84-C3F9-4441-B5B9-43E5D69A0A64}" type="slidenum">
              <a:rPr lang="en-GB" altLang="fr-FR"/>
              <a:pPr>
                <a:spcBef>
                  <a:spcPct val="0"/>
                </a:spcBef>
              </a:pPr>
              <a:t>163</a:t>
            </a:fld>
            <a:endParaRPr lang="en-GB" altLang="fr-F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fr-FR"/>
              <a:t>Remember that the ordinalist revolution in economics at the beginning of the 20</a:t>
            </a:r>
            <a:r>
              <a:rPr lang="en-GB" altLang="fr-FR" baseline="30000"/>
              <a:t>th</a:t>
            </a:r>
            <a:r>
              <a:rPr lang="en-GB" altLang="fr-FR"/>
              <a:t> Century rejected cardinal utility </a:t>
            </a:r>
          </a:p>
          <a:p>
            <a:pPr eaLnBrk="1" hangingPunct="1"/>
            <a:endParaRPr lang="en-GB" altLang="fr-FR"/>
          </a:p>
          <a:p>
            <a:pPr eaLnBrk="1" hangingPunct="1"/>
            <a:endParaRPr lang="en-GB" altLang="fr-FR"/>
          </a:p>
        </p:txBody>
      </p:sp>
    </p:spTree>
    <p:extLst>
      <p:ext uri="{BB962C8B-B14F-4D97-AF65-F5344CB8AC3E}">
        <p14:creationId xmlns:p14="http://schemas.microsoft.com/office/powerpoint/2010/main" val="2897017591"/>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871200BE-0DE9-4DFF-AE47-7A8DDE670AB1}" type="slidenum">
              <a:rPr lang="en-GB" altLang="fr-FR"/>
              <a:pPr>
                <a:spcBef>
                  <a:spcPct val="0"/>
                </a:spcBef>
              </a:pPr>
              <a:t>164</a:t>
            </a:fld>
            <a:endParaRPr lang="en-GB" altLang="fr-F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fr-FR"/>
              <a:t>Reports can be influenced by current mood and the immediate context </a:t>
            </a:r>
          </a:p>
          <a:p>
            <a:pPr eaLnBrk="1" hangingPunct="1"/>
            <a:endParaRPr lang="en-GB" altLang="fr-FR"/>
          </a:p>
          <a:p>
            <a:pPr eaLnBrk="1" hangingPunct="1"/>
            <a:r>
              <a:rPr lang="en-GB" altLang="fr-FR"/>
              <a:t>Also we are influenced by comparisons with other people and with our own historical experiences </a:t>
            </a:r>
          </a:p>
          <a:p>
            <a:pPr eaLnBrk="1" hangingPunct="1"/>
            <a:endParaRPr lang="en-GB" altLang="fr-FR"/>
          </a:p>
          <a:p>
            <a:pPr eaLnBrk="1" hangingPunct="1"/>
            <a:r>
              <a:rPr lang="en-GB" altLang="fr-FR"/>
              <a:t>Framing effects – how you phrase the question, what questions come before it etc </a:t>
            </a:r>
          </a:p>
          <a:p>
            <a:pPr eaLnBrk="1" hangingPunct="1"/>
            <a:r>
              <a:rPr lang="en-GB" altLang="fr-FR"/>
              <a:t>can alter what people focus their attention on and thus result in different answers </a:t>
            </a:r>
          </a:p>
          <a:p>
            <a:pPr eaLnBrk="1" hangingPunct="1"/>
            <a:endParaRPr lang="en-GB" altLang="fr-FR"/>
          </a:p>
          <a:p>
            <a:pPr eaLnBrk="1" hangingPunct="1"/>
            <a:r>
              <a:rPr lang="en-GB" altLang="fr-FR"/>
              <a:t>Validity</a:t>
            </a:r>
          </a:p>
          <a:p>
            <a:pPr eaLnBrk="1" hangingPunct="1"/>
            <a:r>
              <a:rPr lang="en-GB" altLang="fr-FR"/>
              <a:t>Do the questions reflect the concept they are meant to reflect? </a:t>
            </a:r>
          </a:p>
          <a:p>
            <a:pPr eaLnBrk="1" hangingPunct="1"/>
            <a:r>
              <a:rPr lang="en-GB" altLang="fr-FR"/>
              <a:t>Mental state accounts seem to have face validity – they are easily understandable and intuitively appealing. </a:t>
            </a:r>
          </a:p>
          <a:p>
            <a:pPr eaLnBrk="1" hangingPunct="1"/>
            <a:endParaRPr lang="en-GB" altLang="fr-FR"/>
          </a:p>
          <a:p>
            <a:pPr eaLnBrk="1" hangingPunct="1"/>
            <a:r>
              <a:rPr lang="en-GB" altLang="fr-FR"/>
              <a:t>Reliability</a:t>
            </a:r>
          </a:p>
          <a:p>
            <a:pPr eaLnBrk="1" hangingPunct="1"/>
            <a:r>
              <a:rPr lang="en-GB" altLang="fr-FR"/>
              <a:t>Extent to which two or more measures  designed to measure the same thing agree with one another. </a:t>
            </a:r>
          </a:p>
          <a:p>
            <a:pPr eaLnBrk="1" hangingPunct="1"/>
            <a:r>
              <a:rPr lang="en-GB" altLang="fr-FR"/>
              <a:t>e.g. do ythe happiness and satisfaction questions gives similar results? </a:t>
            </a:r>
          </a:p>
          <a:p>
            <a:pPr eaLnBrk="1" hangingPunct="1"/>
            <a:endParaRPr lang="en-GB" altLang="fr-FR"/>
          </a:p>
        </p:txBody>
      </p:sp>
    </p:spTree>
    <p:extLst>
      <p:ext uri="{BB962C8B-B14F-4D97-AF65-F5344CB8AC3E}">
        <p14:creationId xmlns:p14="http://schemas.microsoft.com/office/powerpoint/2010/main" val="3423465931"/>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B4F9842D-8672-45A7-8FEB-E87DA1434235}" type="slidenum">
              <a:rPr lang="en-GB" altLang="fr-FR"/>
              <a:pPr>
                <a:spcBef>
                  <a:spcPct val="0"/>
                </a:spcBef>
              </a:pPr>
              <a:t>165</a:t>
            </a:fld>
            <a:endParaRPr lang="en-GB" altLang="fr-F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fr-FR" sz="1600"/>
              <a:t>But SWB measures can still guide policy </a:t>
            </a:r>
          </a:p>
          <a:p>
            <a:pPr eaLnBrk="1" hangingPunct="1"/>
            <a:endParaRPr lang="en-GB" altLang="fr-FR" sz="1600"/>
          </a:p>
          <a:p>
            <a:pPr eaLnBrk="1" hangingPunct="1"/>
            <a:endParaRPr lang="en-GB" altLang="fr-FR" sz="1600"/>
          </a:p>
        </p:txBody>
      </p:sp>
    </p:spTree>
    <p:extLst>
      <p:ext uri="{BB962C8B-B14F-4D97-AF65-F5344CB8AC3E}">
        <p14:creationId xmlns:p14="http://schemas.microsoft.com/office/powerpoint/2010/main" val="3460174914"/>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9D6DAA1A-3322-4E8A-8717-DD0C464EB47A}" type="slidenum">
              <a:rPr lang="en-GB" altLang="fr-FR"/>
              <a:pPr algn="r" eaLnBrk="1" hangingPunct="1">
                <a:spcBef>
                  <a:spcPct val="0"/>
                </a:spcBef>
              </a:pPr>
              <a:t>166</a:t>
            </a:fld>
            <a:endParaRPr lang="en-GB" altLang="fr-F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a:p>
        </p:txBody>
      </p:sp>
    </p:spTree>
    <p:extLst>
      <p:ext uri="{BB962C8B-B14F-4D97-AF65-F5344CB8AC3E}">
        <p14:creationId xmlns:p14="http://schemas.microsoft.com/office/powerpoint/2010/main" val="24015222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F700603B-AD34-4393-A354-1EDDC63C346C}" type="slidenum">
              <a:rPr lang="en-GB" altLang="fr-FR"/>
              <a:pPr algn="r" eaLnBrk="1" hangingPunct="1">
                <a:spcBef>
                  <a:spcPct val="0"/>
                </a:spcBef>
              </a:pPr>
              <a:t>12</a:t>
            </a:fld>
            <a:endParaRPr lang="en-GB" altLang="fr-F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xfrm>
            <a:off x="307975" y="4735513"/>
            <a:ext cx="6035675" cy="4457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p>
            <a:pPr eaLnBrk="1" hangingPunct="1"/>
            <a:r>
              <a:rPr lang="en-GB" altLang="fr-FR" sz="1400"/>
              <a:t>Martha Nussbaum – american philosophy collaborated with Sen during the 1980s.</a:t>
            </a:r>
          </a:p>
          <a:p>
            <a:pPr eaLnBrk="1" hangingPunct="1"/>
            <a:endParaRPr lang="en-GB" altLang="fr-FR" sz="1400"/>
          </a:p>
          <a:p>
            <a:pPr eaLnBrk="1" hangingPunct="1"/>
            <a:r>
              <a:rPr lang="en-GB" altLang="fr-FR" sz="1400"/>
              <a:t>Argues that these 10 should be supported by al societies</a:t>
            </a:r>
          </a:p>
          <a:p>
            <a:pPr eaLnBrk="1" hangingPunct="1"/>
            <a:r>
              <a:rPr lang="en-GB" altLang="fr-FR" sz="1400"/>
              <a:t>Should be the focus of political activity </a:t>
            </a:r>
          </a:p>
          <a:p>
            <a:pPr eaLnBrk="1" hangingPunct="1"/>
            <a:endParaRPr lang="en-GB" altLang="fr-FR" sz="1400"/>
          </a:p>
          <a:p>
            <a:pPr eaLnBrk="1" hangingPunct="1"/>
            <a:r>
              <a:rPr lang="en-GB" altLang="fr-FR" sz="1400"/>
              <a:t>Could argue endlessly about what is on this list.</a:t>
            </a:r>
          </a:p>
          <a:p>
            <a:pPr eaLnBrk="1" hangingPunct="1"/>
            <a:r>
              <a:rPr lang="en-GB" altLang="fr-FR" sz="1400"/>
              <a:t>e.g. the last one implies personal freedom. Sen argues that freedom is always good but can be used in bad ways. </a:t>
            </a:r>
          </a:p>
          <a:p>
            <a:pPr eaLnBrk="1" hangingPunct="1"/>
            <a:endParaRPr lang="en-GB" altLang="fr-FR" sz="1400"/>
          </a:p>
          <a:p>
            <a:pPr eaLnBrk="1" hangingPunct="1"/>
            <a:r>
              <a:rPr lang="en-GB" altLang="fr-FR" sz="1400"/>
              <a:t>They are each necessary and societies should not neglect one to promote another </a:t>
            </a:r>
          </a:p>
          <a:p>
            <a:pPr eaLnBrk="1" hangingPunct="1"/>
            <a:endParaRPr lang="en-GB" altLang="fr-FR" sz="1400"/>
          </a:p>
          <a:p>
            <a:pPr eaLnBrk="1" hangingPunct="1"/>
            <a:r>
              <a:rPr lang="en-GB" altLang="fr-FR" sz="1400"/>
              <a:t>But how can they be measured?</a:t>
            </a:r>
          </a:p>
          <a:p>
            <a:pPr eaLnBrk="1" hangingPunct="1"/>
            <a:r>
              <a:rPr lang="en-GB" altLang="fr-FR" sz="1400"/>
              <a:t>Some are easy – life expectancy, health…</a:t>
            </a:r>
          </a:p>
          <a:p>
            <a:pPr eaLnBrk="1" hangingPunct="1"/>
            <a:r>
              <a:rPr lang="en-GB" altLang="fr-FR" sz="1400"/>
              <a:t>But what about – bodily integrity and emotions </a:t>
            </a:r>
          </a:p>
          <a:p>
            <a:pPr eaLnBrk="1" hangingPunct="1"/>
            <a:endParaRPr lang="en-GB" altLang="fr-FR" sz="1400"/>
          </a:p>
          <a:p>
            <a:pPr eaLnBrk="1" hangingPunct="1"/>
            <a:endParaRPr lang="en-GB" altLang="fr-FR" sz="1400"/>
          </a:p>
          <a:p>
            <a:pPr eaLnBrk="1" hangingPunct="1"/>
            <a:endParaRPr lang="en-GB" altLang="fr-FR" sz="1400"/>
          </a:p>
          <a:p>
            <a:pPr eaLnBrk="1" hangingPunct="1"/>
            <a:endParaRPr lang="en-GB" altLang="fr-FR" sz="1400"/>
          </a:p>
          <a:p>
            <a:pPr eaLnBrk="1" hangingPunct="1"/>
            <a:endParaRPr lang="en-GB" altLang="fr-FR" sz="1600"/>
          </a:p>
        </p:txBody>
      </p:sp>
    </p:spTree>
    <p:extLst>
      <p:ext uri="{BB962C8B-B14F-4D97-AF65-F5344CB8AC3E}">
        <p14:creationId xmlns:p14="http://schemas.microsoft.com/office/powerpoint/2010/main" val="24571600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9689C24A-A012-4521-B63E-346001D74D20}" type="slidenum">
              <a:rPr lang="en-GB" altLang="fr-FR"/>
              <a:pPr algn="r" eaLnBrk="1" hangingPunct="1">
                <a:spcBef>
                  <a:spcPct val="0"/>
                </a:spcBef>
              </a:pPr>
              <a:t>13</a:t>
            </a:fld>
            <a:endParaRPr lang="en-GB" altLang="fr-F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p>
            <a:pPr eaLnBrk="1" hangingPunct="1"/>
            <a:r>
              <a:rPr lang="en-GB" altLang="fr-FR" sz="1600" dirty="0"/>
              <a:t>Developed for the UN Dev </a:t>
            </a:r>
            <a:r>
              <a:rPr lang="en-GB" altLang="fr-FR" sz="1600" dirty="0" err="1"/>
              <a:t>Prog</a:t>
            </a:r>
            <a:r>
              <a:rPr lang="en-GB" altLang="fr-FR" sz="1600" dirty="0"/>
              <a:t> in 1990</a:t>
            </a:r>
          </a:p>
          <a:p>
            <a:pPr eaLnBrk="1" hangingPunct="1"/>
            <a:r>
              <a:rPr lang="en-GB" altLang="fr-FR" sz="1600" dirty="0"/>
              <a:t>Describes the progress of all countries in the world</a:t>
            </a:r>
          </a:p>
          <a:p>
            <a:pPr eaLnBrk="1" hangingPunct="1"/>
            <a:r>
              <a:rPr lang="en-GB" altLang="fr-FR" sz="1600" dirty="0"/>
              <a:t>HDI developed for each country so countries can be ranked by HDI  </a:t>
            </a:r>
          </a:p>
          <a:p>
            <a:pPr eaLnBrk="1" hangingPunct="1"/>
            <a:endParaRPr lang="en-GB" altLang="fr-FR" sz="1600" dirty="0"/>
          </a:p>
          <a:p>
            <a:pPr eaLnBrk="1" hangingPunct="1"/>
            <a:r>
              <a:rPr lang="en-GB" altLang="fr-FR" sz="1600" dirty="0"/>
              <a:t>An attempt to measure WB more broadly than simply by GDP </a:t>
            </a:r>
          </a:p>
        </p:txBody>
      </p:sp>
    </p:spTree>
    <p:extLst>
      <p:ext uri="{BB962C8B-B14F-4D97-AF65-F5344CB8AC3E}">
        <p14:creationId xmlns:p14="http://schemas.microsoft.com/office/powerpoint/2010/main" val="8610369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2A7D1074-D070-4961-A288-000804A35DD2}" type="slidenum">
              <a:rPr lang="en-GB" altLang="fr-FR"/>
              <a:pPr algn="r" eaLnBrk="1" hangingPunct="1">
                <a:spcBef>
                  <a:spcPct val="0"/>
                </a:spcBef>
              </a:pPr>
              <a:t>14</a:t>
            </a:fld>
            <a:endParaRPr lang="en-GB" altLang="fr-F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p>
            <a:pPr eaLnBrk="1" hangingPunct="1"/>
            <a:r>
              <a:rPr lang="en-GB" altLang="fr-FR" sz="1800"/>
              <a:t>The parallels with Sen’s capabilities approach are clear. </a:t>
            </a:r>
          </a:p>
          <a:p>
            <a:pPr eaLnBrk="1" hangingPunct="1"/>
            <a:endParaRPr lang="en-GB" altLang="fr-FR" sz="1800"/>
          </a:p>
          <a:p>
            <a:pPr eaLnBrk="1" hangingPunct="1"/>
            <a:r>
              <a:rPr lang="en-GB" altLang="fr-FR" sz="1800"/>
              <a:t>Data availability constraints mean that in reality we simply supplement info on GDP with info on health and education </a:t>
            </a:r>
          </a:p>
        </p:txBody>
      </p:sp>
    </p:spTree>
    <p:extLst>
      <p:ext uri="{BB962C8B-B14F-4D97-AF65-F5344CB8AC3E}">
        <p14:creationId xmlns:p14="http://schemas.microsoft.com/office/powerpoint/2010/main" val="11227171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EF20DDF0-7643-4259-BFE2-99EBE19D9EC3}" type="slidenum">
              <a:rPr lang="en-GB" altLang="fr-FR"/>
              <a:pPr algn="r" eaLnBrk="1" hangingPunct="1">
                <a:spcBef>
                  <a:spcPct val="0"/>
                </a:spcBef>
              </a:pPr>
              <a:t>15</a:t>
            </a:fld>
            <a:endParaRPr lang="en-GB" altLang="fr-F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p>
            <a:pPr eaLnBrk="1" hangingPunct="1"/>
            <a:r>
              <a:rPr lang="en-GB" altLang="fr-FR" sz="1600" dirty="0"/>
              <a:t>Each dimension is represented by an indicator</a:t>
            </a:r>
          </a:p>
          <a:p>
            <a:pPr eaLnBrk="1" hangingPunct="1"/>
            <a:r>
              <a:rPr lang="en-GB" altLang="fr-FR" sz="1600" dirty="0"/>
              <a:t>In case of </a:t>
            </a:r>
            <a:r>
              <a:rPr lang="en-GB" altLang="fr-FR" sz="1600" dirty="0" err="1"/>
              <a:t>educ</a:t>
            </a:r>
            <a:r>
              <a:rPr lang="en-GB" altLang="fr-FR" sz="1600" dirty="0"/>
              <a:t> 2 indicators</a:t>
            </a:r>
          </a:p>
          <a:p>
            <a:pPr eaLnBrk="1" hangingPunct="1"/>
            <a:r>
              <a:rPr lang="en-GB" altLang="fr-FR" sz="1600" dirty="0"/>
              <a:t>Each dimension is equally weighted </a:t>
            </a:r>
          </a:p>
          <a:p>
            <a:pPr eaLnBrk="1" hangingPunct="1"/>
            <a:r>
              <a:rPr lang="en-GB" altLang="fr-FR" sz="1600" dirty="0"/>
              <a:t>(Within </a:t>
            </a:r>
            <a:r>
              <a:rPr lang="en-GB" altLang="fr-FR" sz="1600" dirty="0" err="1"/>
              <a:t>educ</a:t>
            </a:r>
            <a:r>
              <a:rPr lang="en-GB" altLang="fr-FR" sz="1600" dirty="0"/>
              <a:t> adult lit rate weighted 2/3, </a:t>
            </a:r>
            <a:r>
              <a:rPr lang="en-GB" altLang="fr-FR" sz="1600" dirty="0" err="1"/>
              <a:t>sch</a:t>
            </a:r>
            <a:r>
              <a:rPr lang="en-GB" altLang="fr-FR" sz="1600" dirty="0"/>
              <a:t> enrol 1/3.)</a:t>
            </a:r>
          </a:p>
          <a:p>
            <a:pPr eaLnBrk="1" hangingPunct="1"/>
            <a:endParaRPr lang="en-GB" altLang="fr-FR" sz="1600" dirty="0"/>
          </a:p>
          <a:p>
            <a:pPr eaLnBrk="1" hangingPunct="1"/>
            <a:r>
              <a:rPr lang="en-GB" altLang="fr-FR" sz="1600" dirty="0"/>
              <a:t>Has been criticised for </a:t>
            </a:r>
            <a:r>
              <a:rPr lang="en-GB" altLang="fr-FR" sz="1600" dirty="0" err="1"/>
              <a:t>addign</a:t>
            </a:r>
            <a:r>
              <a:rPr lang="en-GB" altLang="fr-FR" sz="1600" dirty="0"/>
              <a:t> apples and oranges</a:t>
            </a:r>
          </a:p>
          <a:p>
            <a:pPr eaLnBrk="1" hangingPunct="1"/>
            <a:r>
              <a:rPr lang="en-GB" altLang="fr-FR" sz="1600" dirty="0"/>
              <a:t>e.g. chances of good life – wealth and </a:t>
            </a:r>
            <a:r>
              <a:rPr lang="en-GB" altLang="fr-FR" sz="1600" dirty="0" err="1"/>
              <a:t>educ</a:t>
            </a:r>
            <a:endParaRPr lang="en-GB" altLang="fr-FR" sz="1600" dirty="0"/>
          </a:p>
          <a:p>
            <a:pPr eaLnBrk="1" hangingPunct="1"/>
            <a:r>
              <a:rPr lang="en-GB" altLang="fr-FR" sz="1600" dirty="0"/>
              <a:t>With outcomes – life expectancy </a:t>
            </a:r>
          </a:p>
          <a:p>
            <a:pPr eaLnBrk="1" hangingPunct="1"/>
            <a:endParaRPr lang="en-GB" altLang="fr-FR" sz="1600" dirty="0"/>
          </a:p>
          <a:p>
            <a:pPr eaLnBrk="1" hangingPunct="1"/>
            <a:endParaRPr lang="en-GB" altLang="fr-FR" sz="1600" dirty="0"/>
          </a:p>
          <a:p>
            <a:pPr eaLnBrk="1" hangingPunct="1"/>
            <a:r>
              <a:rPr lang="en-GB" altLang="fr-FR" sz="1600" dirty="0"/>
              <a:t>Also these are crude indicators </a:t>
            </a:r>
          </a:p>
          <a:p>
            <a:pPr eaLnBrk="1" hangingPunct="1"/>
            <a:r>
              <a:rPr lang="en-GB" altLang="fr-FR" sz="1600" dirty="0"/>
              <a:t> life expectancy is only of value if life remains satisfying in old age </a:t>
            </a:r>
          </a:p>
          <a:p>
            <a:pPr eaLnBrk="1" hangingPunct="1"/>
            <a:endParaRPr lang="en-GB" altLang="fr-FR" sz="1600" dirty="0"/>
          </a:p>
          <a:p>
            <a:pPr eaLnBrk="1" hangingPunct="1"/>
            <a:endParaRPr lang="en-GB" altLang="fr-FR" sz="1600" dirty="0"/>
          </a:p>
          <a:p>
            <a:pPr eaLnBrk="1" hangingPunct="1"/>
            <a:endParaRPr lang="en-GB" altLang="fr-FR" dirty="0"/>
          </a:p>
        </p:txBody>
      </p:sp>
    </p:spTree>
    <p:extLst>
      <p:ext uri="{BB962C8B-B14F-4D97-AF65-F5344CB8AC3E}">
        <p14:creationId xmlns:p14="http://schemas.microsoft.com/office/powerpoint/2010/main" val="20646529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363739F0-469F-42D5-A731-9A2468CFD749}" type="slidenum">
              <a:rPr lang="en-GB" altLang="fr-FR"/>
              <a:pPr algn="r" eaLnBrk="1" hangingPunct="1">
                <a:spcBef>
                  <a:spcPct val="0"/>
                </a:spcBef>
              </a:pPr>
              <a:t>16</a:t>
            </a:fld>
            <a:endParaRPr lang="en-GB" altLang="fr-F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p>
            <a:pPr eaLnBrk="1" hangingPunct="1"/>
            <a:r>
              <a:rPr lang="en-GB" altLang="fr-FR" sz="1600" dirty="0"/>
              <a:t>To convert each indicator into an index </a:t>
            </a:r>
          </a:p>
          <a:p>
            <a:pPr eaLnBrk="1" hangingPunct="1"/>
            <a:endParaRPr lang="en-GB" altLang="fr-FR" sz="1600" dirty="0"/>
          </a:p>
          <a:p>
            <a:pPr eaLnBrk="1" hangingPunct="1"/>
            <a:r>
              <a:rPr lang="en-GB" altLang="fr-FR" sz="1600" dirty="0"/>
              <a:t>Use max and min values from the data</a:t>
            </a:r>
          </a:p>
          <a:p>
            <a:pPr eaLnBrk="1" hangingPunct="1"/>
            <a:endParaRPr lang="en-GB" altLang="fr-FR" sz="1600" dirty="0"/>
          </a:p>
          <a:p>
            <a:pPr eaLnBrk="1" hangingPunct="1"/>
            <a:r>
              <a:rPr lang="en-GB" altLang="fr-FR" sz="1600" dirty="0"/>
              <a:t>x index = [x – min(x)] / [max(x) - min(x)]</a:t>
            </a:r>
          </a:p>
          <a:p>
            <a:pPr eaLnBrk="1" hangingPunct="1"/>
            <a:endParaRPr lang="en-GB" altLang="fr-FR" sz="1600" dirty="0"/>
          </a:p>
          <a:p>
            <a:pPr eaLnBrk="1" hangingPunct="1"/>
            <a:r>
              <a:rPr lang="en-GB" altLang="fr-FR" sz="1600" dirty="0"/>
              <a:t>Get an </a:t>
            </a:r>
            <a:r>
              <a:rPr lang="en-GB" altLang="fr-FR" sz="1600" dirty="0" err="1"/>
              <a:t>idex</a:t>
            </a:r>
            <a:r>
              <a:rPr lang="en-GB" altLang="fr-FR" sz="1600" dirty="0"/>
              <a:t> for each indicator and to get HDI simply average the 3 indicators </a:t>
            </a:r>
          </a:p>
        </p:txBody>
      </p:sp>
    </p:spTree>
    <p:extLst>
      <p:ext uri="{BB962C8B-B14F-4D97-AF65-F5344CB8AC3E}">
        <p14:creationId xmlns:p14="http://schemas.microsoft.com/office/powerpoint/2010/main" val="19515352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F852CDB6-1E63-4098-8DB7-952E5B8C8AC5}" type="slidenum">
              <a:rPr lang="en-GB" altLang="fr-FR"/>
              <a:pPr algn="r" eaLnBrk="1" hangingPunct="1">
                <a:spcBef>
                  <a:spcPct val="0"/>
                </a:spcBef>
              </a:pPr>
              <a:t>17</a:t>
            </a:fld>
            <a:endParaRPr lang="en-GB" altLang="fr-F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p>
            <a:pPr eaLnBrk="1" hangingPunct="1"/>
            <a:endParaRPr lang="en-US" altLang="fr-FR"/>
          </a:p>
        </p:txBody>
      </p:sp>
    </p:spTree>
    <p:extLst>
      <p:ext uri="{BB962C8B-B14F-4D97-AF65-F5344CB8AC3E}">
        <p14:creationId xmlns:p14="http://schemas.microsoft.com/office/powerpoint/2010/main" val="33665789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2CC66A9D-98E5-4AB7-A196-FEFD91BD1637}" type="slidenum">
              <a:rPr lang="en-GB" altLang="fr-FR"/>
              <a:pPr algn="r" eaLnBrk="1" hangingPunct="1">
                <a:spcBef>
                  <a:spcPct val="0"/>
                </a:spcBef>
              </a:pPr>
              <a:t>21</a:t>
            </a:fld>
            <a:endParaRPr lang="en-GB" altLang="fr-F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p>
            <a:pPr eaLnBrk="1" hangingPunct="1"/>
            <a:endParaRPr lang="en-US" altLang="fr-FR"/>
          </a:p>
        </p:txBody>
      </p:sp>
    </p:spTree>
    <p:extLst>
      <p:ext uri="{BB962C8B-B14F-4D97-AF65-F5344CB8AC3E}">
        <p14:creationId xmlns:p14="http://schemas.microsoft.com/office/powerpoint/2010/main" val="14672971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C2C594A6-128F-48F2-B7F2-4A31392C6E66}" type="slidenum">
              <a:rPr lang="en-GB" altLang="fr-FR"/>
              <a:pPr algn="r" eaLnBrk="1" hangingPunct="1">
                <a:spcBef>
                  <a:spcPct val="0"/>
                </a:spcBef>
              </a:pPr>
              <a:t>22</a:t>
            </a:fld>
            <a:endParaRPr lang="en-GB" altLang="fr-F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p>
            <a:pPr eaLnBrk="1" hangingPunct="1"/>
            <a:r>
              <a:rPr lang="en-GB" altLang="fr-FR"/>
              <a:t>The gains from development may not accrue equally to all groups in society</a:t>
            </a:r>
          </a:p>
          <a:p>
            <a:pPr eaLnBrk="1" hangingPunct="1"/>
            <a:r>
              <a:rPr lang="en-GB" altLang="fr-FR"/>
              <a:t>Key groups here defined by gender</a:t>
            </a:r>
          </a:p>
          <a:p>
            <a:pPr eaLnBrk="1" hangingPunct="1"/>
            <a:r>
              <a:rPr lang="en-GB" altLang="fr-FR"/>
              <a:t>Women will not automatically benefit from development – or at least not to the same extent as men </a:t>
            </a:r>
          </a:p>
          <a:p>
            <a:pPr eaLnBrk="1" hangingPunct="1"/>
            <a:endParaRPr lang="en-GB" altLang="fr-FR"/>
          </a:p>
          <a:p>
            <a:pPr eaLnBrk="1" hangingPunct="1"/>
            <a:r>
              <a:rPr lang="en-GB" altLang="fr-FR"/>
              <a:t>So further extension of HDI to incorporate male/female inequality </a:t>
            </a:r>
          </a:p>
        </p:txBody>
      </p:sp>
    </p:spTree>
    <p:extLst>
      <p:ext uri="{BB962C8B-B14F-4D97-AF65-F5344CB8AC3E}">
        <p14:creationId xmlns:p14="http://schemas.microsoft.com/office/powerpoint/2010/main" val="1498104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E6E50494-E9B4-4499-8C36-CC2739C70E25}" type="slidenum">
              <a:rPr lang="en-GB" altLang="fr-FR"/>
              <a:pPr>
                <a:spcBef>
                  <a:spcPct val="0"/>
                </a:spcBef>
              </a:pPr>
              <a:t>2</a:t>
            </a:fld>
            <a:endParaRPr lang="en-GB" altLang="fr-FR"/>
          </a:p>
        </p:txBody>
      </p:sp>
      <p:sp>
        <p:nvSpPr>
          <p:cNvPr id="8195" name="Rectangle 2"/>
          <p:cNvSpPr>
            <a:spLocks noGrp="1" noRot="1" noChangeAspect="1" noChangeArrowheads="1" noTextEdit="1"/>
          </p:cNvSpPr>
          <p:nvPr>
            <p:ph type="sldImg"/>
          </p:nvPr>
        </p:nvSpPr>
        <p:spPr>
          <a:xfrm>
            <a:off x="927100" y="306388"/>
            <a:ext cx="4953000" cy="3714750"/>
          </a:xfrm>
          <a:ln/>
        </p:spPr>
      </p:sp>
      <p:sp>
        <p:nvSpPr>
          <p:cNvPr id="8196" name="Rectangle 3"/>
          <p:cNvSpPr>
            <a:spLocks noGrp="1" noChangeArrowheads="1"/>
          </p:cNvSpPr>
          <p:nvPr>
            <p:ph type="body" idx="1"/>
          </p:nvPr>
        </p:nvSpPr>
        <p:spPr>
          <a:xfrm>
            <a:off x="307975" y="4154488"/>
            <a:ext cx="6178550" cy="5008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fr-FR" sz="1400" u="sng"/>
              <a:t>Objective list</a:t>
            </a:r>
            <a:r>
              <a:rPr lang="en-GB" altLang="fr-FR" sz="1400"/>
              <a:t> – based on assumptions about basic human needs &amp; rights</a:t>
            </a:r>
          </a:p>
          <a:p>
            <a:pPr eaLnBrk="1" hangingPunct="1"/>
            <a:endParaRPr lang="en-GB" altLang="fr-FR" sz="1400"/>
          </a:p>
          <a:p>
            <a:pPr eaLnBrk="1" hangingPunct="1"/>
            <a:r>
              <a:rPr lang="en-GB" altLang="fr-FR" sz="1400" u="sng"/>
              <a:t>Preference satisfaction</a:t>
            </a:r>
          </a:p>
          <a:p>
            <a:pPr eaLnBrk="1" hangingPunct="1"/>
            <a:r>
              <a:rPr lang="en-GB" altLang="fr-FR" sz="1400"/>
              <a:t>Preferences inferred via the choices people make </a:t>
            </a:r>
          </a:p>
          <a:p>
            <a:pPr eaLnBrk="1" hangingPunct="1"/>
            <a:r>
              <a:rPr lang="en-GB" altLang="fr-FR" sz="1400"/>
              <a:t>Because in economic theory utility is what is maximised when people choose between alternatives </a:t>
            </a:r>
          </a:p>
          <a:p>
            <a:pPr eaLnBrk="1" hangingPunct="1"/>
            <a:r>
              <a:rPr lang="en-GB" altLang="fr-FR" sz="1400"/>
              <a:t>Greater WB comes from ability to satisfy more prefs</a:t>
            </a:r>
          </a:p>
          <a:p>
            <a:pPr eaLnBrk="1" hangingPunct="1"/>
            <a:r>
              <a:rPr lang="en-GB" altLang="fr-FR" sz="1400"/>
              <a:t>Kahneman refers to this as </a:t>
            </a:r>
            <a:r>
              <a:rPr lang="en-GB" altLang="fr-FR" sz="1400" u="sng"/>
              <a:t>decision utility</a:t>
            </a:r>
            <a:r>
              <a:rPr lang="en-GB" altLang="fr-FR" sz="1400"/>
              <a:t> (in contrast to experienced utility) </a:t>
            </a:r>
          </a:p>
          <a:p>
            <a:pPr eaLnBrk="1" hangingPunct="1"/>
            <a:endParaRPr lang="en-GB" altLang="fr-FR" sz="1400"/>
          </a:p>
          <a:p>
            <a:pPr eaLnBrk="1" hangingPunct="1"/>
            <a:r>
              <a:rPr lang="en-GB" altLang="fr-FR" sz="1400" u="sng"/>
              <a:t>Mental state</a:t>
            </a:r>
          </a:p>
          <a:p>
            <a:pPr eaLnBrk="1" hangingPunct="1"/>
            <a:r>
              <a:rPr lang="en-GB" altLang="fr-FR" sz="1400"/>
              <a:t>Survey accounts </a:t>
            </a:r>
          </a:p>
          <a:p>
            <a:pPr eaLnBrk="1" hangingPunct="1"/>
            <a:r>
              <a:rPr lang="en-GB" altLang="fr-FR" sz="1400"/>
              <a:t>Back to the Benthamite view of utility as hedonic quality of experience</a:t>
            </a:r>
          </a:p>
          <a:p>
            <a:pPr eaLnBrk="1" hangingPunct="1"/>
            <a:endParaRPr lang="en-GB" altLang="fr-FR" sz="1400"/>
          </a:p>
          <a:p>
            <a:pPr eaLnBrk="1" hangingPunct="1"/>
            <a:r>
              <a:rPr lang="en-GB" altLang="fr-FR" sz="1400"/>
              <a:t>In some situations the choice (pref) based and survey based accounts coincide but in many they diverge i.e. we do not always choose what increases our own SWB</a:t>
            </a:r>
          </a:p>
        </p:txBody>
      </p:sp>
    </p:spTree>
    <p:extLst>
      <p:ext uri="{BB962C8B-B14F-4D97-AF65-F5344CB8AC3E}">
        <p14:creationId xmlns:p14="http://schemas.microsoft.com/office/powerpoint/2010/main" val="29384414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C2C594A6-128F-48F2-B7F2-4A31392C6E66}" type="slidenum">
              <a:rPr lang="en-GB" altLang="fr-FR"/>
              <a:pPr algn="r" eaLnBrk="1" hangingPunct="1">
                <a:spcBef>
                  <a:spcPct val="0"/>
                </a:spcBef>
              </a:pPr>
              <a:t>23</a:t>
            </a:fld>
            <a:endParaRPr lang="en-GB" altLang="fr-F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p>
            <a:pPr eaLnBrk="1" hangingPunct="1"/>
            <a:r>
              <a:rPr lang="en-GB" altLang="fr-FR"/>
              <a:t>The gains from development may not accrue equally to all groups in society</a:t>
            </a:r>
          </a:p>
          <a:p>
            <a:pPr eaLnBrk="1" hangingPunct="1"/>
            <a:r>
              <a:rPr lang="en-GB" altLang="fr-FR"/>
              <a:t>Key groups here defined by gender</a:t>
            </a:r>
          </a:p>
          <a:p>
            <a:pPr eaLnBrk="1" hangingPunct="1"/>
            <a:r>
              <a:rPr lang="en-GB" altLang="fr-FR"/>
              <a:t>Women will not automatically benefit from development – or at least not to the same extent as men </a:t>
            </a:r>
          </a:p>
          <a:p>
            <a:pPr eaLnBrk="1" hangingPunct="1"/>
            <a:endParaRPr lang="en-GB" altLang="fr-FR"/>
          </a:p>
          <a:p>
            <a:pPr eaLnBrk="1" hangingPunct="1"/>
            <a:r>
              <a:rPr lang="en-GB" altLang="fr-FR"/>
              <a:t>So further extension of HDI to incorporate male/female inequality </a:t>
            </a:r>
          </a:p>
        </p:txBody>
      </p:sp>
    </p:spTree>
    <p:extLst>
      <p:ext uri="{BB962C8B-B14F-4D97-AF65-F5344CB8AC3E}">
        <p14:creationId xmlns:p14="http://schemas.microsoft.com/office/powerpoint/2010/main" val="9445561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3422B53D-8DC1-4EFE-917A-F3EC258BB634}" type="slidenum">
              <a:rPr lang="en-GB" altLang="fr-FR"/>
              <a:pPr algn="r" eaLnBrk="1" hangingPunct="1">
                <a:spcBef>
                  <a:spcPct val="0"/>
                </a:spcBef>
              </a:pPr>
              <a:t>34</a:t>
            </a:fld>
            <a:endParaRPr lang="en-GB" altLang="fr-F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fr-FR" sz="1400"/>
              <a:t>Adopted by world leaders in the year 2000 and set to be achieved by 2015,</a:t>
            </a:r>
          </a:p>
          <a:p>
            <a:pPr eaLnBrk="1" hangingPunct="1"/>
            <a:r>
              <a:rPr lang="en-GB" altLang="fr-FR" sz="1400"/>
              <a:t>most broadly supported, comprehensive and specific development goals the world has ever agreed upon. </a:t>
            </a:r>
          </a:p>
          <a:p>
            <a:pPr eaLnBrk="1" hangingPunct="1"/>
            <a:r>
              <a:rPr lang="en-GB" altLang="fr-FR" sz="1400"/>
              <a:t>8 goals provide concrete, numerical benchmarks for tackling extreme poverty in its many dimensions. </a:t>
            </a:r>
          </a:p>
          <a:p>
            <a:pPr eaLnBrk="1" hangingPunct="1"/>
            <a:br>
              <a:rPr lang="en-GB" altLang="fr-FR" sz="1400"/>
            </a:br>
            <a:r>
              <a:rPr lang="en-GB" altLang="fr-FR" sz="1400"/>
              <a:t>both global and local, tailored by each country to suit specific development needs. </a:t>
            </a:r>
          </a:p>
          <a:p>
            <a:pPr eaLnBrk="1" hangingPunct="1"/>
            <a:endParaRPr lang="en-GB" altLang="fr-FR" sz="1400"/>
          </a:p>
          <a:p>
            <a:pPr eaLnBrk="1" hangingPunct="1"/>
            <a:r>
              <a:rPr lang="en-GB" altLang="fr-FR" sz="1400"/>
              <a:t>The eight MDGs break down into </a:t>
            </a:r>
            <a:r>
              <a:rPr lang="en-GB" altLang="fr-FR" sz="1400" b="1"/>
              <a:t>21 quantifiable targets</a:t>
            </a:r>
            <a:r>
              <a:rPr lang="en-GB" altLang="fr-FR" sz="1400"/>
              <a:t> that are measured by </a:t>
            </a:r>
            <a:r>
              <a:rPr lang="en-GB" altLang="fr-FR" sz="1400" b="1"/>
              <a:t>60 indicators</a:t>
            </a:r>
            <a:r>
              <a:rPr lang="en-GB" altLang="fr-FR" sz="1400"/>
              <a:t>. </a:t>
            </a:r>
            <a:br>
              <a:rPr lang="en-GB" altLang="fr-FR" sz="1400"/>
            </a:br>
            <a:endParaRPr lang="en-GB" altLang="fr-FR" sz="1400"/>
          </a:p>
        </p:txBody>
      </p:sp>
    </p:spTree>
    <p:extLst>
      <p:ext uri="{BB962C8B-B14F-4D97-AF65-F5344CB8AC3E}">
        <p14:creationId xmlns:p14="http://schemas.microsoft.com/office/powerpoint/2010/main" val="35929081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82DC722-9CA7-44F6-ABB6-3DFB484D4356}" type="slidenum">
              <a:rPr lang="en-GB" altLang="fr-FR" smtClean="0"/>
              <a:pPr/>
              <a:t>44</a:t>
            </a:fld>
            <a:endParaRPr lang="en-GB" altLang="fr-FR"/>
          </a:p>
        </p:txBody>
      </p:sp>
    </p:spTree>
    <p:extLst>
      <p:ext uri="{BB962C8B-B14F-4D97-AF65-F5344CB8AC3E}">
        <p14:creationId xmlns:p14="http://schemas.microsoft.com/office/powerpoint/2010/main" val="31959539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1145D9AB-EB1A-4CDC-8768-6A9AE44F6B91}" type="slidenum">
              <a:rPr lang="en-GB" altLang="fr-FR"/>
              <a:pPr algn="r" eaLnBrk="1" hangingPunct="1">
                <a:spcBef>
                  <a:spcPct val="0"/>
                </a:spcBef>
              </a:pPr>
              <a:t>46</a:t>
            </a:fld>
            <a:endParaRPr lang="en-GB" altLang="fr-FR"/>
          </a:p>
        </p:txBody>
      </p:sp>
      <p:sp>
        <p:nvSpPr>
          <p:cNvPr id="16387" name="Rectangle 2"/>
          <p:cNvSpPr>
            <a:spLocks noGrp="1" noRot="1" noChangeAspect="1" noChangeArrowheads="1" noTextEdit="1"/>
          </p:cNvSpPr>
          <p:nvPr>
            <p:ph type="sldImg"/>
          </p:nvPr>
        </p:nvSpPr>
        <p:spPr>
          <a:xfrm>
            <a:off x="927100" y="306388"/>
            <a:ext cx="4953000" cy="3714750"/>
          </a:xfrm>
          <a:ln/>
        </p:spPr>
      </p:sp>
      <p:sp>
        <p:nvSpPr>
          <p:cNvPr id="16388" name="Rectangle 3"/>
          <p:cNvSpPr>
            <a:spLocks noGrp="1" noChangeArrowheads="1"/>
          </p:cNvSpPr>
          <p:nvPr>
            <p:ph type="body" idx="1"/>
          </p:nvPr>
        </p:nvSpPr>
        <p:spPr>
          <a:xfrm>
            <a:off x="307975" y="4154488"/>
            <a:ext cx="6178550" cy="5008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fr-FR" sz="1400" u="sng"/>
              <a:t>Objective list</a:t>
            </a:r>
            <a:r>
              <a:rPr lang="en-GB" altLang="fr-FR" sz="1400"/>
              <a:t> – based on assumptions about basic human needs &amp; rights</a:t>
            </a:r>
          </a:p>
          <a:p>
            <a:pPr eaLnBrk="1" hangingPunct="1"/>
            <a:endParaRPr lang="en-GB" altLang="fr-FR" sz="1400"/>
          </a:p>
          <a:p>
            <a:pPr eaLnBrk="1" hangingPunct="1"/>
            <a:r>
              <a:rPr lang="en-GB" altLang="fr-FR" sz="1400" u="sng"/>
              <a:t>Preference satisfaction</a:t>
            </a:r>
          </a:p>
          <a:p>
            <a:pPr eaLnBrk="1" hangingPunct="1"/>
            <a:r>
              <a:rPr lang="en-GB" altLang="fr-FR" sz="1400"/>
              <a:t>Preferences inferred via the choices people make </a:t>
            </a:r>
          </a:p>
          <a:p>
            <a:pPr eaLnBrk="1" hangingPunct="1"/>
            <a:r>
              <a:rPr lang="en-GB" altLang="fr-FR" sz="1400"/>
              <a:t>Because in economic theory utility is what is maximised when people choose between alternatives </a:t>
            </a:r>
          </a:p>
          <a:p>
            <a:pPr eaLnBrk="1" hangingPunct="1"/>
            <a:r>
              <a:rPr lang="en-GB" altLang="fr-FR" sz="1400"/>
              <a:t>Greater WB comes from ability to satisfy more prefs</a:t>
            </a:r>
          </a:p>
          <a:p>
            <a:pPr eaLnBrk="1" hangingPunct="1"/>
            <a:r>
              <a:rPr lang="en-GB" altLang="fr-FR" sz="1400"/>
              <a:t>Kahneman refers to this as </a:t>
            </a:r>
            <a:r>
              <a:rPr lang="en-GB" altLang="fr-FR" sz="1400" u="sng"/>
              <a:t>decision utility</a:t>
            </a:r>
            <a:r>
              <a:rPr lang="en-GB" altLang="fr-FR" sz="1400"/>
              <a:t> (in contrast to experienced utility) </a:t>
            </a:r>
          </a:p>
          <a:p>
            <a:pPr eaLnBrk="1" hangingPunct="1"/>
            <a:endParaRPr lang="en-GB" altLang="fr-FR" sz="1400"/>
          </a:p>
          <a:p>
            <a:pPr eaLnBrk="1" hangingPunct="1"/>
            <a:r>
              <a:rPr lang="en-GB" altLang="fr-FR" sz="1400" u="sng"/>
              <a:t>Mental state</a:t>
            </a:r>
          </a:p>
          <a:p>
            <a:pPr eaLnBrk="1" hangingPunct="1"/>
            <a:r>
              <a:rPr lang="en-GB" altLang="fr-FR" sz="1400"/>
              <a:t>Survey accounts </a:t>
            </a:r>
          </a:p>
          <a:p>
            <a:pPr eaLnBrk="1" hangingPunct="1"/>
            <a:r>
              <a:rPr lang="en-GB" altLang="fr-FR" sz="1400"/>
              <a:t>Back to the Benthamite view of utility as hedonic quality of experience</a:t>
            </a:r>
          </a:p>
          <a:p>
            <a:pPr eaLnBrk="1" hangingPunct="1"/>
            <a:endParaRPr lang="en-GB" altLang="fr-FR" sz="1400"/>
          </a:p>
          <a:p>
            <a:pPr eaLnBrk="1" hangingPunct="1"/>
            <a:r>
              <a:rPr lang="en-GB" altLang="fr-FR" sz="1400"/>
              <a:t>In some situations the choice (pref) based and survey based accounts coincide but in many they diverge i.e. we do not always choose what increases our own SWB</a:t>
            </a:r>
          </a:p>
        </p:txBody>
      </p:sp>
    </p:spTree>
    <p:extLst>
      <p:ext uri="{BB962C8B-B14F-4D97-AF65-F5344CB8AC3E}">
        <p14:creationId xmlns:p14="http://schemas.microsoft.com/office/powerpoint/2010/main" val="17725440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7DE115E2-28A2-4C50-B6E8-A7B84DF20137}" type="slidenum">
              <a:rPr lang="en-GB" altLang="fr-FR"/>
              <a:pPr>
                <a:spcBef>
                  <a:spcPct val="0"/>
                </a:spcBef>
              </a:pPr>
              <a:t>47</a:t>
            </a:fld>
            <a:endParaRPr lang="en-GB" altLang="fr-FR"/>
          </a:p>
        </p:txBody>
      </p:sp>
      <p:sp>
        <p:nvSpPr>
          <p:cNvPr id="64515" name="Rectangle 2"/>
          <p:cNvSpPr>
            <a:spLocks noGrp="1" noRot="1" noChangeAspect="1" noChangeArrowheads="1" noTextEdit="1"/>
          </p:cNvSpPr>
          <p:nvPr>
            <p:ph type="sldImg"/>
          </p:nvPr>
        </p:nvSpPr>
        <p:spPr>
          <a:xfrm>
            <a:off x="998538" y="450850"/>
            <a:ext cx="4956175" cy="3716338"/>
          </a:xfrm>
          <a:ln/>
        </p:spPr>
      </p:sp>
      <p:sp>
        <p:nvSpPr>
          <p:cNvPr id="64516" name="Rectangle 3"/>
          <p:cNvSpPr>
            <a:spLocks noGrp="1" noChangeArrowheads="1"/>
          </p:cNvSpPr>
          <p:nvPr>
            <p:ph type="body" idx="1"/>
          </p:nvPr>
        </p:nvSpPr>
        <p:spPr>
          <a:xfrm>
            <a:off x="163513" y="4371975"/>
            <a:ext cx="6467475" cy="5534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fr-FR" sz="1400"/>
              <a:t>subjective accounts rejected by many economists - not objectively observable</a:t>
            </a:r>
          </a:p>
          <a:p>
            <a:pPr eaLnBrk="1" hangingPunct="1"/>
            <a:r>
              <a:rPr lang="en-GB" altLang="fr-FR" sz="1400"/>
              <a:t>But implicit assumption - people are good judges of their overall QoL </a:t>
            </a:r>
          </a:p>
          <a:p>
            <a:pPr eaLnBrk="1" hangingPunct="1"/>
            <a:endParaRPr lang="en-GB" altLang="fr-FR" sz="1400"/>
          </a:p>
          <a:p>
            <a:pPr eaLnBrk="1" hangingPunct="1"/>
            <a:r>
              <a:rPr lang="en-GB" altLang="fr-FR" sz="1400"/>
              <a:t>psychological distinction between affect and cognition, </a:t>
            </a:r>
          </a:p>
          <a:p>
            <a:pPr eaLnBrk="1" hangingPunct="1"/>
            <a:r>
              <a:rPr lang="en-GB" altLang="fr-FR" sz="1400"/>
              <a:t>life satisfaction more associated with the cognitive or evaluative component</a:t>
            </a:r>
          </a:p>
          <a:p>
            <a:pPr eaLnBrk="1" hangingPunct="1"/>
            <a:r>
              <a:rPr lang="en-GB" altLang="fr-FR" sz="1400"/>
              <a:t>mood more associated with affect </a:t>
            </a:r>
          </a:p>
          <a:p>
            <a:pPr eaLnBrk="1" hangingPunct="1"/>
            <a:r>
              <a:rPr lang="en-GB" altLang="fr-FR" sz="1400"/>
              <a:t>Positive and negative affect are distinguished. </a:t>
            </a:r>
          </a:p>
          <a:p>
            <a:pPr eaLnBrk="1" hangingPunct="1"/>
            <a:endParaRPr lang="en-GB" altLang="fr-FR" sz="1400"/>
          </a:p>
          <a:p>
            <a:pPr eaLnBrk="1" hangingPunct="1"/>
            <a:r>
              <a:rPr lang="en-GB" altLang="fr-FR" sz="1400" u="sng"/>
              <a:t>Concerns</a:t>
            </a:r>
          </a:p>
          <a:p>
            <a:pPr eaLnBrk="1" hangingPunct="1"/>
            <a:r>
              <a:rPr lang="en-GB" altLang="fr-FR" sz="1400" u="sng"/>
              <a:t>Adaptive preferences</a:t>
            </a:r>
            <a:r>
              <a:rPr lang="en-GB" altLang="fr-FR" sz="1400"/>
              <a:t> – Sen. </a:t>
            </a:r>
          </a:p>
          <a:p>
            <a:pPr eaLnBrk="1" hangingPunct="1"/>
            <a:r>
              <a:rPr lang="en-GB" altLang="fr-FR" sz="1400"/>
              <a:t>A </a:t>
            </a:r>
            <a:r>
              <a:rPr lang="en-GB" altLang="fr-FR" sz="1400" u="sng"/>
              <a:t>poor person</a:t>
            </a:r>
            <a:r>
              <a:rPr lang="en-GB" altLang="fr-FR" sz="1400"/>
              <a:t> may have adjusted their expectations downwards and therefore be satisfied with very little. Is it OK if a very poor person says they are completely satisfied? Does that mean there is no onus on society to provide them with more?  If satisfied the deprived may have little motivation to change their circumstances </a:t>
            </a:r>
          </a:p>
          <a:p>
            <a:pPr eaLnBrk="1" hangingPunct="1"/>
            <a:r>
              <a:rPr lang="en-GB" altLang="fr-FR" sz="1400"/>
              <a:t>A </a:t>
            </a:r>
            <a:r>
              <a:rPr lang="en-GB" altLang="fr-FR" sz="1400" u="sng"/>
              <a:t>rich person</a:t>
            </a:r>
            <a:r>
              <a:rPr lang="en-GB" altLang="fr-FR" sz="1400"/>
              <a:t> may say they are not satisfied because their expectations are being adjusted upwards. But objectively their life is improving. </a:t>
            </a:r>
          </a:p>
          <a:p>
            <a:pPr eaLnBrk="1" hangingPunct="1"/>
            <a:r>
              <a:rPr lang="en-GB" altLang="fr-FR" sz="1400" u="sng"/>
              <a:t>Personality traits</a:t>
            </a:r>
          </a:p>
          <a:p>
            <a:pPr eaLnBrk="1" hangingPunct="1"/>
            <a:r>
              <a:rPr lang="en-GB" altLang="fr-FR" sz="1400"/>
              <a:t>Some people have a tendency to report higher or lower levels of WB</a:t>
            </a:r>
          </a:p>
          <a:p>
            <a:pPr eaLnBrk="1" hangingPunct="1"/>
            <a:r>
              <a:rPr lang="en-GB" altLang="fr-FR" sz="1400"/>
              <a:t>But for policies – evidence should come from a representative sample</a:t>
            </a:r>
          </a:p>
          <a:p>
            <a:pPr eaLnBrk="1" hangingPunct="1"/>
            <a:endParaRPr lang="en-GB" altLang="fr-FR" sz="1400"/>
          </a:p>
        </p:txBody>
      </p:sp>
      <p:sp>
        <p:nvSpPr>
          <p:cNvPr id="64517" name="Text Box 4"/>
          <p:cNvSpPr txBox="1">
            <a:spLocks noChangeArrowheads="1"/>
          </p:cNvSpPr>
          <p:nvPr/>
        </p:nvSpPr>
        <p:spPr bwMode="auto">
          <a:xfrm>
            <a:off x="4546600" y="2484438"/>
            <a:ext cx="2443163"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50000"/>
              </a:spcBef>
            </a:pPr>
            <a:r>
              <a:rPr lang="en-GB" altLang="fr-FR" sz="1400"/>
              <a:t>Tendency for people to habituate to changes in income, health etc </a:t>
            </a:r>
          </a:p>
        </p:txBody>
      </p:sp>
      <p:sp>
        <p:nvSpPr>
          <p:cNvPr id="64518" name="Text Box 5"/>
          <p:cNvSpPr txBox="1">
            <a:spLocks noChangeArrowheads="1"/>
          </p:cNvSpPr>
          <p:nvPr/>
        </p:nvSpPr>
        <p:spPr bwMode="auto">
          <a:xfrm>
            <a:off x="4835525" y="3355975"/>
            <a:ext cx="2155825"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50000"/>
              </a:spcBef>
            </a:pPr>
            <a:r>
              <a:rPr lang="en-GB" altLang="fr-FR" sz="1400"/>
              <a:t>Aspirations change in line with objective circumstances </a:t>
            </a:r>
          </a:p>
        </p:txBody>
      </p:sp>
    </p:spTree>
    <p:extLst>
      <p:ext uri="{BB962C8B-B14F-4D97-AF65-F5344CB8AC3E}">
        <p14:creationId xmlns:p14="http://schemas.microsoft.com/office/powerpoint/2010/main" val="33077531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777E2189-E82E-4EA4-861B-24302F5BD51B}" type="slidenum">
              <a:rPr lang="en-GB" altLang="fr-FR"/>
              <a:pPr>
                <a:spcBef>
                  <a:spcPct val="0"/>
                </a:spcBef>
              </a:pPr>
              <a:t>48</a:t>
            </a:fld>
            <a:endParaRPr lang="en-GB" altLang="fr-F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fr-FR" sz="1600" dirty="0"/>
              <a:t>… hand out questionnaires </a:t>
            </a:r>
          </a:p>
          <a:p>
            <a:pPr eaLnBrk="1" hangingPunct="1"/>
            <a:endParaRPr lang="en-GB" altLang="fr-FR" sz="1600" dirty="0"/>
          </a:p>
          <a:p>
            <a:pPr eaLnBrk="1" hangingPunct="1"/>
            <a:r>
              <a:rPr lang="en-GB" altLang="fr-FR" sz="1600" dirty="0"/>
              <a:t>Examples of SWB questions.</a:t>
            </a:r>
          </a:p>
          <a:p>
            <a:pPr eaLnBrk="1" hangingPunct="1"/>
            <a:r>
              <a:rPr lang="en-GB" altLang="fr-FR" sz="1600" dirty="0"/>
              <a:t>Similar questions asked in many large scale social surveys in different countries </a:t>
            </a:r>
          </a:p>
          <a:p>
            <a:pPr eaLnBrk="1" hangingPunct="1"/>
            <a:r>
              <a:rPr lang="en-GB" altLang="fr-FR" sz="1600" dirty="0"/>
              <a:t>The responses to these types of questions are gradually starting to be taken seriously by policy makers. </a:t>
            </a:r>
          </a:p>
        </p:txBody>
      </p:sp>
    </p:spTree>
    <p:extLst>
      <p:ext uri="{BB962C8B-B14F-4D97-AF65-F5344CB8AC3E}">
        <p14:creationId xmlns:p14="http://schemas.microsoft.com/office/powerpoint/2010/main" val="13660875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fr-FR" sz="800" dirty="0"/>
              <a:t>Each question has a choice of four options (scored 0 to 3) in which the presence or intensity of the state over the last few weeks is related to its usual frequency or intensity, thereby creating a 36 point Likert scale. See: Goldberg, D. P. &amp; Williams, P. (1988).</a:t>
            </a:r>
          </a:p>
          <a:p>
            <a:endParaRPr lang="en-GB" altLang="fr-FR" dirty="0"/>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9D596FC8-1303-4974-99AE-833B67F1CD1D}" type="slidenum">
              <a:rPr lang="en-GB" altLang="fr-FR"/>
              <a:pPr>
                <a:spcBef>
                  <a:spcPct val="0"/>
                </a:spcBef>
              </a:pPr>
              <a:t>49</a:t>
            </a:fld>
            <a:endParaRPr lang="en-GB" altLang="fr-FR"/>
          </a:p>
        </p:txBody>
      </p:sp>
    </p:spTree>
    <p:extLst>
      <p:ext uri="{BB962C8B-B14F-4D97-AF65-F5344CB8AC3E}">
        <p14:creationId xmlns:p14="http://schemas.microsoft.com/office/powerpoint/2010/main" val="1169092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AF389319-BF09-408C-BDC5-1F453E7AD3C4}" type="slidenum">
              <a:rPr lang="en-GB" altLang="fr-FR"/>
              <a:pPr>
                <a:spcBef>
                  <a:spcPct val="0"/>
                </a:spcBef>
              </a:pPr>
              <a:t>50</a:t>
            </a:fld>
            <a:endParaRPr lang="en-GB" altLang="fr-F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fr-FR"/>
              <a:t>1 – not satisfied at all</a:t>
            </a:r>
          </a:p>
          <a:p>
            <a:pPr eaLnBrk="1" hangingPunct="1"/>
            <a:r>
              <a:rPr lang="en-GB" altLang="fr-FR"/>
              <a:t>7 – completely satisfied</a:t>
            </a:r>
          </a:p>
        </p:txBody>
      </p:sp>
    </p:spTree>
    <p:extLst>
      <p:ext uri="{BB962C8B-B14F-4D97-AF65-F5344CB8AC3E}">
        <p14:creationId xmlns:p14="http://schemas.microsoft.com/office/powerpoint/2010/main" val="40493944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E99EFD01-C153-4B52-830F-75F13BD4D198}" type="slidenum">
              <a:rPr lang="en-GB" altLang="fr-FR"/>
              <a:pPr algn="r" eaLnBrk="1" hangingPunct="1">
                <a:spcBef>
                  <a:spcPct val="0"/>
                </a:spcBef>
              </a:pPr>
              <a:t>51</a:t>
            </a:fld>
            <a:endParaRPr lang="en-GB" altLang="fr-F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fr-FR" sz="1600"/>
              <a:t>Also the self-reported measures correlate with certain physiological states (brain activty) </a:t>
            </a:r>
          </a:p>
          <a:p>
            <a:pPr eaLnBrk="1" hangingPunct="1"/>
            <a:endParaRPr lang="en-GB" altLang="fr-FR" sz="1600"/>
          </a:p>
          <a:p>
            <a:pPr eaLnBrk="1" hangingPunct="1"/>
            <a:endParaRPr lang="en-GB" altLang="fr-FR" sz="1600"/>
          </a:p>
          <a:p>
            <a:pPr eaLnBrk="1" hangingPunct="1"/>
            <a:endParaRPr lang="en-GB" altLang="fr-FR" sz="1600"/>
          </a:p>
          <a:p>
            <a:pPr eaLnBrk="1" hangingPunct="1"/>
            <a:r>
              <a:rPr lang="en-GB" altLang="fr-FR" sz="1600"/>
              <a:t>But empirical results differ depending on what outcome measure is used</a:t>
            </a:r>
          </a:p>
          <a:p>
            <a:pPr eaLnBrk="1" hangingPunct="1"/>
            <a:endParaRPr lang="en-GB" altLang="fr-FR" sz="1600"/>
          </a:p>
          <a:p>
            <a:pPr eaLnBrk="1" hangingPunct="1"/>
            <a:r>
              <a:rPr lang="en-GB" altLang="fr-FR" sz="1600"/>
              <a:t>e.g see the Borooah  paper on the reading list</a:t>
            </a:r>
          </a:p>
          <a:p>
            <a:pPr eaLnBrk="1" hangingPunct="1"/>
            <a:r>
              <a:rPr lang="en-GB" altLang="fr-FR" sz="1600"/>
              <a:t>self-assessed happiness question</a:t>
            </a:r>
          </a:p>
          <a:p>
            <a:pPr eaLnBrk="1" hangingPunct="1"/>
            <a:r>
              <a:rPr lang="en-GB" altLang="fr-FR" sz="1600"/>
              <a:t>v. usage of tranquilisers and antidepressants</a:t>
            </a:r>
          </a:p>
          <a:p>
            <a:pPr eaLnBrk="1" hangingPunct="1"/>
            <a:r>
              <a:rPr lang="en-GB" altLang="fr-FR" sz="1600"/>
              <a:t>v. thoughts of self-harm (inc suicide) </a:t>
            </a:r>
          </a:p>
          <a:p>
            <a:pPr eaLnBrk="1" hangingPunct="1"/>
            <a:endParaRPr lang="en-GB" altLang="fr-FR" sz="1600"/>
          </a:p>
        </p:txBody>
      </p:sp>
    </p:spTree>
    <p:extLst>
      <p:ext uri="{BB962C8B-B14F-4D97-AF65-F5344CB8AC3E}">
        <p14:creationId xmlns:p14="http://schemas.microsoft.com/office/powerpoint/2010/main" val="21096374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7DE115E2-28A2-4C50-B6E8-A7B84DF20137}" type="slidenum">
              <a:rPr lang="en-GB" altLang="fr-FR"/>
              <a:pPr>
                <a:spcBef>
                  <a:spcPct val="0"/>
                </a:spcBef>
              </a:pPr>
              <a:t>52</a:t>
            </a:fld>
            <a:endParaRPr lang="en-GB" altLang="fr-FR"/>
          </a:p>
        </p:txBody>
      </p:sp>
      <p:sp>
        <p:nvSpPr>
          <p:cNvPr id="64515" name="Rectangle 2"/>
          <p:cNvSpPr>
            <a:spLocks noGrp="1" noRot="1" noChangeAspect="1" noChangeArrowheads="1" noTextEdit="1"/>
          </p:cNvSpPr>
          <p:nvPr>
            <p:ph type="sldImg"/>
          </p:nvPr>
        </p:nvSpPr>
        <p:spPr>
          <a:xfrm>
            <a:off x="998538" y="450850"/>
            <a:ext cx="4956175" cy="3716338"/>
          </a:xfrm>
          <a:ln/>
        </p:spPr>
      </p:sp>
      <p:sp>
        <p:nvSpPr>
          <p:cNvPr id="64516" name="Rectangle 3"/>
          <p:cNvSpPr>
            <a:spLocks noGrp="1" noChangeArrowheads="1"/>
          </p:cNvSpPr>
          <p:nvPr>
            <p:ph type="body" idx="1"/>
          </p:nvPr>
        </p:nvSpPr>
        <p:spPr>
          <a:xfrm>
            <a:off x="163513" y="4371975"/>
            <a:ext cx="6467475" cy="5534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fr-FR" sz="1400"/>
              <a:t>subjective accounts rejected by many economists - not objectively observable</a:t>
            </a:r>
          </a:p>
          <a:p>
            <a:pPr eaLnBrk="1" hangingPunct="1"/>
            <a:r>
              <a:rPr lang="en-GB" altLang="fr-FR" sz="1400"/>
              <a:t>But implicit assumption - people are good judges of their overall QoL </a:t>
            </a:r>
          </a:p>
          <a:p>
            <a:pPr eaLnBrk="1" hangingPunct="1"/>
            <a:endParaRPr lang="en-GB" altLang="fr-FR" sz="1400"/>
          </a:p>
          <a:p>
            <a:pPr eaLnBrk="1" hangingPunct="1"/>
            <a:r>
              <a:rPr lang="en-GB" altLang="fr-FR" sz="1400"/>
              <a:t>psychological distinction between affect and cognition, </a:t>
            </a:r>
          </a:p>
          <a:p>
            <a:pPr eaLnBrk="1" hangingPunct="1"/>
            <a:r>
              <a:rPr lang="en-GB" altLang="fr-FR" sz="1400"/>
              <a:t>life satisfaction more associated with the cognitive or evaluative component</a:t>
            </a:r>
          </a:p>
          <a:p>
            <a:pPr eaLnBrk="1" hangingPunct="1"/>
            <a:r>
              <a:rPr lang="en-GB" altLang="fr-FR" sz="1400"/>
              <a:t>mood more associated with affect </a:t>
            </a:r>
          </a:p>
          <a:p>
            <a:pPr eaLnBrk="1" hangingPunct="1"/>
            <a:r>
              <a:rPr lang="en-GB" altLang="fr-FR" sz="1400"/>
              <a:t>Positive and negative affect are distinguished. </a:t>
            </a:r>
          </a:p>
          <a:p>
            <a:pPr eaLnBrk="1" hangingPunct="1"/>
            <a:endParaRPr lang="en-GB" altLang="fr-FR" sz="1400"/>
          </a:p>
          <a:p>
            <a:pPr eaLnBrk="1" hangingPunct="1"/>
            <a:r>
              <a:rPr lang="en-GB" altLang="fr-FR" sz="1400" u="sng"/>
              <a:t>Concerns</a:t>
            </a:r>
          </a:p>
          <a:p>
            <a:pPr eaLnBrk="1" hangingPunct="1"/>
            <a:r>
              <a:rPr lang="en-GB" altLang="fr-FR" sz="1400" u="sng"/>
              <a:t>Adaptive preferences</a:t>
            </a:r>
            <a:r>
              <a:rPr lang="en-GB" altLang="fr-FR" sz="1400"/>
              <a:t> – Sen. </a:t>
            </a:r>
          </a:p>
          <a:p>
            <a:pPr eaLnBrk="1" hangingPunct="1"/>
            <a:r>
              <a:rPr lang="en-GB" altLang="fr-FR" sz="1400"/>
              <a:t>A </a:t>
            </a:r>
            <a:r>
              <a:rPr lang="en-GB" altLang="fr-FR" sz="1400" u="sng"/>
              <a:t>poor person</a:t>
            </a:r>
            <a:r>
              <a:rPr lang="en-GB" altLang="fr-FR" sz="1400"/>
              <a:t> may have adjusted their expectations downwards and therefore be satisfied with very little. Is it OK if a very poor person says they are completely satisfied? Does that mean there is no onus on society to provide them with more?  If satisfied the deprived may have little motivation to change their circumstances </a:t>
            </a:r>
          </a:p>
          <a:p>
            <a:pPr eaLnBrk="1" hangingPunct="1"/>
            <a:r>
              <a:rPr lang="en-GB" altLang="fr-FR" sz="1400"/>
              <a:t>A </a:t>
            </a:r>
            <a:r>
              <a:rPr lang="en-GB" altLang="fr-FR" sz="1400" u="sng"/>
              <a:t>rich person</a:t>
            </a:r>
            <a:r>
              <a:rPr lang="en-GB" altLang="fr-FR" sz="1400"/>
              <a:t> may say they are not satisfied because their expectations are being adjusted upwards. But objectively their life is improving. </a:t>
            </a:r>
          </a:p>
          <a:p>
            <a:pPr eaLnBrk="1" hangingPunct="1"/>
            <a:r>
              <a:rPr lang="en-GB" altLang="fr-FR" sz="1400" u="sng"/>
              <a:t>Personality traits</a:t>
            </a:r>
          </a:p>
          <a:p>
            <a:pPr eaLnBrk="1" hangingPunct="1"/>
            <a:r>
              <a:rPr lang="en-GB" altLang="fr-FR" sz="1400"/>
              <a:t>Some people have a tendency to report higher or lower levels of WB</a:t>
            </a:r>
          </a:p>
          <a:p>
            <a:pPr eaLnBrk="1" hangingPunct="1"/>
            <a:r>
              <a:rPr lang="en-GB" altLang="fr-FR" sz="1400"/>
              <a:t>But for policies – evidence should come from a representative sample</a:t>
            </a:r>
          </a:p>
          <a:p>
            <a:pPr eaLnBrk="1" hangingPunct="1"/>
            <a:endParaRPr lang="en-GB" altLang="fr-FR" sz="1400"/>
          </a:p>
        </p:txBody>
      </p:sp>
      <p:sp>
        <p:nvSpPr>
          <p:cNvPr id="64517" name="Text Box 4"/>
          <p:cNvSpPr txBox="1">
            <a:spLocks noChangeArrowheads="1"/>
          </p:cNvSpPr>
          <p:nvPr/>
        </p:nvSpPr>
        <p:spPr bwMode="auto">
          <a:xfrm>
            <a:off x="4546600" y="2484438"/>
            <a:ext cx="2443163"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50000"/>
              </a:spcBef>
            </a:pPr>
            <a:r>
              <a:rPr lang="en-GB" altLang="fr-FR" sz="1400"/>
              <a:t>Tendency for people to habituate to changes in income, health etc </a:t>
            </a:r>
          </a:p>
        </p:txBody>
      </p:sp>
      <p:sp>
        <p:nvSpPr>
          <p:cNvPr id="64518" name="Text Box 5"/>
          <p:cNvSpPr txBox="1">
            <a:spLocks noChangeArrowheads="1"/>
          </p:cNvSpPr>
          <p:nvPr/>
        </p:nvSpPr>
        <p:spPr bwMode="auto">
          <a:xfrm>
            <a:off x="4835525" y="3355975"/>
            <a:ext cx="2155825"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50000"/>
              </a:spcBef>
            </a:pPr>
            <a:r>
              <a:rPr lang="en-GB" altLang="fr-FR" sz="1400"/>
              <a:t>Aspirations change in line with objective circumstances </a:t>
            </a:r>
          </a:p>
        </p:txBody>
      </p:sp>
    </p:spTree>
    <p:extLst>
      <p:ext uri="{BB962C8B-B14F-4D97-AF65-F5344CB8AC3E}">
        <p14:creationId xmlns:p14="http://schemas.microsoft.com/office/powerpoint/2010/main" val="2924999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B11C04E5-B9F8-4D22-8FC0-168A4A9D7D83}" type="slidenum">
              <a:rPr lang="en-GB" altLang="fr-FR"/>
              <a:pPr algn="r" eaLnBrk="1" hangingPunct="1">
                <a:spcBef>
                  <a:spcPct val="0"/>
                </a:spcBef>
              </a:pPr>
              <a:t>3</a:t>
            </a:fld>
            <a:endParaRPr lang="en-GB" altLang="fr-FR"/>
          </a:p>
        </p:txBody>
      </p:sp>
      <p:sp>
        <p:nvSpPr>
          <p:cNvPr id="10243" name="Rectangle 2"/>
          <p:cNvSpPr>
            <a:spLocks noGrp="1" noRot="1" noChangeAspect="1" noChangeArrowheads="1" noTextEdit="1"/>
          </p:cNvSpPr>
          <p:nvPr>
            <p:ph type="sldImg"/>
          </p:nvPr>
        </p:nvSpPr>
        <p:spPr>
          <a:xfrm>
            <a:off x="927100" y="306388"/>
            <a:ext cx="4953000" cy="3714750"/>
          </a:xfrm>
          <a:ln/>
        </p:spPr>
      </p:sp>
      <p:sp>
        <p:nvSpPr>
          <p:cNvPr id="10244" name="Rectangle 3"/>
          <p:cNvSpPr>
            <a:spLocks noGrp="1" noChangeArrowheads="1"/>
          </p:cNvSpPr>
          <p:nvPr>
            <p:ph type="body" idx="1"/>
          </p:nvPr>
        </p:nvSpPr>
        <p:spPr>
          <a:xfrm>
            <a:off x="307975" y="4154488"/>
            <a:ext cx="6178550" cy="5008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fr-FR" sz="1400" u="sng"/>
              <a:t>Objective list</a:t>
            </a:r>
            <a:r>
              <a:rPr lang="en-GB" altLang="fr-FR" sz="1400"/>
              <a:t> – based on assumptions about basic human needs &amp; rights</a:t>
            </a:r>
          </a:p>
          <a:p>
            <a:pPr eaLnBrk="1" hangingPunct="1"/>
            <a:endParaRPr lang="en-GB" altLang="fr-FR" sz="1400"/>
          </a:p>
          <a:p>
            <a:pPr eaLnBrk="1" hangingPunct="1"/>
            <a:r>
              <a:rPr lang="en-GB" altLang="fr-FR" sz="1400" u="sng"/>
              <a:t>Preference satisfaction</a:t>
            </a:r>
          </a:p>
          <a:p>
            <a:pPr eaLnBrk="1" hangingPunct="1"/>
            <a:r>
              <a:rPr lang="en-GB" altLang="fr-FR" sz="1400"/>
              <a:t>Preferences inferred via the choices people make </a:t>
            </a:r>
          </a:p>
          <a:p>
            <a:pPr eaLnBrk="1" hangingPunct="1"/>
            <a:r>
              <a:rPr lang="en-GB" altLang="fr-FR" sz="1400"/>
              <a:t>Because in economic theory utility is what is maximised when people choose between alternatives </a:t>
            </a:r>
          </a:p>
          <a:p>
            <a:pPr eaLnBrk="1" hangingPunct="1"/>
            <a:r>
              <a:rPr lang="en-GB" altLang="fr-FR" sz="1400"/>
              <a:t>Greater WB comes from ability to satisfy more prefs</a:t>
            </a:r>
          </a:p>
          <a:p>
            <a:pPr eaLnBrk="1" hangingPunct="1"/>
            <a:r>
              <a:rPr lang="en-GB" altLang="fr-FR" sz="1400"/>
              <a:t>Kahneman refers to this as </a:t>
            </a:r>
            <a:r>
              <a:rPr lang="en-GB" altLang="fr-FR" sz="1400" u="sng"/>
              <a:t>decision utility</a:t>
            </a:r>
            <a:r>
              <a:rPr lang="en-GB" altLang="fr-FR" sz="1400"/>
              <a:t> (in contrast to experienced utility) </a:t>
            </a:r>
          </a:p>
          <a:p>
            <a:pPr eaLnBrk="1" hangingPunct="1"/>
            <a:endParaRPr lang="en-GB" altLang="fr-FR" sz="1400"/>
          </a:p>
          <a:p>
            <a:pPr eaLnBrk="1" hangingPunct="1"/>
            <a:r>
              <a:rPr lang="en-GB" altLang="fr-FR" sz="1400" u="sng"/>
              <a:t>Mental state</a:t>
            </a:r>
          </a:p>
          <a:p>
            <a:pPr eaLnBrk="1" hangingPunct="1"/>
            <a:r>
              <a:rPr lang="en-GB" altLang="fr-FR" sz="1400"/>
              <a:t>Survey accounts </a:t>
            </a:r>
          </a:p>
          <a:p>
            <a:pPr eaLnBrk="1" hangingPunct="1"/>
            <a:r>
              <a:rPr lang="en-GB" altLang="fr-FR" sz="1400"/>
              <a:t>Back to the Benthamite view of utility as hedonic quality of experience</a:t>
            </a:r>
          </a:p>
          <a:p>
            <a:pPr eaLnBrk="1" hangingPunct="1"/>
            <a:endParaRPr lang="en-GB" altLang="fr-FR" sz="1400"/>
          </a:p>
          <a:p>
            <a:pPr eaLnBrk="1" hangingPunct="1"/>
            <a:r>
              <a:rPr lang="en-GB" altLang="fr-FR" sz="1400"/>
              <a:t>In some situations the choice (pref) based and survey based accounts coincide but in many they diverge i.e. we do not always choose what increases our own SWB</a:t>
            </a:r>
          </a:p>
        </p:txBody>
      </p:sp>
    </p:spTree>
    <p:extLst>
      <p:ext uri="{BB962C8B-B14F-4D97-AF65-F5344CB8AC3E}">
        <p14:creationId xmlns:p14="http://schemas.microsoft.com/office/powerpoint/2010/main" val="9599847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7DE115E2-28A2-4C50-B6E8-A7B84DF20137}" type="slidenum">
              <a:rPr lang="en-GB" altLang="fr-FR"/>
              <a:pPr>
                <a:spcBef>
                  <a:spcPct val="0"/>
                </a:spcBef>
              </a:pPr>
              <a:t>53</a:t>
            </a:fld>
            <a:endParaRPr lang="en-GB" altLang="fr-FR"/>
          </a:p>
        </p:txBody>
      </p:sp>
      <p:sp>
        <p:nvSpPr>
          <p:cNvPr id="64515" name="Rectangle 2"/>
          <p:cNvSpPr>
            <a:spLocks noGrp="1" noRot="1" noChangeAspect="1" noChangeArrowheads="1" noTextEdit="1"/>
          </p:cNvSpPr>
          <p:nvPr>
            <p:ph type="sldImg"/>
          </p:nvPr>
        </p:nvSpPr>
        <p:spPr>
          <a:xfrm>
            <a:off x="998538" y="450850"/>
            <a:ext cx="4956175" cy="3716338"/>
          </a:xfrm>
          <a:ln/>
        </p:spPr>
      </p:sp>
      <p:sp>
        <p:nvSpPr>
          <p:cNvPr id="64516" name="Rectangle 3"/>
          <p:cNvSpPr>
            <a:spLocks noGrp="1" noChangeArrowheads="1"/>
          </p:cNvSpPr>
          <p:nvPr>
            <p:ph type="body" idx="1"/>
          </p:nvPr>
        </p:nvSpPr>
        <p:spPr>
          <a:xfrm>
            <a:off x="163513" y="4371975"/>
            <a:ext cx="6467475" cy="5534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fr-FR" sz="1400"/>
              <a:t>subjective accounts rejected by many economists - not objectively observable</a:t>
            </a:r>
          </a:p>
          <a:p>
            <a:pPr eaLnBrk="1" hangingPunct="1"/>
            <a:r>
              <a:rPr lang="en-GB" altLang="fr-FR" sz="1400"/>
              <a:t>But implicit assumption - people are good judges of their overall QoL </a:t>
            </a:r>
          </a:p>
          <a:p>
            <a:pPr eaLnBrk="1" hangingPunct="1"/>
            <a:endParaRPr lang="en-GB" altLang="fr-FR" sz="1400"/>
          </a:p>
          <a:p>
            <a:pPr eaLnBrk="1" hangingPunct="1"/>
            <a:r>
              <a:rPr lang="en-GB" altLang="fr-FR" sz="1400"/>
              <a:t>psychological distinction between affect and cognition, </a:t>
            </a:r>
          </a:p>
          <a:p>
            <a:pPr eaLnBrk="1" hangingPunct="1"/>
            <a:r>
              <a:rPr lang="en-GB" altLang="fr-FR" sz="1400"/>
              <a:t>life satisfaction more associated with the cognitive or evaluative component</a:t>
            </a:r>
          </a:p>
          <a:p>
            <a:pPr eaLnBrk="1" hangingPunct="1"/>
            <a:r>
              <a:rPr lang="en-GB" altLang="fr-FR" sz="1400"/>
              <a:t>mood more associated with affect </a:t>
            </a:r>
          </a:p>
          <a:p>
            <a:pPr eaLnBrk="1" hangingPunct="1"/>
            <a:r>
              <a:rPr lang="en-GB" altLang="fr-FR" sz="1400"/>
              <a:t>Positive and negative affect are distinguished. </a:t>
            </a:r>
          </a:p>
          <a:p>
            <a:pPr eaLnBrk="1" hangingPunct="1"/>
            <a:endParaRPr lang="en-GB" altLang="fr-FR" sz="1400"/>
          </a:p>
          <a:p>
            <a:pPr eaLnBrk="1" hangingPunct="1"/>
            <a:r>
              <a:rPr lang="en-GB" altLang="fr-FR" sz="1400" u="sng"/>
              <a:t>Concerns</a:t>
            </a:r>
          </a:p>
          <a:p>
            <a:pPr eaLnBrk="1" hangingPunct="1"/>
            <a:r>
              <a:rPr lang="en-GB" altLang="fr-FR" sz="1400" u="sng"/>
              <a:t>Adaptive preferences</a:t>
            </a:r>
            <a:r>
              <a:rPr lang="en-GB" altLang="fr-FR" sz="1400"/>
              <a:t> – Sen. </a:t>
            </a:r>
          </a:p>
          <a:p>
            <a:pPr eaLnBrk="1" hangingPunct="1"/>
            <a:r>
              <a:rPr lang="en-GB" altLang="fr-FR" sz="1400"/>
              <a:t>A </a:t>
            </a:r>
            <a:r>
              <a:rPr lang="en-GB" altLang="fr-FR" sz="1400" u="sng"/>
              <a:t>poor person</a:t>
            </a:r>
            <a:r>
              <a:rPr lang="en-GB" altLang="fr-FR" sz="1400"/>
              <a:t> may have adjusted their expectations downwards and therefore be satisfied with very little. Is it OK if a very poor person says they are completely satisfied? Does that mean there is no onus on society to provide them with more?  If satisfied the deprived may have little motivation to change their circumstances </a:t>
            </a:r>
          </a:p>
          <a:p>
            <a:pPr eaLnBrk="1" hangingPunct="1"/>
            <a:r>
              <a:rPr lang="en-GB" altLang="fr-FR" sz="1400"/>
              <a:t>A </a:t>
            </a:r>
            <a:r>
              <a:rPr lang="en-GB" altLang="fr-FR" sz="1400" u="sng"/>
              <a:t>rich person</a:t>
            </a:r>
            <a:r>
              <a:rPr lang="en-GB" altLang="fr-FR" sz="1400"/>
              <a:t> may say they are not satisfied because their expectations are being adjusted upwards. But objectively their life is improving. </a:t>
            </a:r>
          </a:p>
          <a:p>
            <a:pPr eaLnBrk="1" hangingPunct="1"/>
            <a:r>
              <a:rPr lang="en-GB" altLang="fr-FR" sz="1400" u="sng"/>
              <a:t>Personality traits</a:t>
            </a:r>
          </a:p>
          <a:p>
            <a:pPr eaLnBrk="1" hangingPunct="1"/>
            <a:r>
              <a:rPr lang="en-GB" altLang="fr-FR" sz="1400"/>
              <a:t>Some people have a tendency to report higher or lower levels of WB</a:t>
            </a:r>
          </a:p>
          <a:p>
            <a:pPr eaLnBrk="1" hangingPunct="1"/>
            <a:r>
              <a:rPr lang="en-GB" altLang="fr-FR" sz="1400"/>
              <a:t>But for policies – evidence should come from a representative sample</a:t>
            </a:r>
          </a:p>
          <a:p>
            <a:pPr eaLnBrk="1" hangingPunct="1"/>
            <a:endParaRPr lang="en-GB" altLang="fr-FR" sz="1400"/>
          </a:p>
        </p:txBody>
      </p:sp>
      <p:sp>
        <p:nvSpPr>
          <p:cNvPr id="64517" name="Text Box 4"/>
          <p:cNvSpPr txBox="1">
            <a:spLocks noChangeArrowheads="1"/>
          </p:cNvSpPr>
          <p:nvPr/>
        </p:nvSpPr>
        <p:spPr bwMode="auto">
          <a:xfrm>
            <a:off x="4546600" y="2484438"/>
            <a:ext cx="2443163"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50000"/>
              </a:spcBef>
            </a:pPr>
            <a:r>
              <a:rPr lang="en-GB" altLang="fr-FR" sz="1400"/>
              <a:t>Tendency for people to habituate to changes in income, health etc </a:t>
            </a:r>
          </a:p>
        </p:txBody>
      </p:sp>
      <p:sp>
        <p:nvSpPr>
          <p:cNvPr id="64518" name="Text Box 5"/>
          <p:cNvSpPr txBox="1">
            <a:spLocks noChangeArrowheads="1"/>
          </p:cNvSpPr>
          <p:nvPr/>
        </p:nvSpPr>
        <p:spPr bwMode="auto">
          <a:xfrm>
            <a:off x="4835525" y="3355975"/>
            <a:ext cx="2155825"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50000"/>
              </a:spcBef>
            </a:pPr>
            <a:r>
              <a:rPr lang="en-GB" altLang="fr-FR" sz="1400"/>
              <a:t>Aspirations change in line with objective circumstances </a:t>
            </a:r>
          </a:p>
        </p:txBody>
      </p:sp>
    </p:spTree>
    <p:extLst>
      <p:ext uri="{BB962C8B-B14F-4D97-AF65-F5344CB8AC3E}">
        <p14:creationId xmlns:p14="http://schemas.microsoft.com/office/powerpoint/2010/main" val="27315227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B4F9842D-8672-45A7-8FEB-E87DA1434235}" type="slidenum">
              <a:rPr lang="en-GB" altLang="fr-FR"/>
              <a:pPr>
                <a:spcBef>
                  <a:spcPct val="0"/>
                </a:spcBef>
              </a:pPr>
              <a:t>54</a:t>
            </a:fld>
            <a:endParaRPr lang="en-GB" altLang="fr-F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fr-FR" sz="1600"/>
              <a:t>But SWB measures can still guide policy </a:t>
            </a:r>
          </a:p>
          <a:p>
            <a:pPr eaLnBrk="1" hangingPunct="1"/>
            <a:endParaRPr lang="en-GB" altLang="fr-FR" sz="1600"/>
          </a:p>
          <a:p>
            <a:pPr eaLnBrk="1" hangingPunct="1"/>
            <a:endParaRPr lang="en-GB" altLang="fr-FR" sz="1600"/>
          </a:p>
        </p:txBody>
      </p:sp>
    </p:spTree>
    <p:extLst>
      <p:ext uri="{BB962C8B-B14F-4D97-AF65-F5344CB8AC3E}">
        <p14:creationId xmlns:p14="http://schemas.microsoft.com/office/powerpoint/2010/main" val="32738788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760449D0-0D03-468B-942B-CCE08722BFB6}" type="slidenum">
              <a:rPr lang="en-GB" altLang="fr-FR"/>
              <a:pPr>
                <a:spcBef>
                  <a:spcPct val="0"/>
                </a:spcBef>
              </a:pPr>
              <a:t>55</a:t>
            </a:fld>
            <a:endParaRPr lang="en-GB" altLang="fr-F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fr-FR" sz="1400"/>
              <a:t>Kahneman argues that this is close to the concept that Edgeworth and Bentham imagined utility was:</a:t>
            </a:r>
          </a:p>
          <a:p>
            <a:pPr eaLnBrk="1" hangingPunct="1"/>
            <a:r>
              <a:rPr lang="en-GB" altLang="fr-FR" sz="1400"/>
              <a:t>Edgeworth imagined a ‘hedonimeter’ that continuously records an individual’s utility – in the sense of momentary positive or negative feelings</a:t>
            </a:r>
          </a:p>
          <a:p>
            <a:pPr eaLnBrk="1" hangingPunct="1"/>
            <a:endParaRPr lang="en-GB" altLang="fr-FR" sz="1400"/>
          </a:p>
          <a:p>
            <a:pPr eaLnBrk="1" hangingPunct="1"/>
            <a:r>
              <a:rPr lang="en-GB" altLang="fr-FR" sz="1400"/>
              <a:t>Less prone to comparisons with other people and possibly even our own historical experiences </a:t>
            </a:r>
          </a:p>
          <a:p>
            <a:pPr eaLnBrk="1" hangingPunct="1"/>
            <a:r>
              <a:rPr lang="en-GB" altLang="fr-FR" sz="1400"/>
              <a:t>Happiness is then defined as the integral of utility over time </a:t>
            </a:r>
          </a:p>
          <a:p>
            <a:pPr eaLnBrk="1" hangingPunct="1"/>
            <a:endParaRPr lang="en-GB" altLang="fr-FR" sz="1400"/>
          </a:p>
        </p:txBody>
      </p:sp>
    </p:spTree>
    <p:extLst>
      <p:ext uri="{BB962C8B-B14F-4D97-AF65-F5344CB8AC3E}">
        <p14:creationId xmlns:p14="http://schemas.microsoft.com/office/powerpoint/2010/main" val="39465761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96ECB841-6ABB-411E-AE37-8308FFFFCF08}" type="slidenum">
              <a:rPr lang="en-GB" altLang="fr-FR"/>
              <a:pPr>
                <a:spcBef>
                  <a:spcPct val="0"/>
                </a:spcBef>
              </a:pPr>
              <a:t>56</a:t>
            </a:fld>
            <a:endParaRPr lang="en-GB" altLang="fr-F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a:p>
        </p:txBody>
      </p:sp>
    </p:spTree>
    <p:extLst>
      <p:ext uri="{BB962C8B-B14F-4D97-AF65-F5344CB8AC3E}">
        <p14:creationId xmlns:p14="http://schemas.microsoft.com/office/powerpoint/2010/main" val="22261723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99A320E8-A294-491E-A416-1F7137308A8D}" type="slidenum">
              <a:rPr lang="en-GB" altLang="fr-FR"/>
              <a:pPr>
                <a:spcBef>
                  <a:spcPct val="0"/>
                </a:spcBef>
              </a:pPr>
              <a:t>57</a:t>
            </a:fld>
            <a:endParaRPr lang="en-GB" altLang="fr-F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a:p>
        </p:txBody>
      </p:sp>
    </p:spTree>
    <p:extLst>
      <p:ext uri="{BB962C8B-B14F-4D97-AF65-F5344CB8AC3E}">
        <p14:creationId xmlns:p14="http://schemas.microsoft.com/office/powerpoint/2010/main" val="10724115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9D767D2B-7958-4C87-A199-643ADE069126}" type="slidenum">
              <a:rPr lang="en-GB" altLang="fr-FR"/>
              <a:pPr>
                <a:spcBef>
                  <a:spcPct val="0"/>
                </a:spcBef>
              </a:pPr>
              <a:t>61</a:t>
            </a:fld>
            <a:endParaRPr lang="en-GB" altLang="fr-F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a:p>
        </p:txBody>
      </p:sp>
    </p:spTree>
    <p:extLst>
      <p:ext uri="{BB962C8B-B14F-4D97-AF65-F5344CB8AC3E}">
        <p14:creationId xmlns:p14="http://schemas.microsoft.com/office/powerpoint/2010/main" val="18317701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B4840E4E-E03B-4D70-9AE5-CAD3759183EE}" type="slidenum">
              <a:rPr lang="en-GB" altLang="fr-FR"/>
              <a:pPr>
                <a:spcBef>
                  <a:spcPct val="0"/>
                </a:spcBef>
              </a:pPr>
              <a:t>62</a:t>
            </a:fld>
            <a:endParaRPr lang="en-GB" altLang="fr-F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a:p>
          <a:p>
            <a:pPr eaLnBrk="1" hangingPunct="1"/>
            <a:r>
              <a:rPr lang="en-GB" altLang="fr-FR">
                <a:solidFill>
                  <a:srgbClr val="FF3300"/>
                </a:solidFill>
              </a:rPr>
              <a:t>How do you interpret the numbers?</a:t>
            </a:r>
            <a:r>
              <a:rPr lang="en-GB" altLang="fr-FR"/>
              <a:t> </a:t>
            </a:r>
          </a:p>
          <a:p>
            <a:pPr eaLnBrk="1" hangingPunct="1"/>
            <a:r>
              <a:rPr lang="en-GB" altLang="fr-FR"/>
              <a:t>Sample of 909 working women in Texas around the year 2000. </a:t>
            </a:r>
          </a:p>
          <a:p>
            <a:pPr eaLnBrk="1" hangingPunct="1"/>
            <a:endParaRPr lang="en-GB" altLang="fr-FR"/>
          </a:p>
          <a:p>
            <a:pPr eaLnBrk="1" hangingPunct="1"/>
            <a:r>
              <a:rPr lang="en-GB" altLang="fr-FR"/>
              <a:t>Get a lot of enjoyment out of things we don’t spend much time doing </a:t>
            </a:r>
          </a:p>
        </p:txBody>
      </p:sp>
    </p:spTree>
    <p:extLst>
      <p:ext uri="{BB962C8B-B14F-4D97-AF65-F5344CB8AC3E}">
        <p14:creationId xmlns:p14="http://schemas.microsoft.com/office/powerpoint/2010/main" val="32623829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04FC7D9C-5B87-4E03-AEB4-17C93AAA491D}" type="slidenum">
              <a:rPr lang="en-GB" altLang="fr-FR"/>
              <a:pPr>
                <a:spcBef>
                  <a:spcPct val="0"/>
                </a:spcBef>
              </a:pPr>
              <a:t>63</a:t>
            </a:fld>
            <a:endParaRPr lang="en-GB" altLang="fr-F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a:p>
        </p:txBody>
      </p:sp>
    </p:spTree>
    <p:extLst>
      <p:ext uri="{BB962C8B-B14F-4D97-AF65-F5344CB8AC3E}">
        <p14:creationId xmlns:p14="http://schemas.microsoft.com/office/powerpoint/2010/main" val="12216797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F3239DC3-8CCA-4B33-AE55-FD36C2EF20A1}" type="slidenum">
              <a:rPr lang="en-GB" altLang="fr-FR"/>
              <a:pPr algn="r" eaLnBrk="1" hangingPunct="1">
                <a:spcBef>
                  <a:spcPct val="0"/>
                </a:spcBef>
              </a:pPr>
              <a:t>64</a:t>
            </a:fld>
            <a:endParaRPr lang="en-GB" altLang="fr-F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a:p>
        </p:txBody>
      </p:sp>
    </p:spTree>
    <p:extLst>
      <p:ext uri="{BB962C8B-B14F-4D97-AF65-F5344CB8AC3E}">
        <p14:creationId xmlns:p14="http://schemas.microsoft.com/office/powerpoint/2010/main" val="30138347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F3239DC3-8CCA-4B33-AE55-FD36C2EF20A1}" type="slidenum">
              <a:rPr lang="en-GB" altLang="fr-FR"/>
              <a:pPr algn="r" eaLnBrk="1" hangingPunct="1">
                <a:spcBef>
                  <a:spcPct val="0"/>
                </a:spcBef>
              </a:pPr>
              <a:t>65</a:t>
            </a:fld>
            <a:endParaRPr lang="en-GB" altLang="fr-F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a:p>
        </p:txBody>
      </p:sp>
    </p:spTree>
    <p:extLst>
      <p:ext uri="{BB962C8B-B14F-4D97-AF65-F5344CB8AC3E}">
        <p14:creationId xmlns:p14="http://schemas.microsoft.com/office/powerpoint/2010/main" val="865809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A2AF57F7-EEEA-417B-B54C-3B355930EC26}" type="slidenum">
              <a:rPr lang="en-GB" altLang="fr-FR"/>
              <a:pPr algn="r" eaLnBrk="1" hangingPunct="1">
                <a:spcBef>
                  <a:spcPct val="0"/>
                </a:spcBef>
              </a:pPr>
              <a:t>4</a:t>
            </a:fld>
            <a:endParaRPr lang="en-GB" altLang="fr-FR"/>
          </a:p>
        </p:txBody>
      </p:sp>
      <p:sp>
        <p:nvSpPr>
          <p:cNvPr id="12291" name="Rectangle 2"/>
          <p:cNvSpPr>
            <a:spLocks noGrp="1" noRot="1" noChangeAspect="1" noChangeArrowheads="1" noTextEdit="1"/>
          </p:cNvSpPr>
          <p:nvPr>
            <p:ph type="sldImg"/>
          </p:nvPr>
        </p:nvSpPr>
        <p:spPr>
          <a:xfrm>
            <a:off x="927100" y="306388"/>
            <a:ext cx="4953000" cy="3714750"/>
          </a:xfrm>
          <a:ln/>
        </p:spPr>
      </p:sp>
      <p:sp>
        <p:nvSpPr>
          <p:cNvPr id="12292" name="Rectangle 3"/>
          <p:cNvSpPr>
            <a:spLocks noGrp="1" noChangeArrowheads="1"/>
          </p:cNvSpPr>
          <p:nvPr>
            <p:ph type="body" idx="1"/>
          </p:nvPr>
        </p:nvSpPr>
        <p:spPr>
          <a:xfrm>
            <a:off x="307975" y="4154488"/>
            <a:ext cx="6178550" cy="5008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fr-FR" sz="1400" u="sng"/>
              <a:t>Objective list</a:t>
            </a:r>
            <a:r>
              <a:rPr lang="en-GB" altLang="fr-FR" sz="1400"/>
              <a:t> – based on assumptions about basic human needs &amp; rights</a:t>
            </a:r>
          </a:p>
          <a:p>
            <a:pPr eaLnBrk="1" hangingPunct="1"/>
            <a:endParaRPr lang="en-GB" altLang="fr-FR" sz="1400"/>
          </a:p>
          <a:p>
            <a:pPr eaLnBrk="1" hangingPunct="1"/>
            <a:r>
              <a:rPr lang="en-GB" altLang="fr-FR" sz="1400" u="sng"/>
              <a:t>Preference satisfaction</a:t>
            </a:r>
          </a:p>
          <a:p>
            <a:pPr eaLnBrk="1" hangingPunct="1"/>
            <a:r>
              <a:rPr lang="en-GB" altLang="fr-FR" sz="1400"/>
              <a:t>Preferences inferred via the choices people make </a:t>
            </a:r>
          </a:p>
          <a:p>
            <a:pPr eaLnBrk="1" hangingPunct="1"/>
            <a:r>
              <a:rPr lang="en-GB" altLang="fr-FR" sz="1400"/>
              <a:t>Because in economic theory utility is what is maximised when people choose between alternatives </a:t>
            </a:r>
          </a:p>
          <a:p>
            <a:pPr eaLnBrk="1" hangingPunct="1"/>
            <a:r>
              <a:rPr lang="en-GB" altLang="fr-FR" sz="1400"/>
              <a:t>Greater WB comes from ability to satisfy more prefs</a:t>
            </a:r>
          </a:p>
          <a:p>
            <a:pPr eaLnBrk="1" hangingPunct="1"/>
            <a:r>
              <a:rPr lang="en-GB" altLang="fr-FR" sz="1400"/>
              <a:t>Kahneman refers to this as </a:t>
            </a:r>
            <a:r>
              <a:rPr lang="en-GB" altLang="fr-FR" sz="1400" u="sng"/>
              <a:t>decision utility</a:t>
            </a:r>
            <a:r>
              <a:rPr lang="en-GB" altLang="fr-FR" sz="1400"/>
              <a:t> (in contrast to experienced utility) </a:t>
            </a:r>
          </a:p>
          <a:p>
            <a:pPr eaLnBrk="1" hangingPunct="1"/>
            <a:endParaRPr lang="en-GB" altLang="fr-FR" sz="1400"/>
          </a:p>
          <a:p>
            <a:pPr eaLnBrk="1" hangingPunct="1"/>
            <a:r>
              <a:rPr lang="en-GB" altLang="fr-FR" sz="1400" u="sng"/>
              <a:t>Mental state</a:t>
            </a:r>
          </a:p>
          <a:p>
            <a:pPr eaLnBrk="1" hangingPunct="1"/>
            <a:r>
              <a:rPr lang="en-GB" altLang="fr-FR" sz="1400"/>
              <a:t>Survey accounts </a:t>
            </a:r>
          </a:p>
          <a:p>
            <a:pPr eaLnBrk="1" hangingPunct="1"/>
            <a:r>
              <a:rPr lang="en-GB" altLang="fr-FR" sz="1400"/>
              <a:t>Back to the Benthamite view of utility as hedonic quality of experience</a:t>
            </a:r>
          </a:p>
          <a:p>
            <a:pPr eaLnBrk="1" hangingPunct="1"/>
            <a:endParaRPr lang="en-GB" altLang="fr-FR" sz="1400"/>
          </a:p>
          <a:p>
            <a:pPr eaLnBrk="1" hangingPunct="1"/>
            <a:r>
              <a:rPr lang="en-GB" altLang="fr-FR" sz="1400"/>
              <a:t>In some situations the choice (pref) based and survey based accounts coincide but in many they diverge i.e. we do not always choose what increases our own SWB</a:t>
            </a:r>
          </a:p>
        </p:txBody>
      </p:sp>
    </p:spTree>
    <p:extLst>
      <p:ext uri="{BB962C8B-B14F-4D97-AF65-F5344CB8AC3E}">
        <p14:creationId xmlns:p14="http://schemas.microsoft.com/office/powerpoint/2010/main" val="22281976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F3239DC3-8CCA-4B33-AE55-FD36C2EF20A1}" type="slidenum">
              <a:rPr lang="en-GB" altLang="fr-FR"/>
              <a:pPr algn="r" eaLnBrk="1" hangingPunct="1">
                <a:spcBef>
                  <a:spcPct val="0"/>
                </a:spcBef>
              </a:pPr>
              <a:t>66</a:t>
            </a:fld>
            <a:endParaRPr lang="en-GB" altLang="fr-F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a:p>
        </p:txBody>
      </p:sp>
    </p:spTree>
    <p:extLst>
      <p:ext uri="{BB962C8B-B14F-4D97-AF65-F5344CB8AC3E}">
        <p14:creationId xmlns:p14="http://schemas.microsoft.com/office/powerpoint/2010/main" val="7680267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F3239DC3-8CCA-4B33-AE55-FD36C2EF20A1}" type="slidenum">
              <a:rPr lang="en-GB" altLang="fr-FR"/>
              <a:pPr algn="r" eaLnBrk="1" hangingPunct="1">
                <a:spcBef>
                  <a:spcPct val="0"/>
                </a:spcBef>
              </a:pPr>
              <a:t>67</a:t>
            </a:fld>
            <a:endParaRPr lang="en-GB" altLang="fr-F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a:p>
        </p:txBody>
      </p:sp>
    </p:spTree>
    <p:extLst>
      <p:ext uri="{BB962C8B-B14F-4D97-AF65-F5344CB8AC3E}">
        <p14:creationId xmlns:p14="http://schemas.microsoft.com/office/powerpoint/2010/main" val="24445560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C29D237F-5934-4B67-8CAF-CF32847CE81A}" type="slidenum">
              <a:rPr lang="en-GB" altLang="fr-FR"/>
              <a:pPr algn="r" eaLnBrk="1" hangingPunct="1">
                <a:spcBef>
                  <a:spcPct val="0"/>
                </a:spcBef>
              </a:pPr>
              <a:t>68</a:t>
            </a:fld>
            <a:endParaRPr lang="en-GB" altLang="fr-F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a:p>
        </p:txBody>
      </p:sp>
    </p:spTree>
    <p:extLst>
      <p:ext uri="{BB962C8B-B14F-4D97-AF65-F5344CB8AC3E}">
        <p14:creationId xmlns:p14="http://schemas.microsoft.com/office/powerpoint/2010/main" val="26623416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6398BE95-93CE-4F58-B0D9-703EDA9ACBB5}" type="slidenum">
              <a:rPr lang="en-GB" altLang="fr-FR"/>
              <a:pPr algn="r" eaLnBrk="1" hangingPunct="1">
                <a:spcBef>
                  <a:spcPct val="0"/>
                </a:spcBef>
              </a:pPr>
              <a:t>69</a:t>
            </a:fld>
            <a:endParaRPr lang="en-GB" altLang="fr-F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a:p>
        </p:txBody>
      </p:sp>
    </p:spTree>
    <p:extLst>
      <p:ext uri="{BB962C8B-B14F-4D97-AF65-F5344CB8AC3E}">
        <p14:creationId xmlns:p14="http://schemas.microsoft.com/office/powerpoint/2010/main" val="4424556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EDD819B4-AEF0-4FB5-886F-224A5F7466B6}" type="slidenum">
              <a:rPr lang="en-GB" altLang="fr-FR"/>
              <a:pPr algn="r" eaLnBrk="1" hangingPunct="1">
                <a:spcBef>
                  <a:spcPct val="0"/>
                </a:spcBef>
              </a:pPr>
              <a:t>70</a:t>
            </a:fld>
            <a:endParaRPr lang="en-GB" altLang="fr-F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a:p>
        </p:txBody>
      </p:sp>
    </p:spTree>
    <p:extLst>
      <p:ext uri="{BB962C8B-B14F-4D97-AF65-F5344CB8AC3E}">
        <p14:creationId xmlns:p14="http://schemas.microsoft.com/office/powerpoint/2010/main" val="34597322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7D10744C-6F9D-41A5-AC61-4A77F4968BE1}" type="slidenum">
              <a:rPr lang="en-GB" altLang="fr-FR"/>
              <a:pPr algn="r" eaLnBrk="1" hangingPunct="1">
                <a:spcBef>
                  <a:spcPct val="0"/>
                </a:spcBef>
              </a:pPr>
              <a:t>71</a:t>
            </a:fld>
            <a:endParaRPr lang="en-GB" altLang="fr-F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a:p>
        </p:txBody>
      </p:sp>
    </p:spTree>
    <p:extLst>
      <p:ext uri="{BB962C8B-B14F-4D97-AF65-F5344CB8AC3E}">
        <p14:creationId xmlns:p14="http://schemas.microsoft.com/office/powerpoint/2010/main" val="30802000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6C813458-A15E-4B08-83EB-DCC03C4AB9DA}" type="slidenum">
              <a:rPr lang="en-GB" altLang="fr-FR"/>
              <a:pPr algn="r" eaLnBrk="1" hangingPunct="1">
                <a:spcBef>
                  <a:spcPct val="0"/>
                </a:spcBef>
              </a:pPr>
              <a:t>72</a:t>
            </a:fld>
            <a:endParaRPr lang="en-GB" altLang="fr-F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a:p>
        </p:txBody>
      </p:sp>
    </p:spTree>
    <p:extLst>
      <p:ext uri="{BB962C8B-B14F-4D97-AF65-F5344CB8AC3E}">
        <p14:creationId xmlns:p14="http://schemas.microsoft.com/office/powerpoint/2010/main" val="38547587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1CF422D1-1F21-4285-83F1-ACD6E56CA1FD}" type="slidenum">
              <a:rPr lang="en-GB" altLang="fr-FR"/>
              <a:pPr algn="r" eaLnBrk="1" hangingPunct="1">
                <a:spcBef>
                  <a:spcPct val="0"/>
                </a:spcBef>
              </a:pPr>
              <a:t>73</a:t>
            </a:fld>
            <a:endParaRPr lang="en-GB" altLang="fr-F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p>
            <a:pPr eaLnBrk="1" hangingPunct="1"/>
            <a:r>
              <a:rPr lang="en-GB" altLang="fr-FR"/>
              <a:t>HDR 2004 put Australia 3</a:t>
            </a:r>
            <a:r>
              <a:rPr lang="en-GB" altLang="fr-FR" baseline="30000"/>
              <a:t>rd</a:t>
            </a:r>
            <a:r>
              <a:rPr lang="en-GB" altLang="fr-FR"/>
              <a:t> in the word and ahead of all other English speaking countries </a:t>
            </a:r>
          </a:p>
          <a:p>
            <a:pPr eaLnBrk="1" hangingPunct="1"/>
            <a:endParaRPr lang="en-GB" altLang="fr-FR"/>
          </a:p>
          <a:p>
            <a:pPr eaLnBrk="1" hangingPunct="1"/>
            <a:r>
              <a:rPr lang="en-GB" altLang="fr-FR"/>
              <a:t>1 = Norway</a:t>
            </a:r>
          </a:p>
          <a:p>
            <a:pPr eaLnBrk="1" hangingPunct="1"/>
            <a:r>
              <a:rPr lang="en-GB" altLang="fr-FR"/>
              <a:t>2= Sweden</a:t>
            </a:r>
          </a:p>
          <a:p>
            <a:pPr eaLnBrk="1" hangingPunct="1"/>
            <a:r>
              <a:rPr lang="en-GB" altLang="fr-FR"/>
              <a:t>UK not in top 10.</a:t>
            </a:r>
          </a:p>
          <a:p>
            <a:pPr eaLnBrk="1" hangingPunct="1"/>
            <a:endParaRPr lang="en-GB" altLang="fr-FR"/>
          </a:p>
          <a:p>
            <a:pPr eaLnBrk="1" hangingPunct="1"/>
            <a:r>
              <a:rPr lang="en-GB" altLang="fr-FR"/>
              <a:t>But is we use subjective well-being measures Aus has a much lower ranking </a:t>
            </a:r>
          </a:p>
        </p:txBody>
      </p:sp>
    </p:spTree>
    <p:extLst>
      <p:ext uri="{BB962C8B-B14F-4D97-AF65-F5344CB8AC3E}">
        <p14:creationId xmlns:p14="http://schemas.microsoft.com/office/powerpoint/2010/main" val="110270635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E823C7E2-9BEA-4DB2-8BA6-A793830BBCD5}" type="slidenum">
              <a:rPr lang="en-GB" altLang="fr-FR"/>
              <a:pPr algn="r" eaLnBrk="1" hangingPunct="1">
                <a:spcBef>
                  <a:spcPct val="0"/>
                </a:spcBef>
              </a:pPr>
              <a:t>74</a:t>
            </a:fld>
            <a:endParaRPr lang="en-GB" altLang="fr-F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a:p>
        </p:txBody>
      </p:sp>
    </p:spTree>
    <p:extLst>
      <p:ext uri="{BB962C8B-B14F-4D97-AF65-F5344CB8AC3E}">
        <p14:creationId xmlns:p14="http://schemas.microsoft.com/office/powerpoint/2010/main" val="104639659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BFF3906B-6840-456E-920F-CA157238B19D}" type="slidenum">
              <a:rPr lang="en-GB" altLang="fr-FR"/>
              <a:pPr algn="r" eaLnBrk="1" hangingPunct="1">
                <a:spcBef>
                  <a:spcPct val="0"/>
                </a:spcBef>
              </a:pPr>
              <a:t>75</a:t>
            </a:fld>
            <a:endParaRPr lang="en-GB" altLang="fr-F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a:p>
        </p:txBody>
      </p:sp>
    </p:spTree>
    <p:extLst>
      <p:ext uri="{BB962C8B-B14F-4D97-AF65-F5344CB8AC3E}">
        <p14:creationId xmlns:p14="http://schemas.microsoft.com/office/powerpoint/2010/main" val="869159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C541F4EB-6134-4BF6-B03F-4948B3684BA2}" type="slidenum">
              <a:rPr lang="en-GB" altLang="fr-FR"/>
              <a:pPr>
                <a:spcBef>
                  <a:spcPct val="0"/>
                </a:spcBef>
              </a:pPr>
              <a:t>5</a:t>
            </a:fld>
            <a:endParaRPr lang="en-GB" altLang="fr-FR"/>
          </a:p>
        </p:txBody>
      </p:sp>
      <p:sp>
        <p:nvSpPr>
          <p:cNvPr id="62467" name="Rectangle 2"/>
          <p:cNvSpPr>
            <a:spLocks noGrp="1" noRot="1" noChangeAspect="1" noChangeArrowheads="1" noTextEdit="1"/>
          </p:cNvSpPr>
          <p:nvPr>
            <p:ph type="sldImg"/>
          </p:nvPr>
        </p:nvSpPr>
        <p:spPr>
          <a:xfrm>
            <a:off x="927100" y="377825"/>
            <a:ext cx="4953000" cy="3714750"/>
          </a:xfrm>
          <a:ln/>
        </p:spPr>
      </p:sp>
      <p:sp>
        <p:nvSpPr>
          <p:cNvPr id="62468" name="Rectangle 3"/>
          <p:cNvSpPr>
            <a:spLocks noGrp="1" noChangeArrowheads="1"/>
          </p:cNvSpPr>
          <p:nvPr>
            <p:ph type="body" idx="1"/>
          </p:nvPr>
        </p:nvSpPr>
        <p:spPr>
          <a:xfrm>
            <a:off x="236538" y="4225925"/>
            <a:ext cx="6394450" cy="4937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fr-FR" sz="1400"/>
              <a:t>Generally choices observed via market behaviour</a:t>
            </a:r>
          </a:p>
          <a:p>
            <a:pPr eaLnBrk="1" hangingPunct="1"/>
            <a:r>
              <a:rPr lang="en-GB" altLang="fr-FR" sz="1400"/>
              <a:t>e.g. if you will pay £2.80 for a pint for £2.20 for a coffee that shows your strength of pref for the good.</a:t>
            </a:r>
          </a:p>
          <a:p>
            <a:pPr eaLnBrk="1" hangingPunct="1"/>
            <a:endParaRPr lang="en-GB" altLang="fr-FR" sz="1400"/>
          </a:p>
          <a:p>
            <a:pPr eaLnBrk="1" hangingPunct="1"/>
            <a:r>
              <a:rPr lang="en-GB" altLang="fr-FR" sz="1400"/>
              <a:t>But what about non-marketed goods? e.g. parks on clean air</a:t>
            </a:r>
          </a:p>
          <a:p>
            <a:pPr eaLnBrk="1" hangingPunct="1"/>
            <a:r>
              <a:rPr lang="en-GB" altLang="fr-FR" sz="1400"/>
              <a:t>Economists have development techniques to elicit monetary values for non-marketed goods. </a:t>
            </a:r>
          </a:p>
          <a:p>
            <a:pPr eaLnBrk="1" hangingPunct="1"/>
            <a:r>
              <a:rPr lang="en-GB" altLang="fr-FR" sz="1400"/>
              <a:t>This approach implicitly assumes that more choice will not reduce WB – we saw last week that it might</a:t>
            </a:r>
          </a:p>
          <a:p>
            <a:pPr eaLnBrk="1" hangingPunct="1"/>
            <a:endParaRPr lang="en-GB" altLang="fr-FR" sz="1400"/>
          </a:p>
          <a:p>
            <a:pPr eaLnBrk="1" hangingPunct="1"/>
            <a:r>
              <a:rPr lang="en-GB" altLang="fr-FR" sz="1400"/>
              <a:t>Concerns</a:t>
            </a:r>
          </a:p>
          <a:p>
            <a:pPr eaLnBrk="1" hangingPunct="1"/>
            <a:r>
              <a:rPr lang="en-GB" altLang="fr-FR" sz="1400"/>
              <a:t>Misguided prefs – </a:t>
            </a:r>
          </a:p>
          <a:p>
            <a:pPr eaLnBrk="1" hangingPunct="1"/>
            <a:r>
              <a:rPr lang="en-GB" altLang="fr-FR" sz="1400"/>
              <a:t>Anti- social prefs </a:t>
            </a:r>
          </a:p>
          <a:p>
            <a:pPr eaLnBrk="1" hangingPunct="1"/>
            <a:endParaRPr lang="en-GB" altLang="fr-FR" sz="1400"/>
          </a:p>
        </p:txBody>
      </p:sp>
    </p:spTree>
    <p:extLst>
      <p:ext uri="{BB962C8B-B14F-4D97-AF65-F5344CB8AC3E}">
        <p14:creationId xmlns:p14="http://schemas.microsoft.com/office/powerpoint/2010/main" val="228800648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CC5D0819-5034-4881-A64F-EC0DE9775F74}" type="slidenum">
              <a:rPr lang="en-GB" altLang="fr-FR"/>
              <a:pPr algn="r" eaLnBrk="1" hangingPunct="1">
                <a:spcBef>
                  <a:spcPct val="0"/>
                </a:spcBef>
              </a:pPr>
              <a:t>76</a:t>
            </a:fld>
            <a:endParaRPr lang="en-GB" altLang="fr-F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a:p>
        </p:txBody>
      </p:sp>
    </p:spTree>
    <p:extLst>
      <p:ext uri="{BB962C8B-B14F-4D97-AF65-F5344CB8AC3E}">
        <p14:creationId xmlns:p14="http://schemas.microsoft.com/office/powerpoint/2010/main" val="20478796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22FA2294-93B4-40EC-9B7C-F17A305008E9}" type="slidenum">
              <a:rPr lang="en-GB" altLang="fr-FR"/>
              <a:pPr algn="r" eaLnBrk="1" hangingPunct="1">
                <a:spcBef>
                  <a:spcPct val="0"/>
                </a:spcBef>
              </a:pPr>
              <a:t>77</a:t>
            </a:fld>
            <a:endParaRPr lang="en-GB" altLang="fr-F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a:p>
        </p:txBody>
      </p:sp>
    </p:spTree>
    <p:extLst>
      <p:ext uri="{BB962C8B-B14F-4D97-AF65-F5344CB8AC3E}">
        <p14:creationId xmlns:p14="http://schemas.microsoft.com/office/powerpoint/2010/main" val="23474471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96FD8C84-695C-45CF-8A55-E7283F1992E4}" type="slidenum">
              <a:rPr lang="en-GB" altLang="fr-FR"/>
              <a:pPr algn="r" eaLnBrk="1" hangingPunct="1">
                <a:spcBef>
                  <a:spcPct val="0"/>
                </a:spcBef>
              </a:pPr>
              <a:t>78</a:t>
            </a:fld>
            <a:endParaRPr lang="en-GB" altLang="fr-F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a:p>
        </p:txBody>
      </p:sp>
    </p:spTree>
    <p:extLst>
      <p:ext uri="{BB962C8B-B14F-4D97-AF65-F5344CB8AC3E}">
        <p14:creationId xmlns:p14="http://schemas.microsoft.com/office/powerpoint/2010/main" val="339124730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1DC6C9FF-7CB0-4407-9546-48D3F1C2C79F}" type="slidenum">
              <a:rPr lang="en-GB" altLang="fr-FR"/>
              <a:pPr algn="r" eaLnBrk="1" hangingPunct="1">
                <a:spcBef>
                  <a:spcPct val="0"/>
                </a:spcBef>
              </a:pPr>
              <a:t>79</a:t>
            </a:fld>
            <a:endParaRPr lang="en-GB" altLang="fr-F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p>
            <a:pPr eaLnBrk="1" hangingPunct="1"/>
            <a:r>
              <a:rPr lang="en-GB" altLang="fr-FR"/>
              <a:t>HDR 2004 put Australia 3</a:t>
            </a:r>
            <a:r>
              <a:rPr lang="en-GB" altLang="fr-FR" baseline="30000"/>
              <a:t>rd</a:t>
            </a:r>
            <a:r>
              <a:rPr lang="en-GB" altLang="fr-FR"/>
              <a:t> in the word and ahead of all other English speaking countries </a:t>
            </a:r>
          </a:p>
          <a:p>
            <a:pPr eaLnBrk="1" hangingPunct="1"/>
            <a:endParaRPr lang="en-GB" altLang="fr-FR"/>
          </a:p>
          <a:p>
            <a:pPr eaLnBrk="1" hangingPunct="1"/>
            <a:r>
              <a:rPr lang="en-GB" altLang="fr-FR"/>
              <a:t>1 = Norway</a:t>
            </a:r>
          </a:p>
          <a:p>
            <a:pPr eaLnBrk="1" hangingPunct="1"/>
            <a:r>
              <a:rPr lang="en-GB" altLang="fr-FR"/>
              <a:t>2= Sweden</a:t>
            </a:r>
          </a:p>
          <a:p>
            <a:pPr eaLnBrk="1" hangingPunct="1"/>
            <a:r>
              <a:rPr lang="en-GB" altLang="fr-FR"/>
              <a:t>UK not in top 10.</a:t>
            </a:r>
          </a:p>
          <a:p>
            <a:pPr eaLnBrk="1" hangingPunct="1"/>
            <a:endParaRPr lang="en-GB" altLang="fr-FR"/>
          </a:p>
          <a:p>
            <a:pPr eaLnBrk="1" hangingPunct="1"/>
            <a:r>
              <a:rPr lang="en-GB" altLang="fr-FR"/>
              <a:t>But is we use subjective well-being measures Aus has a much lower ranking </a:t>
            </a:r>
          </a:p>
        </p:txBody>
      </p:sp>
    </p:spTree>
    <p:extLst>
      <p:ext uri="{BB962C8B-B14F-4D97-AF65-F5344CB8AC3E}">
        <p14:creationId xmlns:p14="http://schemas.microsoft.com/office/powerpoint/2010/main" val="333064386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25B3ADE0-B380-475A-9DEE-4CBD956A30D4}" type="slidenum">
              <a:rPr lang="en-GB" altLang="fr-FR"/>
              <a:pPr algn="r" eaLnBrk="1" hangingPunct="1">
                <a:spcBef>
                  <a:spcPct val="0"/>
                </a:spcBef>
              </a:pPr>
              <a:t>80</a:t>
            </a:fld>
            <a:endParaRPr lang="en-GB" altLang="fr-F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fr-FR" b="1"/>
              <a:t>Maslow's hierarchy of needs</a:t>
            </a:r>
            <a:r>
              <a:rPr lang="en-GB" altLang="fr-FR"/>
              <a:t> is a theory in </a:t>
            </a:r>
            <a:r>
              <a:rPr lang="en-GB" altLang="fr-FR">
                <a:hlinkClick r:id="rId3" tooltip="Psychology"/>
              </a:rPr>
              <a:t>psychology</a:t>
            </a:r>
            <a:r>
              <a:rPr lang="en-GB" altLang="fr-FR"/>
              <a:t>, proposed by </a:t>
            </a:r>
            <a:r>
              <a:rPr lang="en-GB" altLang="fr-FR">
                <a:hlinkClick r:id="rId4" tooltip="Abraham Maslow"/>
              </a:rPr>
              <a:t>Abraham Maslow</a:t>
            </a:r>
            <a:r>
              <a:rPr lang="en-GB" altLang="fr-FR"/>
              <a:t> in his 1943 paper </a:t>
            </a:r>
            <a:r>
              <a:rPr lang="en-GB" altLang="fr-FR" i="1"/>
              <a:t>A Theory of Human Motivation</a:t>
            </a:r>
            <a:r>
              <a:rPr lang="en-GB" altLang="fr-FR"/>
              <a:t>.</a:t>
            </a:r>
          </a:p>
          <a:p>
            <a:pPr eaLnBrk="1" hangingPunct="1"/>
            <a:endParaRPr lang="en-GB" altLang="fr-FR"/>
          </a:p>
          <a:p>
            <a:pPr eaLnBrk="1" hangingPunct="1"/>
            <a:r>
              <a:rPr lang="en-GB" altLang="fr-FR"/>
              <a:t> The objective lists we are talking about here focus on the bottom two levels but there is little guidance as to which of these are most important and say how important is shelter in relation to security</a:t>
            </a:r>
          </a:p>
          <a:p>
            <a:pPr eaLnBrk="1" hangingPunct="1"/>
            <a:endParaRPr lang="en-GB" altLang="fr-FR"/>
          </a:p>
          <a:p>
            <a:pPr eaLnBrk="1" hangingPunct="1"/>
            <a:r>
              <a:rPr lang="en-GB" altLang="fr-FR"/>
              <a:t>Sometimes the items may be in conflict with each other - </a:t>
            </a:r>
          </a:p>
          <a:p>
            <a:pPr eaLnBrk="1" hangingPunct="1"/>
            <a:r>
              <a:rPr lang="en-GB" altLang="fr-FR"/>
              <a:t>e.g.  people have a right to private property but access to health care and education may necessitate the restriction of private property rights </a:t>
            </a:r>
          </a:p>
        </p:txBody>
      </p:sp>
    </p:spTree>
    <p:extLst>
      <p:ext uri="{BB962C8B-B14F-4D97-AF65-F5344CB8AC3E}">
        <p14:creationId xmlns:p14="http://schemas.microsoft.com/office/powerpoint/2010/main" val="331100229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CC458544-C082-4828-983C-61F04D06810F}" type="slidenum">
              <a:rPr lang="en-GB" altLang="fr-FR"/>
              <a:pPr algn="r" eaLnBrk="1" hangingPunct="1">
                <a:spcBef>
                  <a:spcPct val="0"/>
                </a:spcBef>
              </a:pPr>
              <a:t>81</a:t>
            </a:fld>
            <a:endParaRPr lang="en-GB" altLang="fr-F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p>
            <a:pPr eaLnBrk="1" hangingPunct="1"/>
            <a:r>
              <a:rPr lang="en-GB" altLang="fr-FR"/>
              <a:t>HDR 2004 put Australia 3</a:t>
            </a:r>
            <a:r>
              <a:rPr lang="en-GB" altLang="fr-FR" baseline="30000"/>
              <a:t>rd</a:t>
            </a:r>
            <a:r>
              <a:rPr lang="en-GB" altLang="fr-FR"/>
              <a:t> in the word and ahead of all other English speaking countries </a:t>
            </a:r>
          </a:p>
          <a:p>
            <a:pPr eaLnBrk="1" hangingPunct="1"/>
            <a:endParaRPr lang="en-GB" altLang="fr-FR"/>
          </a:p>
          <a:p>
            <a:pPr eaLnBrk="1" hangingPunct="1"/>
            <a:r>
              <a:rPr lang="en-GB" altLang="fr-FR"/>
              <a:t>1 = Norway</a:t>
            </a:r>
          </a:p>
          <a:p>
            <a:pPr eaLnBrk="1" hangingPunct="1"/>
            <a:r>
              <a:rPr lang="en-GB" altLang="fr-FR"/>
              <a:t>2= Sweden</a:t>
            </a:r>
          </a:p>
          <a:p>
            <a:pPr eaLnBrk="1" hangingPunct="1"/>
            <a:r>
              <a:rPr lang="en-GB" altLang="fr-FR"/>
              <a:t>UK not in top 10.</a:t>
            </a:r>
          </a:p>
          <a:p>
            <a:pPr eaLnBrk="1" hangingPunct="1"/>
            <a:endParaRPr lang="en-GB" altLang="fr-FR"/>
          </a:p>
          <a:p>
            <a:pPr eaLnBrk="1" hangingPunct="1"/>
            <a:r>
              <a:rPr lang="en-GB" altLang="fr-FR"/>
              <a:t>But is we use subjective well-being measures Aus has a much lower ranking </a:t>
            </a:r>
          </a:p>
        </p:txBody>
      </p:sp>
    </p:spTree>
    <p:extLst>
      <p:ext uri="{BB962C8B-B14F-4D97-AF65-F5344CB8AC3E}">
        <p14:creationId xmlns:p14="http://schemas.microsoft.com/office/powerpoint/2010/main" val="188798610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239C8582-82A9-4A46-B9AB-468CB28EEA85}" type="slidenum">
              <a:rPr lang="en-GB" altLang="fr-FR"/>
              <a:pPr>
                <a:spcBef>
                  <a:spcPct val="0"/>
                </a:spcBef>
              </a:pPr>
              <a:t>82</a:t>
            </a:fld>
            <a:endParaRPr lang="en-GB" altLang="fr-F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fr-FR"/>
              <a:t>1 – not satisfied at all</a:t>
            </a:r>
          </a:p>
          <a:p>
            <a:pPr eaLnBrk="1" hangingPunct="1"/>
            <a:r>
              <a:rPr lang="en-GB" altLang="fr-FR"/>
              <a:t>7 – completely satisfied</a:t>
            </a:r>
          </a:p>
        </p:txBody>
      </p:sp>
    </p:spTree>
    <p:extLst>
      <p:ext uri="{BB962C8B-B14F-4D97-AF65-F5344CB8AC3E}">
        <p14:creationId xmlns:p14="http://schemas.microsoft.com/office/powerpoint/2010/main" val="224000244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2FF32D39-F651-4C45-B02D-EA98B903A25A}" type="slidenum">
              <a:rPr lang="en-GB" altLang="fr-FR"/>
              <a:pPr algn="r" eaLnBrk="1" hangingPunct="1">
                <a:spcBef>
                  <a:spcPct val="0"/>
                </a:spcBef>
              </a:pPr>
              <a:t>83</a:t>
            </a:fld>
            <a:endParaRPr lang="en-GB" altLang="fr-F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p>
            <a:pPr eaLnBrk="1" hangingPunct="1"/>
            <a:r>
              <a:rPr lang="en-GB" altLang="fr-FR"/>
              <a:t>HDR 2004 put Australia 3</a:t>
            </a:r>
            <a:r>
              <a:rPr lang="en-GB" altLang="fr-FR" baseline="30000"/>
              <a:t>rd</a:t>
            </a:r>
            <a:r>
              <a:rPr lang="en-GB" altLang="fr-FR"/>
              <a:t> in the word and ahead of all other English speaking countries </a:t>
            </a:r>
          </a:p>
          <a:p>
            <a:pPr eaLnBrk="1" hangingPunct="1"/>
            <a:endParaRPr lang="en-GB" altLang="fr-FR"/>
          </a:p>
          <a:p>
            <a:pPr eaLnBrk="1" hangingPunct="1"/>
            <a:r>
              <a:rPr lang="en-GB" altLang="fr-FR"/>
              <a:t>1 = Norway</a:t>
            </a:r>
          </a:p>
          <a:p>
            <a:pPr eaLnBrk="1" hangingPunct="1"/>
            <a:r>
              <a:rPr lang="en-GB" altLang="fr-FR"/>
              <a:t>2= Sweden</a:t>
            </a:r>
          </a:p>
          <a:p>
            <a:pPr eaLnBrk="1" hangingPunct="1"/>
            <a:r>
              <a:rPr lang="en-GB" altLang="fr-FR"/>
              <a:t>UK not in top 10.</a:t>
            </a:r>
          </a:p>
          <a:p>
            <a:pPr eaLnBrk="1" hangingPunct="1"/>
            <a:endParaRPr lang="en-GB" altLang="fr-FR"/>
          </a:p>
          <a:p>
            <a:pPr eaLnBrk="1" hangingPunct="1"/>
            <a:r>
              <a:rPr lang="en-GB" altLang="fr-FR"/>
              <a:t>But is we use subjective well-being measures Aus has a much lower ranking </a:t>
            </a:r>
          </a:p>
        </p:txBody>
      </p:sp>
    </p:spTree>
    <p:extLst>
      <p:ext uri="{BB962C8B-B14F-4D97-AF65-F5344CB8AC3E}">
        <p14:creationId xmlns:p14="http://schemas.microsoft.com/office/powerpoint/2010/main" val="382469845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5A7F18BB-EECB-4D16-808B-D03D1255C3C1}" type="slidenum">
              <a:rPr lang="en-GB" altLang="fr-FR"/>
              <a:pPr algn="r" eaLnBrk="1" hangingPunct="1">
                <a:spcBef>
                  <a:spcPct val="0"/>
                </a:spcBef>
              </a:pPr>
              <a:t>84</a:t>
            </a:fld>
            <a:endParaRPr lang="en-GB" altLang="fr-FR"/>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p>
            <a:pPr eaLnBrk="1" hangingPunct="1"/>
            <a:r>
              <a:rPr lang="en-GB" altLang="fr-FR"/>
              <a:t>HDR 2004 put Australia 3</a:t>
            </a:r>
            <a:r>
              <a:rPr lang="en-GB" altLang="fr-FR" baseline="30000"/>
              <a:t>rd</a:t>
            </a:r>
            <a:r>
              <a:rPr lang="en-GB" altLang="fr-FR"/>
              <a:t> in the word and ahead of all other English speaking countries </a:t>
            </a:r>
          </a:p>
          <a:p>
            <a:pPr eaLnBrk="1" hangingPunct="1"/>
            <a:endParaRPr lang="en-GB" altLang="fr-FR"/>
          </a:p>
          <a:p>
            <a:pPr eaLnBrk="1" hangingPunct="1"/>
            <a:r>
              <a:rPr lang="en-GB" altLang="fr-FR"/>
              <a:t>1 = Norway</a:t>
            </a:r>
          </a:p>
          <a:p>
            <a:pPr eaLnBrk="1" hangingPunct="1"/>
            <a:r>
              <a:rPr lang="en-GB" altLang="fr-FR"/>
              <a:t>2= Sweden</a:t>
            </a:r>
          </a:p>
          <a:p>
            <a:pPr eaLnBrk="1" hangingPunct="1"/>
            <a:r>
              <a:rPr lang="en-GB" altLang="fr-FR"/>
              <a:t>UK not in top 10.</a:t>
            </a:r>
          </a:p>
          <a:p>
            <a:pPr eaLnBrk="1" hangingPunct="1"/>
            <a:endParaRPr lang="en-GB" altLang="fr-FR"/>
          </a:p>
          <a:p>
            <a:pPr eaLnBrk="1" hangingPunct="1"/>
            <a:r>
              <a:rPr lang="en-GB" altLang="fr-FR"/>
              <a:t>But is we use subjective well-being measures Aus has a much lower ranking </a:t>
            </a:r>
          </a:p>
        </p:txBody>
      </p:sp>
    </p:spTree>
    <p:extLst>
      <p:ext uri="{BB962C8B-B14F-4D97-AF65-F5344CB8AC3E}">
        <p14:creationId xmlns:p14="http://schemas.microsoft.com/office/powerpoint/2010/main" val="1054438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FBC1F42A-79C6-4110-9C14-2A42058B8982}" type="slidenum">
              <a:rPr lang="fr-FR" altLang="fr-FR"/>
              <a:pPr algn="r" eaLnBrk="1" hangingPunct="1">
                <a:spcBef>
                  <a:spcPct val="0"/>
                </a:spcBef>
              </a:pPr>
              <a:t>85</a:t>
            </a:fld>
            <a:endParaRPr lang="fr-FR" altLang="fr-FR"/>
          </a:p>
        </p:txBody>
      </p:sp>
      <p:sp>
        <p:nvSpPr>
          <p:cNvPr id="141315" name="Rectangle 2"/>
          <p:cNvSpPr>
            <a:spLocks noGrp="1" noRot="1" noChangeAspect="1" noChangeArrowheads="1" noTextEdit="1"/>
          </p:cNvSpPr>
          <p:nvPr>
            <p:ph type="sldImg"/>
          </p:nvPr>
        </p:nvSpPr>
        <p:spPr>
          <a:xfrm>
            <a:off x="922338" y="744538"/>
            <a:ext cx="4951412" cy="3713162"/>
          </a:xfrm>
          <a:ln/>
        </p:spPr>
      </p:sp>
      <p:sp>
        <p:nvSpPr>
          <p:cNvPr id="141316" name="Rectangle 3"/>
          <p:cNvSpPr>
            <a:spLocks noGrp="1" noChangeArrowheads="1"/>
          </p:cNvSpPr>
          <p:nvPr>
            <p:ph type="body" idx="1"/>
          </p:nvPr>
        </p:nvSpPr>
        <p:spPr>
          <a:xfrm>
            <a:off x="679450" y="4706938"/>
            <a:ext cx="5435600" cy="4457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p>
        </p:txBody>
      </p:sp>
    </p:spTree>
    <p:extLst>
      <p:ext uri="{BB962C8B-B14F-4D97-AF65-F5344CB8AC3E}">
        <p14:creationId xmlns:p14="http://schemas.microsoft.com/office/powerpoint/2010/main" val="1151150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C541F4EB-6134-4BF6-B03F-4948B3684BA2}" type="slidenum">
              <a:rPr lang="en-GB" altLang="fr-FR"/>
              <a:pPr>
                <a:spcBef>
                  <a:spcPct val="0"/>
                </a:spcBef>
              </a:pPr>
              <a:t>6</a:t>
            </a:fld>
            <a:endParaRPr lang="en-GB" altLang="fr-FR"/>
          </a:p>
        </p:txBody>
      </p:sp>
      <p:sp>
        <p:nvSpPr>
          <p:cNvPr id="62467" name="Rectangle 2"/>
          <p:cNvSpPr>
            <a:spLocks noGrp="1" noRot="1" noChangeAspect="1" noChangeArrowheads="1" noTextEdit="1"/>
          </p:cNvSpPr>
          <p:nvPr>
            <p:ph type="sldImg"/>
          </p:nvPr>
        </p:nvSpPr>
        <p:spPr>
          <a:xfrm>
            <a:off x="927100" y="377825"/>
            <a:ext cx="4953000" cy="3714750"/>
          </a:xfrm>
          <a:ln/>
        </p:spPr>
      </p:sp>
      <p:sp>
        <p:nvSpPr>
          <p:cNvPr id="62468" name="Rectangle 3"/>
          <p:cNvSpPr>
            <a:spLocks noGrp="1" noChangeArrowheads="1"/>
          </p:cNvSpPr>
          <p:nvPr>
            <p:ph type="body" idx="1"/>
          </p:nvPr>
        </p:nvSpPr>
        <p:spPr>
          <a:xfrm>
            <a:off x="236538" y="4225925"/>
            <a:ext cx="6394450" cy="4937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fr-FR" sz="1400"/>
              <a:t>Generally choices observed via market behaviour</a:t>
            </a:r>
          </a:p>
          <a:p>
            <a:pPr eaLnBrk="1" hangingPunct="1"/>
            <a:r>
              <a:rPr lang="en-GB" altLang="fr-FR" sz="1400"/>
              <a:t>e.g. if you will pay £2.80 for a pint for £2.20 for a coffee that shows your strength of pref for the good.</a:t>
            </a:r>
          </a:p>
          <a:p>
            <a:pPr eaLnBrk="1" hangingPunct="1"/>
            <a:endParaRPr lang="en-GB" altLang="fr-FR" sz="1400"/>
          </a:p>
          <a:p>
            <a:pPr eaLnBrk="1" hangingPunct="1"/>
            <a:r>
              <a:rPr lang="en-GB" altLang="fr-FR" sz="1400"/>
              <a:t>But what about non-marketed goods? e.g. parks on clean air</a:t>
            </a:r>
          </a:p>
          <a:p>
            <a:pPr eaLnBrk="1" hangingPunct="1"/>
            <a:r>
              <a:rPr lang="en-GB" altLang="fr-FR" sz="1400"/>
              <a:t>Economists have development techniques to elicit monetary values for non-marketed goods. </a:t>
            </a:r>
          </a:p>
          <a:p>
            <a:pPr eaLnBrk="1" hangingPunct="1"/>
            <a:r>
              <a:rPr lang="en-GB" altLang="fr-FR" sz="1400"/>
              <a:t>This approach implicitly assumes that more choice will not reduce WB – we saw last week that it might</a:t>
            </a:r>
          </a:p>
          <a:p>
            <a:pPr eaLnBrk="1" hangingPunct="1"/>
            <a:endParaRPr lang="en-GB" altLang="fr-FR" sz="1400"/>
          </a:p>
          <a:p>
            <a:pPr eaLnBrk="1" hangingPunct="1"/>
            <a:r>
              <a:rPr lang="en-GB" altLang="fr-FR" sz="1400"/>
              <a:t>Concerns</a:t>
            </a:r>
          </a:p>
          <a:p>
            <a:pPr eaLnBrk="1" hangingPunct="1"/>
            <a:r>
              <a:rPr lang="en-GB" altLang="fr-FR" sz="1400"/>
              <a:t>Misguided prefs – </a:t>
            </a:r>
          </a:p>
          <a:p>
            <a:pPr eaLnBrk="1" hangingPunct="1"/>
            <a:r>
              <a:rPr lang="en-GB" altLang="fr-FR" sz="1400"/>
              <a:t>Anti- social prefs </a:t>
            </a:r>
          </a:p>
          <a:p>
            <a:pPr eaLnBrk="1" hangingPunct="1"/>
            <a:endParaRPr lang="en-GB" altLang="fr-FR" sz="1400"/>
          </a:p>
        </p:txBody>
      </p:sp>
    </p:spTree>
    <p:extLst>
      <p:ext uri="{BB962C8B-B14F-4D97-AF65-F5344CB8AC3E}">
        <p14:creationId xmlns:p14="http://schemas.microsoft.com/office/powerpoint/2010/main" val="100623254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15CBEC84-0275-46C8-A9F0-951D68170D9A}" type="slidenum">
              <a:rPr lang="fr-FR" altLang="fr-FR"/>
              <a:pPr algn="r" eaLnBrk="1" hangingPunct="1">
                <a:spcBef>
                  <a:spcPct val="0"/>
                </a:spcBef>
              </a:pPr>
              <a:t>86</a:t>
            </a:fld>
            <a:endParaRPr lang="fr-FR" altLang="fr-FR"/>
          </a:p>
        </p:txBody>
      </p:sp>
      <p:sp>
        <p:nvSpPr>
          <p:cNvPr id="143363" name="Rectangle 2"/>
          <p:cNvSpPr>
            <a:spLocks noGrp="1" noRot="1" noChangeAspect="1" noChangeArrowheads="1" noTextEdit="1"/>
          </p:cNvSpPr>
          <p:nvPr>
            <p:ph type="sldImg"/>
          </p:nvPr>
        </p:nvSpPr>
        <p:spPr>
          <a:xfrm>
            <a:off x="922338" y="744538"/>
            <a:ext cx="4951412" cy="3713162"/>
          </a:xfrm>
          <a:ln/>
        </p:spPr>
      </p:sp>
      <p:sp>
        <p:nvSpPr>
          <p:cNvPr id="143364" name="Rectangle 3"/>
          <p:cNvSpPr>
            <a:spLocks noGrp="1" noChangeArrowheads="1"/>
          </p:cNvSpPr>
          <p:nvPr>
            <p:ph type="body" idx="1"/>
          </p:nvPr>
        </p:nvSpPr>
        <p:spPr>
          <a:xfrm>
            <a:off x="679450" y="4706938"/>
            <a:ext cx="5435600" cy="4457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p>
        </p:txBody>
      </p:sp>
    </p:spTree>
    <p:extLst>
      <p:ext uri="{BB962C8B-B14F-4D97-AF65-F5344CB8AC3E}">
        <p14:creationId xmlns:p14="http://schemas.microsoft.com/office/powerpoint/2010/main" val="285051657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8E465A17-97D7-450B-B143-C66590162F94}" type="slidenum">
              <a:rPr lang="fr-FR" altLang="fr-FR"/>
              <a:pPr algn="r" eaLnBrk="1" hangingPunct="1">
                <a:spcBef>
                  <a:spcPct val="0"/>
                </a:spcBef>
              </a:pPr>
              <a:t>87</a:t>
            </a:fld>
            <a:endParaRPr lang="fr-FR" altLang="fr-FR"/>
          </a:p>
        </p:txBody>
      </p:sp>
      <p:sp>
        <p:nvSpPr>
          <p:cNvPr id="145411" name="Rectangle 2"/>
          <p:cNvSpPr>
            <a:spLocks noGrp="1" noRot="1" noChangeAspect="1" noChangeArrowheads="1" noTextEdit="1"/>
          </p:cNvSpPr>
          <p:nvPr>
            <p:ph type="sldImg"/>
          </p:nvPr>
        </p:nvSpPr>
        <p:spPr>
          <a:xfrm>
            <a:off x="922338" y="744538"/>
            <a:ext cx="4951412" cy="3713162"/>
          </a:xfrm>
          <a:ln/>
        </p:spPr>
      </p:sp>
      <p:sp>
        <p:nvSpPr>
          <p:cNvPr id="145412" name="Rectangle 3"/>
          <p:cNvSpPr>
            <a:spLocks noGrp="1" noChangeArrowheads="1"/>
          </p:cNvSpPr>
          <p:nvPr>
            <p:ph type="body" idx="1"/>
          </p:nvPr>
        </p:nvSpPr>
        <p:spPr>
          <a:xfrm>
            <a:off x="679450" y="4706938"/>
            <a:ext cx="5435600" cy="4457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p>
        </p:txBody>
      </p:sp>
    </p:spTree>
    <p:extLst>
      <p:ext uri="{BB962C8B-B14F-4D97-AF65-F5344CB8AC3E}">
        <p14:creationId xmlns:p14="http://schemas.microsoft.com/office/powerpoint/2010/main" val="178877635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DC2891E5-2918-4383-ACE8-296BD5CF6BC0}" type="slidenum">
              <a:rPr lang="en-GB" altLang="fr-FR"/>
              <a:pPr algn="r" eaLnBrk="1" hangingPunct="1">
                <a:spcBef>
                  <a:spcPct val="0"/>
                </a:spcBef>
              </a:pPr>
              <a:t>88</a:t>
            </a:fld>
            <a:endParaRPr lang="en-GB" altLang="fr-F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p>
            <a:pPr eaLnBrk="1" hangingPunct="1"/>
            <a:r>
              <a:rPr lang="en-GB" altLang="fr-FR"/>
              <a:t>HDR 2004 put Australia 3</a:t>
            </a:r>
            <a:r>
              <a:rPr lang="en-GB" altLang="fr-FR" baseline="30000"/>
              <a:t>rd</a:t>
            </a:r>
            <a:r>
              <a:rPr lang="en-GB" altLang="fr-FR"/>
              <a:t> in the word and ahead of all other English speaking countries </a:t>
            </a:r>
          </a:p>
          <a:p>
            <a:pPr eaLnBrk="1" hangingPunct="1"/>
            <a:endParaRPr lang="en-GB" altLang="fr-FR"/>
          </a:p>
          <a:p>
            <a:pPr eaLnBrk="1" hangingPunct="1"/>
            <a:r>
              <a:rPr lang="en-GB" altLang="fr-FR"/>
              <a:t>1 = Norway</a:t>
            </a:r>
          </a:p>
          <a:p>
            <a:pPr eaLnBrk="1" hangingPunct="1"/>
            <a:r>
              <a:rPr lang="en-GB" altLang="fr-FR"/>
              <a:t>2= Sweden</a:t>
            </a:r>
          </a:p>
          <a:p>
            <a:pPr eaLnBrk="1" hangingPunct="1"/>
            <a:r>
              <a:rPr lang="en-GB" altLang="fr-FR"/>
              <a:t>UK not in top 10.</a:t>
            </a:r>
          </a:p>
          <a:p>
            <a:pPr eaLnBrk="1" hangingPunct="1"/>
            <a:endParaRPr lang="en-GB" altLang="fr-FR"/>
          </a:p>
          <a:p>
            <a:pPr eaLnBrk="1" hangingPunct="1"/>
            <a:r>
              <a:rPr lang="en-GB" altLang="fr-FR"/>
              <a:t>But is we use subjective well-being measures Aus has a much lower ranking </a:t>
            </a:r>
          </a:p>
        </p:txBody>
      </p:sp>
    </p:spTree>
    <p:extLst>
      <p:ext uri="{BB962C8B-B14F-4D97-AF65-F5344CB8AC3E}">
        <p14:creationId xmlns:p14="http://schemas.microsoft.com/office/powerpoint/2010/main" val="284896520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8C0F8D93-7238-4EC3-A03E-5597212DBEE1}" type="slidenum">
              <a:rPr lang="en-GB" altLang="fr-FR"/>
              <a:pPr algn="r" eaLnBrk="1" hangingPunct="1">
                <a:spcBef>
                  <a:spcPct val="0"/>
                </a:spcBef>
              </a:pPr>
              <a:t>89</a:t>
            </a:fld>
            <a:endParaRPr lang="en-GB" altLang="fr-FR"/>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p>
            <a:pPr eaLnBrk="1" hangingPunct="1"/>
            <a:r>
              <a:rPr lang="en-GB" altLang="fr-FR"/>
              <a:t>HDR 2004 put Australia 3</a:t>
            </a:r>
            <a:r>
              <a:rPr lang="en-GB" altLang="fr-FR" baseline="30000"/>
              <a:t>rd</a:t>
            </a:r>
            <a:r>
              <a:rPr lang="en-GB" altLang="fr-FR"/>
              <a:t> in the word and ahead of all other English speaking countries </a:t>
            </a:r>
          </a:p>
          <a:p>
            <a:pPr eaLnBrk="1" hangingPunct="1"/>
            <a:endParaRPr lang="en-GB" altLang="fr-FR"/>
          </a:p>
          <a:p>
            <a:pPr eaLnBrk="1" hangingPunct="1"/>
            <a:r>
              <a:rPr lang="en-GB" altLang="fr-FR"/>
              <a:t>1 = Norway</a:t>
            </a:r>
          </a:p>
          <a:p>
            <a:pPr eaLnBrk="1" hangingPunct="1"/>
            <a:r>
              <a:rPr lang="en-GB" altLang="fr-FR"/>
              <a:t>2= Sweden</a:t>
            </a:r>
          </a:p>
          <a:p>
            <a:pPr eaLnBrk="1" hangingPunct="1"/>
            <a:r>
              <a:rPr lang="en-GB" altLang="fr-FR"/>
              <a:t>UK not in top 10.</a:t>
            </a:r>
          </a:p>
          <a:p>
            <a:pPr eaLnBrk="1" hangingPunct="1"/>
            <a:endParaRPr lang="en-GB" altLang="fr-FR"/>
          </a:p>
          <a:p>
            <a:pPr eaLnBrk="1" hangingPunct="1"/>
            <a:r>
              <a:rPr lang="en-GB" altLang="fr-FR"/>
              <a:t>But is we use subjective well-being measures Aus has a much lower ranking </a:t>
            </a:r>
          </a:p>
        </p:txBody>
      </p:sp>
    </p:spTree>
    <p:extLst>
      <p:ext uri="{BB962C8B-B14F-4D97-AF65-F5344CB8AC3E}">
        <p14:creationId xmlns:p14="http://schemas.microsoft.com/office/powerpoint/2010/main" val="284205426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9FE6F52D-20FB-4C56-93AC-C5F2DA47E52D}" type="slidenum">
              <a:rPr lang="fr-FR" altLang="fr-FR"/>
              <a:pPr>
                <a:spcBef>
                  <a:spcPct val="0"/>
                </a:spcBef>
              </a:pPr>
              <a:t>90</a:t>
            </a:fld>
            <a:endParaRPr lang="fr-FR" altLang="fr-FR"/>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Tree>
    <p:extLst>
      <p:ext uri="{BB962C8B-B14F-4D97-AF65-F5344CB8AC3E}">
        <p14:creationId xmlns:p14="http://schemas.microsoft.com/office/powerpoint/2010/main" val="386153668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0FBE5EA6-1041-41BD-9617-63B8FB5CF919}" type="slidenum">
              <a:rPr lang="fr-FR" altLang="fr-FR"/>
              <a:pPr>
                <a:spcBef>
                  <a:spcPct val="0"/>
                </a:spcBef>
              </a:pPr>
              <a:t>91</a:t>
            </a:fld>
            <a:endParaRPr lang="fr-FR" altLang="fr-F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Tree>
    <p:extLst>
      <p:ext uri="{BB962C8B-B14F-4D97-AF65-F5344CB8AC3E}">
        <p14:creationId xmlns:p14="http://schemas.microsoft.com/office/powerpoint/2010/main" val="267905208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68D2591D-3269-4A1C-B20B-CA60414A0417}" type="slidenum">
              <a:rPr lang="en-GB" altLang="fr-FR"/>
              <a:pPr algn="r" eaLnBrk="1" hangingPunct="1">
                <a:spcBef>
                  <a:spcPct val="0"/>
                </a:spcBef>
              </a:pPr>
              <a:t>92</a:t>
            </a:fld>
            <a:endParaRPr lang="en-GB" altLang="fr-FR"/>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p>
            <a:pPr eaLnBrk="1" hangingPunct="1"/>
            <a:r>
              <a:rPr lang="en-GB" altLang="fr-FR"/>
              <a:t>HDR 2004 put Australia 3</a:t>
            </a:r>
            <a:r>
              <a:rPr lang="en-GB" altLang="fr-FR" baseline="30000"/>
              <a:t>rd</a:t>
            </a:r>
            <a:r>
              <a:rPr lang="en-GB" altLang="fr-FR"/>
              <a:t> in the word and ahead of all other English speaking countries </a:t>
            </a:r>
          </a:p>
          <a:p>
            <a:pPr eaLnBrk="1" hangingPunct="1"/>
            <a:endParaRPr lang="en-GB" altLang="fr-FR"/>
          </a:p>
          <a:p>
            <a:pPr eaLnBrk="1" hangingPunct="1"/>
            <a:r>
              <a:rPr lang="en-GB" altLang="fr-FR"/>
              <a:t>1 = Norway</a:t>
            </a:r>
          </a:p>
          <a:p>
            <a:pPr eaLnBrk="1" hangingPunct="1"/>
            <a:r>
              <a:rPr lang="en-GB" altLang="fr-FR"/>
              <a:t>2= Sweden</a:t>
            </a:r>
          </a:p>
          <a:p>
            <a:pPr eaLnBrk="1" hangingPunct="1"/>
            <a:r>
              <a:rPr lang="en-GB" altLang="fr-FR"/>
              <a:t>UK not in top 10.</a:t>
            </a:r>
          </a:p>
          <a:p>
            <a:pPr eaLnBrk="1" hangingPunct="1"/>
            <a:endParaRPr lang="en-GB" altLang="fr-FR"/>
          </a:p>
          <a:p>
            <a:pPr eaLnBrk="1" hangingPunct="1"/>
            <a:r>
              <a:rPr lang="en-GB" altLang="fr-FR"/>
              <a:t>But is we use subjective well-being measures Aus has a much lower ranking </a:t>
            </a:r>
          </a:p>
        </p:txBody>
      </p:sp>
    </p:spTree>
    <p:extLst>
      <p:ext uri="{BB962C8B-B14F-4D97-AF65-F5344CB8AC3E}">
        <p14:creationId xmlns:p14="http://schemas.microsoft.com/office/powerpoint/2010/main" val="561715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750FFE5E-BB5C-4B75-B360-E4243317263C}" type="slidenum">
              <a:rPr lang="en-GB" altLang="fr-FR"/>
              <a:pPr algn="r" eaLnBrk="1" hangingPunct="1">
                <a:spcBef>
                  <a:spcPct val="0"/>
                </a:spcBef>
              </a:pPr>
              <a:t>93</a:t>
            </a:fld>
            <a:endParaRPr lang="en-GB" altLang="fr-FR"/>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p>
            <a:pPr eaLnBrk="1" hangingPunct="1"/>
            <a:r>
              <a:rPr lang="en-GB" altLang="fr-FR"/>
              <a:t>HDR 2004 put Australia 3</a:t>
            </a:r>
            <a:r>
              <a:rPr lang="en-GB" altLang="fr-FR" baseline="30000"/>
              <a:t>rd</a:t>
            </a:r>
            <a:r>
              <a:rPr lang="en-GB" altLang="fr-FR"/>
              <a:t> in the word and ahead of all other English speaking countries </a:t>
            </a:r>
          </a:p>
          <a:p>
            <a:pPr eaLnBrk="1" hangingPunct="1"/>
            <a:endParaRPr lang="en-GB" altLang="fr-FR"/>
          </a:p>
          <a:p>
            <a:pPr eaLnBrk="1" hangingPunct="1"/>
            <a:r>
              <a:rPr lang="en-GB" altLang="fr-FR"/>
              <a:t>1 = Norway</a:t>
            </a:r>
          </a:p>
          <a:p>
            <a:pPr eaLnBrk="1" hangingPunct="1"/>
            <a:r>
              <a:rPr lang="en-GB" altLang="fr-FR"/>
              <a:t>2= Sweden</a:t>
            </a:r>
          </a:p>
          <a:p>
            <a:pPr eaLnBrk="1" hangingPunct="1"/>
            <a:r>
              <a:rPr lang="en-GB" altLang="fr-FR"/>
              <a:t>UK not in top 10.</a:t>
            </a:r>
          </a:p>
          <a:p>
            <a:pPr eaLnBrk="1" hangingPunct="1"/>
            <a:endParaRPr lang="en-GB" altLang="fr-FR"/>
          </a:p>
          <a:p>
            <a:pPr eaLnBrk="1" hangingPunct="1"/>
            <a:r>
              <a:rPr lang="en-GB" altLang="fr-FR"/>
              <a:t>But is we use subjective well-being measures Aus has a much lower ranking </a:t>
            </a:r>
          </a:p>
        </p:txBody>
      </p:sp>
    </p:spTree>
    <p:extLst>
      <p:ext uri="{BB962C8B-B14F-4D97-AF65-F5344CB8AC3E}">
        <p14:creationId xmlns:p14="http://schemas.microsoft.com/office/powerpoint/2010/main" val="85445883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C72B8858-46FF-4CF0-8E38-FFA383B1672F}" type="slidenum">
              <a:rPr lang="en-GB" altLang="fr-FR"/>
              <a:pPr algn="r" eaLnBrk="1" hangingPunct="1">
                <a:spcBef>
                  <a:spcPct val="0"/>
                </a:spcBef>
              </a:pPr>
              <a:t>94</a:t>
            </a:fld>
            <a:endParaRPr lang="en-GB" altLang="fr-F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p>
            <a:pPr eaLnBrk="1" hangingPunct="1"/>
            <a:r>
              <a:rPr lang="en-GB" altLang="fr-FR"/>
              <a:t>HDR 2004 put Australia 3</a:t>
            </a:r>
            <a:r>
              <a:rPr lang="en-GB" altLang="fr-FR" baseline="30000"/>
              <a:t>rd</a:t>
            </a:r>
            <a:r>
              <a:rPr lang="en-GB" altLang="fr-FR"/>
              <a:t> in the word and ahead of all other English speaking countries </a:t>
            </a:r>
          </a:p>
          <a:p>
            <a:pPr eaLnBrk="1" hangingPunct="1"/>
            <a:endParaRPr lang="en-GB" altLang="fr-FR"/>
          </a:p>
          <a:p>
            <a:pPr eaLnBrk="1" hangingPunct="1"/>
            <a:r>
              <a:rPr lang="en-GB" altLang="fr-FR"/>
              <a:t>1 = Norway</a:t>
            </a:r>
          </a:p>
          <a:p>
            <a:pPr eaLnBrk="1" hangingPunct="1"/>
            <a:r>
              <a:rPr lang="en-GB" altLang="fr-FR"/>
              <a:t>2= Sweden</a:t>
            </a:r>
          </a:p>
          <a:p>
            <a:pPr eaLnBrk="1" hangingPunct="1"/>
            <a:r>
              <a:rPr lang="en-GB" altLang="fr-FR"/>
              <a:t>UK not in top 10.</a:t>
            </a:r>
          </a:p>
          <a:p>
            <a:pPr eaLnBrk="1" hangingPunct="1"/>
            <a:endParaRPr lang="en-GB" altLang="fr-FR"/>
          </a:p>
          <a:p>
            <a:pPr eaLnBrk="1" hangingPunct="1"/>
            <a:r>
              <a:rPr lang="en-GB" altLang="fr-FR"/>
              <a:t>But is we use subjective well-being measures Aus has a much lower ranking </a:t>
            </a:r>
          </a:p>
        </p:txBody>
      </p:sp>
    </p:spTree>
    <p:extLst>
      <p:ext uri="{BB962C8B-B14F-4D97-AF65-F5344CB8AC3E}">
        <p14:creationId xmlns:p14="http://schemas.microsoft.com/office/powerpoint/2010/main" val="365710628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FF7E60C5-4675-499D-914C-E52299729FC2}" type="slidenum">
              <a:rPr lang="en-GB" altLang="fr-FR"/>
              <a:pPr algn="r" eaLnBrk="1" hangingPunct="1">
                <a:spcBef>
                  <a:spcPct val="0"/>
                </a:spcBef>
              </a:pPr>
              <a:t>95</a:t>
            </a:fld>
            <a:endParaRPr lang="en-GB" altLang="fr-FR"/>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p>
            <a:pPr eaLnBrk="1" hangingPunct="1"/>
            <a:r>
              <a:rPr lang="en-GB" altLang="fr-FR"/>
              <a:t>HDR 2004 put Australia 3</a:t>
            </a:r>
            <a:r>
              <a:rPr lang="en-GB" altLang="fr-FR" baseline="30000"/>
              <a:t>rd</a:t>
            </a:r>
            <a:r>
              <a:rPr lang="en-GB" altLang="fr-FR"/>
              <a:t> in the word and ahead of all other English speaking countries </a:t>
            </a:r>
          </a:p>
          <a:p>
            <a:pPr eaLnBrk="1" hangingPunct="1"/>
            <a:endParaRPr lang="en-GB" altLang="fr-FR"/>
          </a:p>
          <a:p>
            <a:pPr eaLnBrk="1" hangingPunct="1"/>
            <a:r>
              <a:rPr lang="en-GB" altLang="fr-FR"/>
              <a:t>1 = Norway</a:t>
            </a:r>
          </a:p>
          <a:p>
            <a:pPr eaLnBrk="1" hangingPunct="1"/>
            <a:r>
              <a:rPr lang="en-GB" altLang="fr-FR"/>
              <a:t>2= Sweden</a:t>
            </a:r>
          </a:p>
          <a:p>
            <a:pPr eaLnBrk="1" hangingPunct="1"/>
            <a:r>
              <a:rPr lang="en-GB" altLang="fr-FR"/>
              <a:t>UK not in top 10.</a:t>
            </a:r>
          </a:p>
          <a:p>
            <a:pPr eaLnBrk="1" hangingPunct="1"/>
            <a:endParaRPr lang="en-GB" altLang="fr-FR"/>
          </a:p>
          <a:p>
            <a:pPr eaLnBrk="1" hangingPunct="1"/>
            <a:r>
              <a:rPr lang="en-GB" altLang="fr-FR"/>
              <a:t>But is we use subjective well-being measures Aus has a much lower ranking </a:t>
            </a:r>
          </a:p>
        </p:txBody>
      </p:sp>
    </p:spTree>
    <p:extLst>
      <p:ext uri="{BB962C8B-B14F-4D97-AF65-F5344CB8AC3E}">
        <p14:creationId xmlns:p14="http://schemas.microsoft.com/office/powerpoint/2010/main" val="2782109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C3C8AB00-DF30-4131-80A8-A5506061DB31}" type="slidenum">
              <a:rPr lang="en-GB" altLang="fr-FR"/>
              <a:pPr algn="r" eaLnBrk="1" hangingPunct="1">
                <a:spcBef>
                  <a:spcPct val="0"/>
                </a:spcBef>
              </a:pPr>
              <a:t>7</a:t>
            </a:fld>
            <a:endParaRPr lang="en-GB" altLang="fr-FR"/>
          </a:p>
        </p:txBody>
      </p:sp>
      <p:sp>
        <p:nvSpPr>
          <p:cNvPr id="14339" name="Rectangle 2"/>
          <p:cNvSpPr>
            <a:spLocks noGrp="1" noRot="1" noChangeAspect="1" noChangeArrowheads="1" noTextEdit="1"/>
          </p:cNvSpPr>
          <p:nvPr>
            <p:ph type="sldImg"/>
          </p:nvPr>
        </p:nvSpPr>
        <p:spPr>
          <a:xfrm>
            <a:off x="927100" y="306388"/>
            <a:ext cx="4953000" cy="3714750"/>
          </a:xfrm>
          <a:ln/>
        </p:spPr>
      </p:sp>
      <p:sp>
        <p:nvSpPr>
          <p:cNvPr id="14340" name="Rectangle 3"/>
          <p:cNvSpPr>
            <a:spLocks noGrp="1" noChangeArrowheads="1"/>
          </p:cNvSpPr>
          <p:nvPr>
            <p:ph type="body" idx="1"/>
          </p:nvPr>
        </p:nvSpPr>
        <p:spPr>
          <a:xfrm>
            <a:off x="307975" y="4154488"/>
            <a:ext cx="6178550" cy="5008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fr-FR" sz="1400" u="sng"/>
              <a:t>Objective list</a:t>
            </a:r>
            <a:r>
              <a:rPr lang="en-GB" altLang="fr-FR" sz="1400"/>
              <a:t> – based on assumptions about basic human needs &amp; rights</a:t>
            </a:r>
          </a:p>
          <a:p>
            <a:pPr eaLnBrk="1" hangingPunct="1"/>
            <a:endParaRPr lang="en-GB" altLang="fr-FR" sz="1400"/>
          </a:p>
          <a:p>
            <a:pPr eaLnBrk="1" hangingPunct="1"/>
            <a:r>
              <a:rPr lang="en-GB" altLang="fr-FR" sz="1400" u="sng"/>
              <a:t>Preference satisfaction</a:t>
            </a:r>
          </a:p>
          <a:p>
            <a:pPr eaLnBrk="1" hangingPunct="1"/>
            <a:r>
              <a:rPr lang="en-GB" altLang="fr-FR" sz="1400"/>
              <a:t>Preferences inferred via the choices people make </a:t>
            </a:r>
          </a:p>
          <a:p>
            <a:pPr eaLnBrk="1" hangingPunct="1"/>
            <a:r>
              <a:rPr lang="en-GB" altLang="fr-FR" sz="1400"/>
              <a:t>Because in economic theory utility is what is maximised when people choose between alternatives </a:t>
            </a:r>
          </a:p>
          <a:p>
            <a:pPr eaLnBrk="1" hangingPunct="1"/>
            <a:r>
              <a:rPr lang="en-GB" altLang="fr-FR" sz="1400"/>
              <a:t>Greater WB comes from ability to satisfy more prefs</a:t>
            </a:r>
          </a:p>
          <a:p>
            <a:pPr eaLnBrk="1" hangingPunct="1"/>
            <a:r>
              <a:rPr lang="en-GB" altLang="fr-FR" sz="1400"/>
              <a:t>Kahneman refers to this as </a:t>
            </a:r>
            <a:r>
              <a:rPr lang="en-GB" altLang="fr-FR" sz="1400" u="sng"/>
              <a:t>decision utility</a:t>
            </a:r>
            <a:r>
              <a:rPr lang="en-GB" altLang="fr-FR" sz="1400"/>
              <a:t> (in contrast to experienced utility) </a:t>
            </a:r>
          </a:p>
          <a:p>
            <a:pPr eaLnBrk="1" hangingPunct="1"/>
            <a:endParaRPr lang="en-GB" altLang="fr-FR" sz="1400"/>
          </a:p>
          <a:p>
            <a:pPr eaLnBrk="1" hangingPunct="1"/>
            <a:r>
              <a:rPr lang="en-GB" altLang="fr-FR" sz="1400" u="sng"/>
              <a:t>Mental state</a:t>
            </a:r>
          </a:p>
          <a:p>
            <a:pPr eaLnBrk="1" hangingPunct="1"/>
            <a:r>
              <a:rPr lang="en-GB" altLang="fr-FR" sz="1400"/>
              <a:t>Survey accounts </a:t>
            </a:r>
          </a:p>
          <a:p>
            <a:pPr eaLnBrk="1" hangingPunct="1"/>
            <a:r>
              <a:rPr lang="en-GB" altLang="fr-FR" sz="1400"/>
              <a:t>Back to the Benthamite view of utility as hedonic quality of experience</a:t>
            </a:r>
          </a:p>
          <a:p>
            <a:pPr eaLnBrk="1" hangingPunct="1"/>
            <a:endParaRPr lang="en-GB" altLang="fr-FR" sz="1400"/>
          </a:p>
          <a:p>
            <a:pPr eaLnBrk="1" hangingPunct="1"/>
            <a:r>
              <a:rPr lang="en-GB" altLang="fr-FR" sz="1400"/>
              <a:t>In some situations the choice (pref) based and survey based accounts coincide but in many they diverge i.e. we do not always choose what increases our own SWB</a:t>
            </a:r>
          </a:p>
        </p:txBody>
      </p:sp>
    </p:spTree>
    <p:extLst>
      <p:ext uri="{BB962C8B-B14F-4D97-AF65-F5344CB8AC3E}">
        <p14:creationId xmlns:p14="http://schemas.microsoft.com/office/powerpoint/2010/main" val="17368997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8FBE58B3-7F6A-4A25-B801-B59E7E024170}" type="slidenum">
              <a:rPr lang="en-GB" altLang="fr-FR"/>
              <a:pPr algn="r" eaLnBrk="1" hangingPunct="1">
                <a:spcBef>
                  <a:spcPct val="0"/>
                </a:spcBef>
              </a:pPr>
              <a:t>96</a:t>
            </a:fld>
            <a:endParaRPr lang="en-GB" altLang="fr-FR"/>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p>
            <a:pPr eaLnBrk="1" hangingPunct="1"/>
            <a:r>
              <a:rPr lang="en-GB" altLang="fr-FR"/>
              <a:t>HDR 2004 put Australia 3</a:t>
            </a:r>
            <a:r>
              <a:rPr lang="en-GB" altLang="fr-FR" baseline="30000"/>
              <a:t>rd</a:t>
            </a:r>
            <a:r>
              <a:rPr lang="en-GB" altLang="fr-FR"/>
              <a:t> in the word and ahead of all other English speaking countries </a:t>
            </a:r>
          </a:p>
          <a:p>
            <a:pPr eaLnBrk="1" hangingPunct="1"/>
            <a:endParaRPr lang="en-GB" altLang="fr-FR"/>
          </a:p>
          <a:p>
            <a:pPr eaLnBrk="1" hangingPunct="1"/>
            <a:r>
              <a:rPr lang="en-GB" altLang="fr-FR"/>
              <a:t>1 = Norway</a:t>
            </a:r>
          </a:p>
          <a:p>
            <a:pPr eaLnBrk="1" hangingPunct="1"/>
            <a:r>
              <a:rPr lang="en-GB" altLang="fr-FR"/>
              <a:t>2= Sweden</a:t>
            </a:r>
          </a:p>
          <a:p>
            <a:pPr eaLnBrk="1" hangingPunct="1"/>
            <a:r>
              <a:rPr lang="en-GB" altLang="fr-FR"/>
              <a:t>UK not in top 10.</a:t>
            </a:r>
          </a:p>
          <a:p>
            <a:pPr eaLnBrk="1" hangingPunct="1"/>
            <a:endParaRPr lang="en-GB" altLang="fr-FR"/>
          </a:p>
          <a:p>
            <a:pPr eaLnBrk="1" hangingPunct="1"/>
            <a:r>
              <a:rPr lang="en-GB" altLang="fr-FR"/>
              <a:t>But is we use subjective well-being measures Aus has a much lower ranking </a:t>
            </a:r>
          </a:p>
        </p:txBody>
      </p:sp>
    </p:spTree>
    <p:extLst>
      <p:ext uri="{BB962C8B-B14F-4D97-AF65-F5344CB8AC3E}">
        <p14:creationId xmlns:p14="http://schemas.microsoft.com/office/powerpoint/2010/main" val="1698786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BD3FC428-BBC5-4254-9F96-82DD6A6BAC6E}" type="slidenum">
              <a:rPr lang="en-GB" altLang="fr-FR"/>
              <a:pPr algn="r" eaLnBrk="1" hangingPunct="1">
                <a:spcBef>
                  <a:spcPct val="0"/>
                </a:spcBef>
              </a:pPr>
              <a:t>97</a:t>
            </a:fld>
            <a:endParaRPr lang="en-GB" altLang="fr-FR"/>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p>
            <a:pPr eaLnBrk="1" hangingPunct="1"/>
            <a:r>
              <a:rPr lang="en-GB" altLang="fr-FR"/>
              <a:t>HDR 2004 put Australia 3</a:t>
            </a:r>
            <a:r>
              <a:rPr lang="en-GB" altLang="fr-FR" baseline="30000"/>
              <a:t>rd</a:t>
            </a:r>
            <a:r>
              <a:rPr lang="en-GB" altLang="fr-FR"/>
              <a:t> in the word and ahead of all other English speaking countries </a:t>
            </a:r>
          </a:p>
          <a:p>
            <a:pPr eaLnBrk="1" hangingPunct="1"/>
            <a:endParaRPr lang="en-GB" altLang="fr-FR"/>
          </a:p>
          <a:p>
            <a:pPr eaLnBrk="1" hangingPunct="1"/>
            <a:r>
              <a:rPr lang="en-GB" altLang="fr-FR"/>
              <a:t>1 = Norway</a:t>
            </a:r>
          </a:p>
          <a:p>
            <a:pPr eaLnBrk="1" hangingPunct="1"/>
            <a:r>
              <a:rPr lang="en-GB" altLang="fr-FR"/>
              <a:t>2= Sweden</a:t>
            </a:r>
          </a:p>
          <a:p>
            <a:pPr eaLnBrk="1" hangingPunct="1"/>
            <a:r>
              <a:rPr lang="en-GB" altLang="fr-FR"/>
              <a:t>UK not in top 10.</a:t>
            </a:r>
          </a:p>
          <a:p>
            <a:pPr eaLnBrk="1" hangingPunct="1"/>
            <a:endParaRPr lang="en-GB" altLang="fr-FR"/>
          </a:p>
          <a:p>
            <a:pPr eaLnBrk="1" hangingPunct="1"/>
            <a:r>
              <a:rPr lang="en-GB" altLang="fr-FR"/>
              <a:t>But is we use subjective well-being measures Aus has a much lower ranking </a:t>
            </a:r>
          </a:p>
        </p:txBody>
      </p:sp>
    </p:spTree>
    <p:extLst>
      <p:ext uri="{BB962C8B-B14F-4D97-AF65-F5344CB8AC3E}">
        <p14:creationId xmlns:p14="http://schemas.microsoft.com/office/powerpoint/2010/main" val="159340602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C99D3659-D14E-4E8C-B391-951DE1725CEA}" type="slidenum">
              <a:rPr lang="fr-FR" altLang="fr-FR"/>
              <a:pPr algn="r" eaLnBrk="1" hangingPunct="1">
                <a:spcBef>
                  <a:spcPct val="0"/>
                </a:spcBef>
              </a:pPr>
              <a:t>98</a:t>
            </a:fld>
            <a:endParaRPr lang="fr-FR" altLang="fr-FR"/>
          </a:p>
        </p:txBody>
      </p:sp>
      <p:sp>
        <p:nvSpPr>
          <p:cNvPr id="176131" name="Rectangle 2"/>
          <p:cNvSpPr>
            <a:spLocks noGrp="1" noRot="1" noChangeAspect="1" noChangeArrowheads="1" noTextEdit="1"/>
          </p:cNvSpPr>
          <p:nvPr>
            <p:ph type="sldImg"/>
          </p:nvPr>
        </p:nvSpPr>
        <p:spPr>
          <a:xfrm>
            <a:off x="922338" y="744538"/>
            <a:ext cx="4951412" cy="3713162"/>
          </a:xfrm>
          <a:ln/>
        </p:spPr>
      </p:sp>
      <p:sp>
        <p:nvSpPr>
          <p:cNvPr id="176132" name="Rectangle 3"/>
          <p:cNvSpPr>
            <a:spLocks noGrp="1" noChangeArrowheads="1"/>
          </p:cNvSpPr>
          <p:nvPr>
            <p:ph type="body" idx="1"/>
          </p:nvPr>
        </p:nvSpPr>
        <p:spPr>
          <a:xfrm>
            <a:off x="679450" y="4706938"/>
            <a:ext cx="5435600" cy="4457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p>
        </p:txBody>
      </p:sp>
    </p:spTree>
    <p:extLst>
      <p:ext uri="{BB962C8B-B14F-4D97-AF65-F5344CB8AC3E}">
        <p14:creationId xmlns:p14="http://schemas.microsoft.com/office/powerpoint/2010/main" val="425411950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429BB330-813E-4378-BBBE-67BBF13DC6F9}" type="slidenum">
              <a:rPr lang="fr-FR" altLang="fr-FR"/>
              <a:pPr>
                <a:spcBef>
                  <a:spcPct val="0"/>
                </a:spcBef>
              </a:pPr>
              <a:t>99</a:t>
            </a:fld>
            <a:endParaRPr lang="fr-FR" altLang="fr-FR"/>
          </a:p>
        </p:txBody>
      </p:sp>
      <p:sp>
        <p:nvSpPr>
          <p:cNvPr id="178179" name="Rectangle 2"/>
          <p:cNvSpPr>
            <a:spLocks noGrp="1" noRot="1" noChangeAspect="1" noChangeArrowheads="1" noTextEdit="1"/>
          </p:cNvSpPr>
          <p:nvPr>
            <p:ph type="sldImg"/>
          </p:nvPr>
        </p:nvSpPr>
        <p:spPr>
          <a:ln/>
        </p:spPr>
      </p:sp>
      <p:sp>
        <p:nvSpPr>
          <p:cNvPr id="178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Tree>
    <p:extLst>
      <p:ext uri="{BB962C8B-B14F-4D97-AF65-F5344CB8AC3E}">
        <p14:creationId xmlns:p14="http://schemas.microsoft.com/office/powerpoint/2010/main" val="213788357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25147B5E-8433-483E-ABB4-C3D9FC83449A}" type="slidenum">
              <a:rPr lang="fr-FR" altLang="fr-FR"/>
              <a:pPr algn="r" eaLnBrk="1" hangingPunct="1">
                <a:spcBef>
                  <a:spcPct val="0"/>
                </a:spcBef>
              </a:pPr>
              <a:t>100</a:t>
            </a:fld>
            <a:endParaRPr lang="fr-FR" altLang="fr-FR"/>
          </a:p>
        </p:txBody>
      </p:sp>
      <p:sp>
        <p:nvSpPr>
          <p:cNvPr id="180227" name="Rectangle 2"/>
          <p:cNvSpPr>
            <a:spLocks noGrp="1" noRot="1" noChangeAspect="1" noChangeArrowheads="1" noTextEdit="1"/>
          </p:cNvSpPr>
          <p:nvPr>
            <p:ph type="sldImg"/>
          </p:nvPr>
        </p:nvSpPr>
        <p:spPr>
          <a:xfrm>
            <a:off x="922338" y="744538"/>
            <a:ext cx="4951412" cy="3713162"/>
          </a:xfrm>
          <a:ln/>
        </p:spPr>
      </p:sp>
      <p:sp>
        <p:nvSpPr>
          <p:cNvPr id="180228" name="Rectangle 3"/>
          <p:cNvSpPr>
            <a:spLocks noGrp="1" noChangeArrowheads="1"/>
          </p:cNvSpPr>
          <p:nvPr>
            <p:ph type="body" idx="1"/>
          </p:nvPr>
        </p:nvSpPr>
        <p:spPr>
          <a:xfrm>
            <a:off x="679450" y="4706938"/>
            <a:ext cx="5435600" cy="4457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p>
        </p:txBody>
      </p:sp>
    </p:spTree>
    <p:extLst>
      <p:ext uri="{BB962C8B-B14F-4D97-AF65-F5344CB8AC3E}">
        <p14:creationId xmlns:p14="http://schemas.microsoft.com/office/powerpoint/2010/main" val="296461201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FDB74E69-2072-40F3-A835-6DDECD00CC07}" type="slidenum">
              <a:rPr lang="fr-FR" altLang="fr-FR"/>
              <a:pPr algn="r" eaLnBrk="1" hangingPunct="1">
                <a:spcBef>
                  <a:spcPct val="0"/>
                </a:spcBef>
              </a:pPr>
              <a:t>101</a:t>
            </a:fld>
            <a:endParaRPr lang="fr-FR" altLang="fr-FR"/>
          </a:p>
        </p:txBody>
      </p:sp>
      <p:sp>
        <p:nvSpPr>
          <p:cNvPr id="182275" name="Rectangle 2"/>
          <p:cNvSpPr>
            <a:spLocks noGrp="1" noRot="1" noChangeAspect="1" noChangeArrowheads="1" noTextEdit="1"/>
          </p:cNvSpPr>
          <p:nvPr>
            <p:ph type="sldImg"/>
          </p:nvPr>
        </p:nvSpPr>
        <p:spPr>
          <a:xfrm>
            <a:off x="922338" y="744538"/>
            <a:ext cx="4951412" cy="3713162"/>
          </a:xfrm>
          <a:ln/>
        </p:spPr>
      </p:sp>
      <p:sp>
        <p:nvSpPr>
          <p:cNvPr id="182276" name="Rectangle 3"/>
          <p:cNvSpPr>
            <a:spLocks noGrp="1" noChangeArrowheads="1"/>
          </p:cNvSpPr>
          <p:nvPr>
            <p:ph type="body" idx="1"/>
          </p:nvPr>
        </p:nvSpPr>
        <p:spPr>
          <a:xfrm>
            <a:off x="679450" y="4706938"/>
            <a:ext cx="5435600" cy="4457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p>
        </p:txBody>
      </p:sp>
    </p:spTree>
    <p:extLst>
      <p:ext uri="{BB962C8B-B14F-4D97-AF65-F5344CB8AC3E}">
        <p14:creationId xmlns:p14="http://schemas.microsoft.com/office/powerpoint/2010/main" val="57005099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8F379597-DCC2-4AB7-AEB6-D6AFF180C653}" type="slidenum">
              <a:rPr lang="fr-FR" altLang="fr-FR"/>
              <a:pPr algn="r" eaLnBrk="1" hangingPunct="1">
                <a:spcBef>
                  <a:spcPct val="0"/>
                </a:spcBef>
              </a:pPr>
              <a:t>102</a:t>
            </a:fld>
            <a:endParaRPr lang="fr-FR" altLang="fr-FR"/>
          </a:p>
        </p:txBody>
      </p:sp>
      <p:sp>
        <p:nvSpPr>
          <p:cNvPr id="184323" name="Rectangle 2"/>
          <p:cNvSpPr>
            <a:spLocks noGrp="1" noRot="1" noChangeAspect="1" noChangeArrowheads="1" noTextEdit="1"/>
          </p:cNvSpPr>
          <p:nvPr>
            <p:ph type="sldImg"/>
          </p:nvPr>
        </p:nvSpPr>
        <p:spPr>
          <a:xfrm>
            <a:off x="922338" y="744538"/>
            <a:ext cx="4951412" cy="3713162"/>
          </a:xfrm>
          <a:ln/>
        </p:spPr>
      </p:sp>
      <p:sp>
        <p:nvSpPr>
          <p:cNvPr id="184324" name="Rectangle 3"/>
          <p:cNvSpPr>
            <a:spLocks noGrp="1" noChangeArrowheads="1"/>
          </p:cNvSpPr>
          <p:nvPr>
            <p:ph type="body" idx="1"/>
          </p:nvPr>
        </p:nvSpPr>
        <p:spPr>
          <a:xfrm>
            <a:off x="679450" y="4706938"/>
            <a:ext cx="5435600" cy="4457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p>
        </p:txBody>
      </p:sp>
    </p:spTree>
    <p:extLst>
      <p:ext uri="{BB962C8B-B14F-4D97-AF65-F5344CB8AC3E}">
        <p14:creationId xmlns:p14="http://schemas.microsoft.com/office/powerpoint/2010/main" val="98529339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3D9BFB67-E6B1-4E7A-8B22-555ED5578AB0}" type="slidenum">
              <a:rPr lang="fr-FR" altLang="fr-FR"/>
              <a:pPr algn="r" eaLnBrk="1" hangingPunct="1">
                <a:spcBef>
                  <a:spcPct val="0"/>
                </a:spcBef>
              </a:pPr>
              <a:t>103</a:t>
            </a:fld>
            <a:endParaRPr lang="fr-FR" altLang="fr-FR"/>
          </a:p>
        </p:txBody>
      </p:sp>
      <p:sp>
        <p:nvSpPr>
          <p:cNvPr id="186371" name="Rectangle 2"/>
          <p:cNvSpPr>
            <a:spLocks noGrp="1" noRot="1" noChangeAspect="1" noChangeArrowheads="1" noTextEdit="1"/>
          </p:cNvSpPr>
          <p:nvPr>
            <p:ph type="sldImg"/>
          </p:nvPr>
        </p:nvSpPr>
        <p:spPr>
          <a:xfrm>
            <a:off x="922338" y="744538"/>
            <a:ext cx="4951412" cy="3713162"/>
          </a:xfrm>
          <a:ln/>
        </p:spPr>
      </p:sp>
      <p:sp>
        <p:nvSpPr>
          <p:cNvPr id="186372" name="Rectangle 3"/>
          <p:cNvSpPr>
            <a:spLocks noGrp="1" noChangeArrowheads="1"/>
          </p:cNvSpPr>
          <p:nvPr>
            <p:ph type="body" idx="1"/>
          </p:nvPr>
        </p:nvSpPr>
        <p:spPr>
          <a:xfrm>
            <a:off x="679450" y="4706938"/>
            <a:ext cx="5435600" cy="4457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p>
        </p:txBody>
      </p:sp>
    </p:spTree>
    <p:extLst>
      <p:ext uri="{BB962C8B-B14F-4D97-AF65-F5344CB8AC3E}">
        <p14:creationId xmlns:p14="http://schemas.microsoft.com/office/powerpoint/2010/main" val="297357420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Tree>
    <p:extLst>
      <p:ext uri="{BB962C8B-B14F-4D97-AF65-F5344CB8AC3E}">
        <p14:creationId xmlns:p14="http://schemas.microsoft.com/office/powerpoint/2010/main" val="121780941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4B78837A-E669-4756-ABB5-ACDC5B3BD336}" type="slidenum">
              <a:rPr lang="en-GB" altLang="fr-FR"/>
              <a:pPr algn="r" eaLnBrk="1" hangingPunct="1">
                <a:spcBef>
                  <a:spcPct val="0"/>
                </a:spcBef>
              </a:pPr>
              <a:t>105</a:t>
            </a:fld>
            <a:endParaRPr lang="en-GB" altLang="fr-FR"/>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fr-FR" sz="1600"/>
              <a:t>Also the self-reported measures correlate with certain physiological states (brain activty) </a:t>
            </a:r>
          </a:p>
          <a:p>
            <a:pPr eaLnBrk="1" hangingPunct="1"/>
            <a:endParaRPr lang="en-GB" altLang="fr-FR" sz="1600"/>
          </a:p>
          <a:p>
            <a:pPr eaLnBrk="1" hangingPunct="1"/>
            <a:endParaRPr lang="en-GB" altLang="fr-FR" sz="1600"/>
          </a:p>
          <a:p>
            <a:pPr eaLnBrk="1" hangingPunct="1"/>
            <a:endParaRPr lang="en-GB" altLang="fr-FR" sz="1600"/>
          </a:p>
          <a:p>
            <a:pPr eaLnBrk="1" hangingPunct="1"/>
            <a:r>
              <a:rPr lang="en-GB" altLang="fr-FR" sz="1600"/>
              <a:t>But empirical results differ depending on what outcome measure is used</a:t>
            </a:r>
          </a:p>
          <a:p>
            <a:pPr eaLnBrk="1" hangingPunct="1"/>
            <a:endParaRPr lang="en-GB" altLang="fr-FR" sz="1600"/>
          </a:p>
          <a:p>
            <a:pPr eaLnBrk="1" hangingPunct="1"/>
            <a:r>
              <a:rPr lang="en-GB" altLang="fr-FR" sz="1600"/>
              <a:t>e.g see the Borooah  paper on the reading list</a:t>
            </a:r>
          </a:p>
          <a:p>
            <a:pPr eaLnBrk="1" hangingPunct="1"/>
            <a:r>
              <a:rPr lang="en-GB" altLang="fr-FR" sz="1600"/>
              <a:t>self-assessed happiness question</a:t>
            </a:r>
          </a:p>
          <a:p>
            <a:pPr eaLnBrk="1" hangingPunct="1"/>
            <a:r>
              <a:rPr lang="en-GB" altLang="fr-FR" sz="1600"/>
              <a:t>v. usage of tranquilisers and antidepressants</a:t>
            </a:r>
          </a:p>
          <a:p>
            <a:pPr eaLnBrk="1" hangingPunct="1"/>
            <a:r>
              <a:rPr lang="en-GB" altLang="fr-FR" sz="1600"/>
              <a:t>v. thoughts of self-harm (inc suicide) </a:t>
            </a:r>
          </a:p>
          <a:p>
            <a:pPr eaLnBrk="1" hangingPunct="1"/>
            <a:endParaRPr lang="en-GB" altLang="fr-FR" sz="1600"/>
          </a:p>
        </p:txBody>
      </p:sp>
    </p:spTree>
    <p:extLst>
      <p:ext uri="{BB962C8B-B14F-4D97-AF65-F5344CB8AC3E}">
        <p14:creationId xmlns:p14="http://schemas.microsoft.com/office/powerpoint/2010/main" val="2197790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DAD6C8BB-4640-4D48-95C8-3B955E4BDA57}" type="slidenum">
              <a:rPr lang="en-GB" altLang="fr-FR"/>
              <a:pPr>
                <a:spcBef>
                  <a:spcPct val="0"/>
                </a:spcBef>
              </a:pPr>
              <a:t>8</a:t>
            </a:fld>
            <a:endParaRPr lang="en-GB" altLang="fr-FR"/>
          </a:p>
        </p:txBody>
      </p:sp>
      <p:sp>
        <p:nvSpPr>
          <p:cNvPr id="18435" name="Rectangle 2"/>
          <p:cNvSpPr>
            <a:spLocks noGrp="1" noRot="1" noChangeAspect="1" noChangeArrowheads="1" noTextEdit="1"/>
          </p:cNvSpPr>
          <p:nvPr>
            <p:ph type="sldImg"/>
          </p:nvPr>
        </p:nvSpPr>
        <p:spPr>
          <a:xfrm>
            <a:off x="1371600" y="450850"/>
            <a:ext cx="4065588" cy="3049588"/>
          </a:xfrm>
          <a:ln/>
        </p:spPr>
      </p:sp>
      <p:sp>
        <p:nvSpPr>
          <p:cNvPr id="18436" name="Rectangle 3"/>
          <p:cNvSpPr>
            <a:spLocks noGrp="1" noChangeArrowheads="1"/>
          </p:cNvSpPr>
          <p:nvPr>
            <p:ph type="body" idx="1"/>
          </p:nvPr>
        </p:nvSpPr>
        <p:spPr>
          <a:xfrm>
            <a:off x="236538" y="3719513"/>
            <a:ext cx="6180137" cy="61864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GB" altLang="fr-FR" sz="1400"/>
              <a:t>e.g. food, shelter, health, security, freedom</a:t>
            </a:r>
          </a:p>
          <a:p>
            <a:pPr eaLnBrk="1" hangingPunct="1">
              <a:lnSpc>
                <a:spcPct val="90000"/>
              </a:lnSpc>
            </a:pPr>
            <a:r>
              <a:rPr lang="en-GB" altLang="fr-FR" sz="1400"/>
              <a:t>what John Rawls called ‘primary goods’ </a:t>
            </a:r>
          </a:p>
          <a:p>
            <a:pPr eaLnBrk="1" hangingPunct="1">
              <a:lnSpc>
                <a:spcPct val="90000"/>
              </a:lnSpc>
            </a:pPr>
            <a:r>
              <a:rPr lang="en-GB" altLang="fr-FR" sz="1400"/>
              <a:t>exist independent of personal perception</a:t>
            </a:r>
          </a:p>
          <a:p>
            <a:pPr eaLnBrk="1" hangingPunct="1">
              <a:lnSpc>
                <a:spcPct val="90000"/>
              </a:lnSpc>
            </a:pPr>
            <a:endParaRPr lang="en-GB" altLang="fr-FR" sz="1400"/>
          </a:p>
          <a:p>
            <a:pPr eaLnBrk="1" hangingPunct="1">
              <a:lnSpc>
                <a:spcPct val="90000"/>
              </a:lnSpc>
            </a:pPr>
            <a:r>
              <a:rPr lang="en-GB" altLang="fr-FR" sz="1400"/>
              <a:t>Polices target certain measures e.g. Millennium Development Goals (nxt slide)</a:t>
            </a:r>
          </a:p>
          <a:p>
            <a:pPr eaLnBrk="1" hangingPunct="1">
              <a:lnSpc>
                <a:spcPct val="90000"/>
              </a:lnSpc>
            </a:pPr>
            <a:r>
              <a:rPr lang="en-GB" altLang="fr-FR" sz="1400"/>
              <a:t>Policies not usually concerned with whether or not these things make people </a:t>
            </a:r>
            <a:r>
              <a:rPr lang="en-GB" altLang="fr-FR" sz="1400" u="sng"/>
              <a:t>feel </a:t>
            </a:r>
            <a:r>
              <a:rPr lang="en-GB" altLang="fr-FR" sz="1400"/>
              <a:t>better but intuitively we feel they will. </a:t>
            </a:r>
          </a:p>
          <a:p>
            <a:pPr eaLnBrk="1" hangingPunct="1">
              <a:lnSpc>
                <a:spcPct val="90000"/>
              </a:lnSpc>
            </a:pPr>
            <a:endParaRPr lang="en-GB" altLang="fr-FR" sz="1400"/>
          </a:p>
          <a:p>
            <a:pPr eaLnBrk="1" hangingPunct="1">
              <a:lnSpc>
                <a:spcPct val="90000"/>
              </a:lnSpc>
            </a:pPr>
            <a:r>
              <a:rPr lang="en-GB" altLang="fr-FR" sz="1400" u="sng"/>
              <a:t>What should be on the list? </a:t>
            </a:r>
          </a:p>
          <a:p>
            <a:pPr eaLnBrk="1" hangingPunct="1">
              <a:lnSpc>
                <a:spcPct val="90000"/>
              </a:lnSpc>
            </a:pPr>
            <a:r>
              <a:rPr lang="en-GB" altLang="fr-FR" sz="1400"/>
              <a:t>Some needs are likely to be universal e.g. food and shelter but others are specific to cultural contexts e.g. individual freedom </a:t>
            </a:r>
          </a:p>
          <a:p>
            <a:pPr eaLnBrk="1" hangingPunct="1">
              <a:lnSpc>
                <a:spcPct val="90000"/>
              </a:lnSpc>
            </a:pPr>
            <a:r>
              <a:rPr lang="en-GB" altLang="fr-FR" sz="1400" u="sng"/>
              <a:t>Relative importance?</a:t>
            </a:r>
          </a:p>
          <a:p>
            <a:pPr eaLnBrk="1" hangingPunct="1">
              <a:lnSpc>
                <a:spcPct val="90000"/>
              </a:lnSpc>
            </a:pPr>
            <a:r>
              <a:rPr lang="en-GB" altLang="fr-FR" sz="1400"/>
              <a:t>e.g. Is shelter more important than food? </a:t>
            </a:r>
          </a:p>
          <a:p>
            <a:pPr eaLnBrk="1" hangingPunct="1">
              <a:lnSpc>
                <a:spcPct val="90000"/>
              </a:lnSpc>
            </a:pPr>
            <a:r>
              <a:rPr lang="en-GB" altLang="fr-FR" sz="1400"/>
              <a:t>See Maslow (2 slides on) </a:t>
            </a:r>
          </a:p>
          <a:p>
            <a:pPr eaLnBrk="1" hangingPunct="1">
              <a:lnSpc>
                <a:spcPct val="90000"/>
              </a:lnSpc>
            </a:pPr>
            <a:endParaRPr lang="en-GB" altLang="fr-FR" sz="1400"/>
          </a:p>
          <a:p>
            <a:pPr eaLnBrk="1" hangingPunct="1">
              <a:lnSpc>
                <a:spcPct val="90000"/>
              </a:lnSpc>
            </a:pPr>
            <a:r>
              <a:rPr lang="en-GB" altLang="fr-FR" sz="1400" u="sng"/>
              <a:t>Paternalistic</a:t>
            </a:r>
            <a:r>
              <a:rPr lang="en-GB" altLang="fr-FR" sz="1400"/>
              <a:t> if people do not endorse the choices of what they should have.  </a:t>
            </a:r>
          </a:p>
          <a:p>
            <a:pPr eaLnBrk="1" hangingPunct="1">
              <a:lnSpc>
                <a:spcPct val="90000"/>
              </a:lnSpc>
            </a:pPr>
            <a:endParaRPr lang="en-GB" altLang="fr-FR" sz="1400"/>
          </a:p>
          <a:p>
            <a:pPr eaLnBrk="1" hangingPunct="1">
              <a:lnSpc>
                <a:spcPct val="90000"/>
              </a:lnSpc>
            </a:pPr>
            <a:r>
              <a:rPr lang="en-GB" altLang="fr-FR" sz="1400"/>
              <a:t>Of course we can also have subjective assessment of objective things</a:t>
            </a:r>
          </a:p>
          <a:p>
            <a:pPr eaLnBrk="1" hangingPunct="1">
              <a:lnSpc>
                <a:spcPct val="90000"/>
              </a:lnSpc>
            </a:pPr>
            <a:r>
              <a:rPr lang="en-GB" altLang="fr-FR" sz="1400"/>
              <a:t>e.g. actual income/wealth is objective, perceived wealthiness or satisfaction with wealth is subjective </a:t>
            </a:r>
          </a:p>
          <a:p>
            <a:pPr eaLnBrk="1" hangingPunct="1">
              <a:lnSpc>
                <a:spcPct val="90000"/>
              </a:lnSpc>
            </a:pPr>
            <a:endParaRPr lang="en-GB" altLang="fr-FR" sz="1400"/>
          </a:p>
          <a:p>
            <a:pPr eaLnBrk="1" hangingPunct="1">
              <a:lnSpc>
                <a:spcPct val="90000"/>
              </a:lnSpc>
            </a:pPr>
            <a:r>
              <a:rPr lang="en-GB" altLang="fr-FR" sz="1400"/>
              <a:t>Sen argues that the satisfaction of these needs provides people with the capabilities to develop their own WB – more  next week. </a:t>
            </a:r>
          </a:p>
        </p:txBody>
      </p:sp>
    </p:spTree>
    <p:extLst>
      <p:ext uri="{BB962C8B-B14F-4D97-AF65-F5344CB8AC3E}">
        <p14:creationId xmlns:p14="http://schemas.microsoft.com/office/powerpoint/2010/main" val="61351836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CAE43E62-B50B-4F95-991E-6506B07D9CB6}" type="slidenum">
              <a:rPr lang="en-GB" altLang="fr-FR"/>
              <a:pPr algn="r" eaLnBrk="1" hangingPunct="1">
                <a:spcBef>
                  <a:spcPct val="0"/>
                </a:spcBef>
              </a:pPr>
              <a:t>106</a:t>
            </a:fld>
            <a:endParaRPr lang="en-GB" altLang="fr-FR"/>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fr-FR" sz="1600"/>
              <a:t>Also the self-reported measures correlate with certain physiological states (brain activty) </a:t>
            </a:r>
          </a:p>
          <a:p>
            <a:pPr eaLnBrk="1" hangingPunct="1"/>
            <a:endParaRPr lang="en-GB" altLang="fr-FR" sz="1600"/>
          </a:p>
          <a:p>
            <a:pPr eaLnBrk="1" hangingPunct="1"/>
            <a:endParaRPr lang="en-GB" altLang="fr-FR" sz="1600"/>
          </a:p>
          <a:p>
            <a:pPr eaLnBrk="1" hangingPunct="1"/>
            <a:endParaRPr lang="en-GB" altLang="fr-FR" sz="1600"/>
          </a:p>
          <a:p>
            <a:pPr eaLnBrk="1" hangingPunct="1"/>
            <a:r>
              <a:rPr lang="en-GB" altLang="fr-FR" sz="1600"/>
              <a:t>But empirical results differ depending on what outcome measure is used</a:t>
            </a:r>
          </a:p>
          <a:p>
            <a:pPr eaLnBrk="1" hangingPunct="1"/>
            <a:endParaRPr lang="en-GB" altLang="fr-FR" sz="1600"/>
          </a:p>
          <a:p>
            <a:pPr eaLnBrk="1" hangingPunct="1"/>
            <a:r>
              <a:rPr lang="en-GB" altLang="fr-FR" sz="1600"/>
              <a:t>e.g see the Borooah  paper on the reading list</a:t>
            </a:r>
          </a:p>
          <a:p>
            <a:pPr eaLnBrk="1" hangingPunct="1"/>
            <a:r>
              <a:rPr lang="en-GB" altLang="fr-FR" sz="1600"/>
              <a:t>self-assessed happiness question</a:t>
            </a:r>
          </a:p>
          <a:p>
            <a:pPr eaLnBrk="1" hangingPunct="1"/>
            <a:r>
              <a:rPr lang="en-GB" altLang="fr-FR" sz="1600"/>
              <a:t>v. usage of tranquilisers and antidepressants</a:t>
            </a:r>
          </a:p>
          <a:p>
            <a:pPr eaLnBrk="1" hangingPunct="1"/>
            <a:r>
              <a:rPr lang="en-GB" altLang="fr-FR" sz="1600"/>
              <a:t>v. thoughts of self-harm (inc suicide) </a:t>
            </a:r>
          </a:p>
          <a:p>
            <a:pPr eaLnBrk="1" hangingPunct="1"/>
            <a:endParaRPr lang="en-GB" altLang="fr-FR" sz="1600"/>
          </a:p>
        </p:txBody>
      </p:sp>
    </p:spTree>
    <p:extLst>
      <p:ext uri="{BB962C8B-B14F-4D97-AF65-F5344CB8AC3E}">
        <p14:creationId xmlns:p14="http://schemas.microsoft.com/office/powerpoint/2010/main" val="418508372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5883E099-14C9-40A1-8D2D-5F428F117814}" type="slidenum">
              <a:rPr lang="en-GB" altLang="fr-FR"/>
              <a:pPr algn="r" eaLnBrk="1" hangingPunct="1">
                <a:spcBef>
                  <a:spcPct val="0"/>
                </a:spcBef>
              </a:pPr>
              <a:t>107</a:t>
            </a:fld>
            <a:endParaRPr lang="en-GB" altLang="fr-FR"/>
          </a:p>
        </p:txBody>
      </p:sp>
      <p:sp>
        <p:nvSpPr>
          <p:cNvPr id="192515" name="Rectangl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fr-FR" sz="1600"/>
              <a:t>Also the self-reported measures correlate with certain physiological states (brain activty) </a:t>
            </a:r>
          </a:p>
          <a:p>
            <a:pPr eaLnBrk="1" hangingPunct="1"/>
            <a:endParaRPr lang="en-GB" altLang="fr-FR" sz="1600"/>
          </a:p>
          <a:p>
            <a:pPr eaLnBrk="1" hangingPunct="1"/>
            <a:endParaRPr lang="en-GB" altLang="fr-FR" sz="1600"/>
          </a:p>
          <a:p>
            <a:pPr eaLnBrk="1" hangingPunct="1"/>
            <a:endParaRPr lang="en-GB" altLang="fr-FR" sz="1600"/>
          </a:p>
          <a:p>
            <a:pPr eaLnBrk="1" hangingPunct="1"/>
            <a:r>
              <a:rPr lang="en-GB" altLang="fr-FR" sz="1600"/>
              <a:t>But empirical results differ depending on what outcome measure is used</a:t>
            </a:r>
          </a:p>
          <a:p>
            <a:pPr eaLnBrk="1" hangingPunct="1"/>
            <a:endParaRPr lang="en-GB" altLang="fr-FR" sz="1600"/>
          </a:p>
          <a:p>
            <a:pPr eaLnBrk="1" hangingPunct="1"/>
            <a:r>
              <a:rPr lang="en-GB" altLang="fr-FR" sz="1600"/>
              <a:t>e.g see the Borooah  paper on the reading list</a:t>
            </a:r>
          </a:p>
          <a:p>
            <a:pPr eaLnBrk="1" hangingPunct="1"/>
            <a:r>
              <a:rPr lang="en-GB" altLang="fr-FR" sz="1600"/>
              <a:t>self-assessed happiness question</a:t>
            </a:r>
          </a:p>
          <a:p>
            <a:pPr eaLnBrk="1" hangingPunct="1"/>
            <a:r>
              <a:rPr lang="en-GB" altLang="fr-FR" sz="1600"/>
              <a:t>v. usage of tranquilisers and antidepressants</a:t>
            </a:r>
          </a:p>
          <a:p>
            <a:pPr eaLnBrk="1" hangingPunct="1"/>
            <a:r>
              <a:rPr lang="en-GB" altLang="fr-FR" sz="1600"/>
              <a:t>v. thoughts of self-harm (inc suicide) </a:t>
            </a:r>
          </a:p>
          <a:p>
            <a:pPr eaLnBrk="1" hangingPunct="1"/>
            <a:endParaRPr lang="en-GB" altLang="fr-FR" sz="1600"/>
          </a:p>
        </p:txBody>
      </p:sp>
    </p:spTree>
    <p:extLst>
      <p:ext uri="{BB962C8B-B14F-4D97-AF65-F5344CB8AC3E}">
        <p14:creationId xmlns:p14="http://schemas.microsoft.com/office/powerpoint/2010/main" val="21574709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97198AE2-199E-45FA-B22D-EE6055EABAE8}" type="slidenum">
              <a:rPr lang="en-GB" altLang="fr-FR"/>
              <a:pPr algn="r" eaLnBrk="1" hangingPunct="1">
                <a:spcBef>
                  <a:spcPct val="0"/>
                </a:spcBef>
              </a:pPr>
              <a:t>108</a:t>
            </a:fld>
            <a:endParaRPr lang="en-GB" altLang="fr-FR"/>
          </a:p>
        </p:txBody>
      </p:sp>
      <p:sp>
        <p:nvSpPr>
          <p:cNvPr id="196611" name="Rectangle 2"/>
          <p:cNvSpPr>
            <a:spLocks noGrp="1" noRot="1" noChangeAspect="1" noChangeArrowheads="1" noTextEdit="1"/>
          </p:cNvSpPr>
          <p:nvPr>
            <p:ph type="sldImg"/>
          </p:nvPr>
        </p:nvSpPr>
        <p:spPr>
          <a:ln/>
        </p:spPr>
      </p:sp>
      <p:sp>
        <p:nvSpPr>
          <p:cNvPr id="196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fr-FR" sz="1600"/>
              <a:t>Also the self-reported measures correlate with certain physiological states (brain activty) </a:t>
            </a:r>
          </a:p>
          <a:p>
            <a:pPr eaLnBrk="1" hangingPunct="1"/>
            <a:endParaRPr lang="en-GB" altLang="fr-FR" sz="1600"/>
          </a:p>
          <a:p>
            <a:pPr eaLnBrk="1" hangingPunct="1"/>
            <a:endParaRPr lang="en-GB" altLang="fr-FR" sz="1600"/>
          </a:p>
          <a:p>
            <a:pPr eaLnBrk="1" hangingPunct="1"/>
            <a:endParaRPr lang="en-GB" altLang="fr-FR" sz="1600"/>
          </a:p>
          <a:p>
            <a:pPr eaLnBrk="1" hangingPunct="1"/>
            <a:r>
              <a:rPr lang="en-GB" altLang="fr-FR" sz="1600"/>
              <a:t>But empirical results differ depending on what outcome measure is used</a:t>
            </a:r>
          </a:p>
          <a:p>
            <a:pPr eaLnBrk="1" hangingPunct="1"/>
            <a:endParaRPr lang="en-GB" altLang="fr-FR" sz="1600"/>
          </a:p>
          <a:p>
            <a:pPr eaLnBrk="1" hangingPunct="1"/>
            <a:r>
              <a:rPr lang="en-GB" altLang="fr-FR" sz="1600"/>
              <a:t>e.g see the Borooah  paper on the reading list</a:t>
            </a:r>
          </a:p>
          <a:p>
            <a:pPr eaLnBrk="1" hangingPunct="1"/>
            <a:r>
              <a:rPr lang="en-GB" altLang="fr-FR" sz="1600"/>
              <a:t>self-assessed happiness question</a:t>
            </a:r>
          </a:p>
          <a:p>
            <a:pPr eaLnBrk="1" hangingPunct="1"/>
            <a:r>
              <a:rPr lang="en-GB" altLang="fr-FR" sz="1600"/>
              <a:t>v. usage of tranquilisers and antidepressants</a:t>
            </a:r>
          </a:p>
          <a:p>
            <a:pPr eaLnBrk="1" hangingPunct="1"/>
            <a:r>
              <a:rPr lang="en-GB" altLang="fr-FR" sz="1600"/>
              <a:t>v. thoughts of self-harm (inc suicide) </a:t>
            </a:r>
          </a:p>
          <a:p>
            <a:pPr eaLnBrk="1" hangingPunct="1"/>
            <a:endParaRPr lang="en-GB" altLang="fr-FR" sz="1600"/>
          </a:p>
        </p:txBody>
      </p:sp>
    </p:spTree>
    <p:extLst>
      <p:ext uri="{BB962C8B-B14F-4D97-AF65-F5344CB8AC3E}">
        <p14:creationId xmlns:p14="http://schemas.microsoft.com/office/powerpoint/2010/main" val="332671508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568AAF75-50BE-45F3-8826-4147AB21D8F9}" type="slidenum">
              <a:rPr lang="en-GB" altLang="fr-FR"/>
              <a:pPr algn="r" eaLnBrk="1" hangingPunct="1">
                <a:spcBef>
                  <a:spcPct val="0"/>
                </a:spcBef>
              </a:pPr>
              <a:t>109</a:t>
            </a:fld>
            <a:endParaRPr lang="en-GB" altLang="fr-FR"/>
          </a:p>
        </p:txBody>
      </p:sp>
      <p:sp>
        <p:nvSpPr>
          <p:cNvPr id="198659" name="Rectangle 2"/>
          <p:cNvSpPr>
            <a:spLocks noGrp="1" noRot="1" noChangeAspect="1" noChangeArrowheads="1" noTextEdit="1"/>
          </p:cNvSpPr>
          <p:nvPr>
            <p:ph type="sldImg"/>
          </p:nvPr>
        </p:nvSpPr>
        <p:spPr>
          <a:ln/>
        </p:spPr>
      </p:sp>
      <p:sp>
        <p:nvSpPr>
          <p:cNvPr id="198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fr-FR" sz="1600"/>
              <a:t>Also the self-reported measures correlate with certain physiological states (brain activty) </a:t>
            </a:r>
          </a:p>
          <a:p>
            <a:pPr eaLnBrk="1" hangingPunct="1"/>
            <a:endParaRPr lang="en-GB" altLang="fr-FR" sz="1600"/>
          </a:p>
          <a:p>
            <a:pPr eaLnBrk="1" hangingPunct="1"/>
            <a:endParaRPr lang="en-GB" altLang="fr-FR" sz="1600"/>
          </a:p>
          <a:p>
            <a:pPr eaLnBrk="1" hangingPunct="1"/>
            <a:endParaRPr lang="en-GB" altLang="fr-FR" sz="1600"/>
          </a:p>
          <a:p>
            <a:pPr eaLnBrk="1" hangingPunct="1"/>
            <a:r>
              <a:rPr lang="en-GB" altLang="fr-FR" sz="1600"/>
              <a:t>But empirical results differ depending on what outcome measure is used</a:t>
            </a:r>
          </a:p>
          <a:p>
            <a:pPr eaLnBrk="1" hangingPunct="1"/>
            <a:endParaRPr lang="en-GB" altLang="fr-FR" sz="1600"/>
          </a:p>
          <a:p>
            <a:pPr eaLnBrk="1" hangingPunct="1"/>
            <a:r>
              <a:rPr lang="en-GB" altLang="fr-FR" sz="1600"/>
              <a:t>e.g see the Borooah  paper on the reading list</a:t>
            </a:r>
          </a:p>
          <a:p>
            <a:pPr eaLnBrk="1" hangingPunct="1"/>
            <a:r>
              <a:rPr lang="en-GB" altLang="fr-FR" sz="1600"/>
              <a:t>self-assessed happiness question</a:t>
            </a:r>
          </a:p>
          <a:p>
            <a:pPr eaLnBrk="1" hangingPunct="1"/>
            <a:r>
              <a:rPr lang="en-GB" altLang="fr-FR" sz="1600"/>
              <a:t>v. usage of tranquilisers and antidepressants</a:t>
            </a:r>
          </a:p>
          <a:p>
            <a:pPr eaLnBrk="1" hangingPunct="1"/>
            <a:r>
              <a:rPr lang="en-GB" altLang="fr-FR" sz="1600"/>
              <a:t>v. thoughts of self-harm (inc suicide) </a:t>
            </a:r>
          </a:p>
          <a:p>
            <a:pPr eaLnBrk="1" hangingPunct="1"/>
            <a:endParaRPr lang="en-GB" altLang="fr-FR" sz="1600"/>
          </a:p>
        </p:txBody>
      </p:sp>
    </p:spTree>
    <p:extLst>
      <p:ext uri="{BB962C8B-B14F-4D97-AF65-F5344CB8AC3E}">
        <p14:creationId xmlns:p14="http://schemas.microsoft.com/office/powerpoint/2010/main" val="197675836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DAF6A36B-B432-4A0A-9C0C-BDB7570FA62D}" type="slidenum">
              <a:rPr lang="en-GB" altLang="fr-FR"/>
              <a:pPr algn="r" eaLnBrk="1" hangingPunct="1">
                <a:spcBef>
                  <a:spcPct val="0"/>
                </a:spcBef>
              </a:pPr>
              <a:t>110</a:t>
            </a:fld>
            <a:endParaRPr lang="en-GB" altLang="fr-FR"/>
          </a:p>
        </p:txBody>
      </p:sp>
      <p:sp>
        <p:nvSpPr>
          <p:cNvPr id="200707" name="Rectangle 2"/>
          <p:cNvSpPr>
            <a:spLocks noGrp="1" noRot="1" noChangeAspect="1" noChangeArrowheads="1" noTextEdit="1"/>
          </p:cNvSpPr>
          <p:nvPr>
            <p:ph type="sldImg"/>
          </p:nvPr>
        </p:nvSpPr>
        <p:spPr>
          <a:ln/>
        </p:spPr>
      </p:sp>
      <p:sp>
        <p:nvSpPr>
          <p:cNvPr id="200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fr-FR" sz="1600"/>
              <a:t>Also the self-reported measures correlate with certain physiological states (brain activty) </a:t>
            </a:r>
          </a:p>
          <a:p>
            <a:pPr eaLnBrk="1" hangingPunct="1"/>
            <a:endParaRPr lang="en-GB" altLang="fr-FR" sz="1600"/>
          </a:p>
          <a:p>
            <a:pPr eaLnBrk="1" hangingPunct="1"/>
            <a:endParaRPr lang="en-GB" altLang="fr-FR" sz="1600"/>
          </a:p>
          <a:p>
            <a:pPr eaLnBrk="1" hangingPunct="1"/>
            <a:endParaRPr lang="en-GB" altLang="fr-FR" sz="1600"/>
          </a:p>
          <a:p>
            <a:pPr eaLnBrk="1" hangingPunct="1"/>
            <a:r>
              <a:rPr lang="en-GB" altLang="fr-FR" sz="1600"/>
              <a:t>But empirical results differ depending on what outcome measure is used</a:t>
            </a:r>
          </a:p>
          <a:p>
            <a:pPr eaLnBrk="1" hangingPunct="1"/>
            <a:endParaRPr lang="en-GB" altLang="fr-FR" sz="1600"/>
          </a:p>
          <a:p>
            <a:pPr eaLnBrk="1" hangingPunct="1"/>
            <a:r>
              <a:rPr lang="en-GB" altLang="fr-FR" sz="1600"/>
              <a:t>e.g see the Borooah  paper on the reading list</a:t>
            </a:r>
          </a:p>
          <a:p>
            <a:pPr eaLnBrk="1" hangingPunct="1"/>
            <a:r>
              <a:rPr lang="en-GB" altLang="fr-FR" sz="1600"/>
              <a:t>self-assessed happiness question</a:t>
            </a:r>
          </a:p>
          <a:p>
            <a:pPr eaLnBrk="1" hangingPunct="1"/>
            <a:r>
              <a:rPr lang="en-GB" altLang="fr-FR" sz="1600"/>
              <a:t>v. usage of tranquilisers and antidepressants</a:t>
            </a:r>
          </a:p>
          <a:p>
            <a:pPr eaLnBrk="1" hangingPunct="1"/>
            <a:r>
              <a:rPr lang="en-GB" altLang="fr-FR" sz="1600"/>
              <a:t>v. thoughts of self-harm (inc suicide) </a:t>
            </a:r>
          </a:p>
          <a:p>
            <a:pPr eaLnBrk="1" hangingPunct="1"/>
            <a:endParaRPr lang="en-GB" altLang="fr-FR" sz="1600"/>
          </a:p>
        </p:txBody>
      </p:sp>
    </p:spTree>
    <p:extLst>
      <p:ext uri="{BB962C8B-B14F-4D97-AF65-F5344CB8AC3E}">
        <p14:creationId xmlns:p14="http://schemas.microsoft.com/office/powerpoint/2010/main" val="316171780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64924B26-8774-40E4-B5EB-8FAE44B2130F}" type="slidenum">
              <a:rPr lang="en-GB" altLang="fr-FR"/>
              <a:pPr algn="r" eaLnBrk="1" hangingPunct="1">
                <a:spcBef>
                  <a:spcPct val="0"/>
                </a:spcBef>
              </a:pPr>
              <a:t>111</a:t>
            </a:fld>
            <a:endParaRPr lang="en-GB" altLang="fr-FR"/>
          </a:p>
        </p:txBody>
      </p:sp>
      <p:sp>
        <p:nvSpPr>
          <p:cNvPr id="202755" name="Rectangle 2"/>
          <p:cNvSpPr>
            <a:spLocks noGrp="1" noRot="1" noChangeAspect="1" noChangeArrowheads="1" noTextEdit="1"/>
          </p:cNvSpPr>
          <p:nvPr>
            <p:ph type="sldImg"/>
          </p:nvPr>
        </p:nvSpPr>
        <p:spPr>
          <a:ln/>
        </p:spPr>
      </p:sp>
      <p:sp>
        <p:nvSpPr>
          <p:cNvPr id="202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fr-FR" sz="1600"/>
              <a:t>Also the self-reported measures correlate with certain physiological states (brain activty) </a:t>
            </a:r>
          </a:p>
          <a:p>
            <a:pPr eaLnBrk="1" hangingPunct="1"/>
            <a:endParaRPr lang="en-GB" altLang="fr-FR" sz="1600"/>
          </a:p>
          <a:p>
            <a:pPr eaLnBrk="1" hangingPunct="1"/>
            <a:endParaRPr lang="en-GB" altLang="fr-FR" sz="1600"/>
          </a:p>
          <a:p>
            <a:pPr eaLnBrk="1" hangingPunct="1"/>
            <a:endParaRPr lang="en-GB" altLang="fr-FR" sz="1600"/>
          </a:p>
          <a:p>
            <a:pPr eaLnBrk="1" hangingPunct="1"/>
            <a:r>
              <a:rPr lang="en-GB" altLang="fr-FR" sz="1600"/>
              <a:t>But empirical results differ depending on what outcome measure is used</a:t>
            </a:r>
          </a:p>
          <a:p>
            <a:pPr eaLnBrk="1" hangingPunct="1"/>
            <a:endParaRPr lang="en-GB" altLang="fr-FR" sz="1600"/>
          </a:p>
          <a:p>
            <a:pPr eaLnBrk="1" hangingPunct="1"/>
            <a:r>
              <a:rPr lang="en-GB" altLang="fr-FR" sz="1600"/>
              <a:t>e.g see the Borooah  paper on the reading list</a:t>
            </a:r>
          </a:p>
          <a:p>
            <a:pPr eaLnBrk="1" hangingPunct="1"/>
            <a:r>
              <a:rPr lang="en-GB" altLang="fr-FR" sz="1600"/>
              <a:t>self-assessed happiness question</a:t>
            </a:r>
          </a:p>
          <a:p>
            <a:pPr eaLnBrk="1" hangingPunct="1"/>
            <a:r>
              <a:rPr lang="en-GB" altLang="fr-FR" sz="1600"/>
              <a:t>v. usage of tranquilisers and antidepressants</a:t>
            </a:r>
          </a:p>
          <a:p>
            <a:pPr eaLnBrk="1" hangingPunct="1"/>
            <a:r>
              <a:rPr lang="en-GB" altLang="fr-FR" sz="1600"/>
              <a:t>v. thoughts of self-harm (inc suicide) </a:t>
            </a:r>
          </a:p>
          <a:p>
            <a:pPr eaLnBrk="1" hangingPunct="1"/>
            <a:endParaRPr lang="en-GB" altLang="fr-FR" sz="1600"/>
          </a:p>
        </p:txBody>
      </p:sp>
    </p:spTree>
    <p:extLst>
      <p:ext uri="{BB962C8B-B14F-4D97-AF65-F5344CB8AC3E}">
        <p14:creationId xmlns:p14="http://schemas.microsoft.com/office/powerpoint/2010/main" val="33602918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C044AAAA-D02C-469B-B7E2-1B5259259D6A}" type="slidenum">
              <a:rPr lang="en-GB" altLang="fr-FR"/>
              <a:pPr algn="r" eaLnBrk="1" hangingPunct="1">
                <a:spcBef>
                  <a:spcPct val="0"/>
                </a:spcBef>
              </a:pPr>
              <a:t>112</a:t>
            </a:fld>
            <a:endParaRPr lang="en-GB" altLang="fr-FR"/>
          </a:p>
        </p:txBody>
      </p:sp>
      <p:sp>
        <p:nvSpPr>
          <p:cNvPr id="204803" name="Rectangle 2"/>
          <p:cNvSpPr>
            <a:spLocks noGrp="1" noRot="1" noChangeAspect="1" noChangeArrowheads="1" noTextEdit="1"/>
          </p:cNvSpPr>
          <p:nvPr>
            <p:ph type="sldImg"/>
          </p:nvPr>
        </p:nvSpPr>
        <p:spPr>
          <a:ln/>
        </p:spPr>
      </p:sp>
      <p:sp>
        <p:nvSpPr>
          <p:cNvPr id="204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fr-FR" sz="1600"/>
              <a:t>Also the self-reported measures correlate with certain physiological states (brain activty) </a:t>
            </a:r>
          </a:p>
          <a:p>
            <a:pPr eaLnBrk="1" hangingPunct="1"/>
            <a:endParaRPr lang="en-GB" altLang="fr-FR" sz="1600"/>
          </a:p>
          <a:p>
            <a:pPr eaLnBrk="1" hangingPunct="1"/>
            <a:endParaRPr lang="en-GB" altLang="fr-FR" sz="1600"/>
          </a:p>
          <a:p>
            <a:pPr eaLnBrk="1" hangingPunct="1"/>
            <a:endParaRPr lang="en-GB" altLang="fr-FR" sz="1600"/>
          </a:p>
          <a:p>
            <a:pPr eaLnBrk="1" hangingPunct="1"/>
            <a:r>
              <a:rPr lang="en-GB" altLang="fr-FR" sz="1600"/>
              <a:t>But empirical results differ depending on what outcome measure is used</a:t>
            </a:r>
          </a:p>
          <a:p>
            <a:pPr eaLnBrk="1" hangingPunct="1"/>
            <a:endParaRPr lang="en-GB" altLang="fr-FR" sz="1600"/>
          </a:p>
          <a:p>
            <a:pPr eaLnBrk="1" hangingPunct="1"/>
            <a:r>
              <a:rPr lang="en-GB" altLang="fr-FR" sz="1600"/>
              <a:t>e.g see the Borooah  paper on the reading list</a:t>
            </a:r>
          </a:p>
          <a:p>
            <a:pPr eaLnBrk="1" hangingPunct="1"/>
            <a:r>
              <a:rPr lang="en-GB" altLang="fr-FR" sz="1600"/>
              <a:t>self-assessed happiness question</a:t>
            </a:r>
          </a:p>
          <a:p>
            <a:pPr eaLnBrk="1" hangingPunct="1"/>
            <a:r>
              <a:rPr lang="en-GB" altLang="fr-FR" sz="1600"/>
              <a:t>v. usage of tranquilisers and antidepressants</a:t>
            </a:r>
          </a:p>
          <a:p>
            <a:pPr eaLnBrk="1" hangingPunct="1"/>
            <a:r>
              <a:rPr lang="en-GB" altLang="fr-FR" sz="1600"/>
              <a:t>v. thoughts of self-harm (inc suicide) </a:t>
            </a:r>
          </a:p>
          <a:p>
            <a:pPr eaLnBrk="1" hangingPunct="1"/>
            <a:endParaRPr lang="en-GB" altLang="fr-FR" sz="1600"/>
          </a:p>
        </p:txBody>
      </p:sp>
    </p:spTree>
    <p:extLst>
      <p:ext uri="{BB962C8B-B14F-4D97-AF65-F5344CB8AC3E}">
        <p14:creationId xmlns:p14="http://schemas.microsoft.com/office/powerpoint/2010/main" val="206597732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C044AAAA-D02C-469B-B7E2-1B5259259D6A}" type="slidenum">
              <a:rPr lang="en-GB" altLang="fr-FR"/>
              <a:pPr algn="r" eaLnBrk="1" hangingPunct="1">
                <a:spcBef>
                  <a:spcPct val="0"/>
                </a:spcBef>
              </a:pPr>
              <a:t>113</a:t>
            </a:fld>
            <a:endParaRPr lang="en-GB" altLang="fr-FR"/>
          </a:p>
        </p:txBody>
      </p:sp>
      <p:sp>
        <p:nvSpPr>
          <p:cNvPr id="204803" name="Rectangle 2"/>
          <p:cNvSpPr>
            <a:spLocks noGrp="1" noRot="1" noChangeAspect="1" noChangeArrowheads="1" noTextEdit="1"/>
          </p:cNvSpPr>
          <p:nvPr>
            <p:ph type="sldImg"/>
          </p:nvPr>
        </p:nvSpPr>
        <p:spPr>
          <a:ln/>
        </p:spPr>
      </p:sp>
      <p:sp>
        <p:nvSpPr>
          <p:cNvPr id="204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fr-FR" sz="1600"/>
              <a:t>Also the self-reported measures correlate with certain physiological states (brain activty) </a:t>
            </a:r>
          </a:p>
          <a:p>
            <a:pPr eaLnBrk="1" hangingPunct="1"/>
            <a:endParaRPr lang="en-GB" altLang="fr-FR" sz="1600"/>
          </a:p>
          <a:p>
            <a:pPr eaLnBrk="1" hangingPunct="1"/>
            <a:endParaRPr lang="en-GB" altLang="fr-FR" sz="1600"/>
          </a:p>
          <a:p>
            <a:pPr eaLnBrk="1" hangingPunct="1"/>
            <a:endParaRPr lang="en-GB" altLang="fr-FR" sz="1600"/>
          </a:p>
          <a:p>
            <a:pPr eaLnBrk="1" hangingPunct="1"/>
            <a:r>
              <a:rPr lang="en-GB" altLang="fr-FR" sz="1600"/>
              <a:t>But empirical results differ depending on what outcome measure is used</a:t>
            </a:r>
          </a:p>
          <a:p>
            <a:pPr eaLnBrk="1" hangingPunct="1"/>
            <a:endParaRPr lang="en-GB" altLang="fr-FR" sz="1600"/>
          </a:p>
          <a:p>
            <a:pPr eaLnBrk="1" hangingPunct="1"/>
            <a:r>
              <a:rPr lang="en-GB" altLang="fr-FR" sz="1600"/>
              <a:t>e.g see the Borooah  paper on the reading list</a:t>
            </a:r>
          </a:p>
          <a:p>
            <a:pPr eaLnBrk="1" hangingPunct="1"/>
            <a:r>
              <a:rPr lang="en-GB" altLang="fr-FR" sz="1600"/>
              <a:t>self-assessed happiness question</a:t>
            </a:r>
          </a:p>
          <a:p>
            <a:pPr eaLnBrk="1" hangingPunct="1"/>
            <a:r>
              <a:rPr lang="en-GB" altLang="fr-FR" sz="1600"/>
              <a:t>v. usage of tranquilisers and antidepressants</a:t>
            </a:r>
          </a:p>
          <a:p>
            <a:pPr eaLnBrk="1" hangingPunct="1"/>
            <a:r>
              <a:rPr lang="en-GB" altLang="fr-FR" sz="1600"/>
              <a:t>v. thoughts of self-harm (inc suicide) </a:t>
            </a:r>
          </a:p>
          <a:p>
            <a:pPr eaLnBrk="1" hangingPunct="1"/>
            <a:endParaRPr lang="en-GB" altLang="fr-FR" sz="1600"/>
          </a:p>
        </p:txBody>
      </p:sp>
    </p:spTree>
    <p:extLst>
      <p:ext uri="{BB962C8B-B14F-4D97-AF65-F5344CB8AC3E}">
        <p14:creationId xmlns:p14="http://schemas.microsoft.com/office/powerpoint/2010/main" val="380409882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BB41EB0-719F-5847-A703-DBF8B37588F8}" type="slidenum">
              <a:rPr lang="en-GB" smtClean="0"/>
              <a:t>114</a:t>
            </a:fld>
            <a:endParaRPr lang="en-GB"/>
          </a:p>
        </p:txBody>
      </p:sp>
    </p:spTree>
    <p:extLst>
      <p:ext uri="{BB962C8B-B14F-4D97-AF65-F5344CB8AC3E}">
        <p14:creationId xmlns:p14="http://schemas.microsoft.com/office/powerpoint/2010/main" val="3853586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24E789-1D10-4699-8F93-F21C35D6ADF8}" type="slidenum">
              <a:rPr lang="en-GB" smtClean="0"/>
              <a:t>115</a:t>
            </a:fld>
            <a:endParaRPr lang="en-GB"/>
          </a:p>
        </p:txBody>
      </p:sp>
    </p:spTree>
    <p:extLst>
      <p:ext uri="{BB962C8B-B14F-4D97-AF65-F5344CB8AC3E}">
        <p14:creationId xmlns:p14="http://schemas.microsoft.com/office/powerpoint/2010/main" val="755059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97B2F6FA-9A6C-45A3-8E55-76FBF94243ED}" type="slidenum">
              <a:rPr lang="en-GB" altLang="fr-FR"/>
              <a:pPr>
                <a:spcBef>
                  <a:spcPct val="0"/>
                </a:spcBef>
              </a:pPr>
              <a:t>9</a:t>
            </a:fld>
            <a:endParaRPr lang="en-GB" altLang="fr-FR"/>
          </a:p>
        </p:txBody>
      </p:sp>
      <p:sp>
        <p:nvSpPr>
          <p:cNvPr id="20483" name="Rectangle 2"/>
          <p:cNvSpPr>
            <a:spLocks noGrp="1" noRot="1" noChangeAspect="1" noChangeArrowheads="1" noTextEdit="1"/>
          </p:cNvSpPr>
          <p:nvPr>
            <p:ph type="sldImg"/>
          </p:nvPr>
        </p:nvSpPr>
        <p:spPr>
          <a:xfrm>
            <a:off x="1371600" y="450850"/>
            <a:ext cx="4065588" cy="3049588"/>
          </a:xfrm>
          <a:ln/>
        </p:spPr>
      </p:sp>
      <p:sp>
        <p:nvSpPr>
          <p:cNvPr id="20484" name="Rectangle 3"/>
          <p:cNvSpPr>
            <a:spLocks noGrp="1" noChangeArrowheads="1"/>
          </p:cNvSpPr>
          <p:nvPr>
            <p:ph type="body" idx="1"/>
          </p:nvPr>
        </p:nvSpPr>
        <p:spPr>
          <a:xfrm>
            <a:off x="236538" y="3719513"/>
            <a:ext cx="6180137" cy="61864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GB" altLang="fr-FR" sz="1400"/>
              <a:t>e.g. food, shelter, health, security, freedom</a:t>
            </a:r>
          </a:p>
          <a:p>
            <a:pPr eaLnBrk="1" hangingPunct="1">
              <a:lnSpc>
                <a:spcPct val="90000"/>
              </a:lnSpc>
            </a:pPr>
            <a:r>
              <a:rPr lang="en-GB" altLang="fr-FR" sz="1400"/>
              <a:t>what John Rawls called ‘primary goods’ </a:t>
            </a:r>
          </a:p>
          <a:p>
            <a:pPr eaLnBrk="1" hangingPunct="1">
              <a:lnSpc>
                <a:spcPct val="90000"/>
              </a:lnSpc>
            </a:pPr>
            <a:r>
              <a:rPr lang="en-GB" altLang="fr-FR" sz="1400"/>
              <a:t>exist independent of personal perception</a:t>
            </a:r>
          </a:p>
          <a:p>
            <a:pPr eaLnBrk="1" hangingPunct="1">
              <a:lnSpc>
                <a:spcPct val="90000"/>
              </a:lnSpc>
            </a:pPr>
            <a:endParaRPr lang="en-GB" altLang="fr-FR" sz="1400"/>
          </a:p>
          <a:p>
            <a:pPr eaLnBrk="1" hangingPunct="1">
              <a:lnSpc>
                <a:spcPct val="90000"/>
              </a:lnSpc>
            </a:pPr>
            <a:r>
              <a:rPr lang="en-GB" altLang="fr-FR" sz="1400"/>
              <a:t>Polices target certain measures e.g. Millennium Development Goals (nxt slide)</a:t>
            </a:r>
          </a:p>
          <a:p>
            <a:pPr eaLnBrk="1" hangingPunct="1">
              <a:lnSpc>
                <a:spcPct val="90000"/>
              </a:lnSpc>
            </a:pPr>
            <a:r>
              <a:rPr lang="en-GB" altLang="fr-FR" sz="1400"/>
              <a:t>Policies not usually concerned with whether or not these things make people </a:t>
            </a:r>
            <a:r>
              <a:rPr lang="en-GB" altLang="fr-FR" sz="1400" u="sng"/>
              <a:t>feel </a:t>
            </a:r>
            <a:r>
              <a:rPr lang="en-GB" altLang="fr-FR" sz="1400"/>
              <a:t>better but intuitively we feel they will. </a:t>
            </a:r>
          </a:p>
          <a:p>
            <a:pPr eaLnBrk="1" hangingPunct="1">
              <a:lnSpc>
                <a:spcPct val="90000"/>
              </a:lnSpc>
            </a:pPr>
            <a:endParaRPr lang="en-GB" altLang="fr-FR" sz="1400"/>
          </a:p>
          <a:p>
            <a:pPr eaLnBrk="1" hangingPunct="1">
              <a:lnSpc>
                <a:spcPct val="90000"/>
              </a:lnSpc>
            </a:pPr>
            <a:r>
              <a:rPr lang="en-GB" altLang="fr-FR" sz="1400" u="sng"/>
              <a:t>What should be on the list? </a:t>
            </a:r>
          </a:p>
          <a:p>
            <a:pPr eaLnBrk="1" hangingPunct="1">
              <a:lnSpc>
                <a:spcPct val="90000"/>
              </a:lnSpc>
            </a:pPr>
            <a:r>
              <a:rPr lang="en-GB" altLang="fr-FR" sz="1400"/>
              <a:t>Some needs are likely to be universal e.g. food and shelter but others are specific to cultural contexts e.g. individual freedom </a:t>
            </a:r>
          </a:p>
          <a:p>
            <a:pPr eaLnBrk="1" hangingPunct="1">
              <a:lnSpc>
                <a:spcPct val="90000"/>
              </a:lnSpc>
            </a:pPr>
            <a:r>
              <a:rPr lang="en-GB" altLang="fr-FR" sz="1400" u="sng"/>
              <a:t>Relative importance?</a:t>
            </a:r>
          </a:p>
          <a:p>
            <a:pPr eaLnBrk="1" hangingPunct="1">
              <a:lnSpc>
                <a:spcPct val="90000"/>
              </a:lnSpc>
            </a:pPr>
            <a:r>
              <a:rPr lang="en-GB" altLang="fr-FR" sz="1400"/>
              <a:t>e.g. Is shelter more important than food? </a:t>
            </a:r>
          </a:p>
          <a:p>
            <a:pPr eaLnBrk="1" hangingPunct="1">
              <a:lnSpc>
                <a:spcPct val="90000"/>
              </a:lnSpc>
            </a:pPr>
            <a:r>
              <a:rPr lang="en-GB" altLang="fr-FR" sz="1400"/>
              <a:t>See Maslow (2 slides on) </a:t>
            </a:r>
          </a:p>
          <a:p>
            <a:pPr eaLnBrk="1" hangingPunct="1">
              <a:lnSpc>
                <a:spcPct val="90000"/>
              </a:lnSpc>
            </a:pPr>
            <a:endParaRPr lang="en-GB" altLang="fr-FR" sz="1400"/>
          </a:p>
          <a:p>
            <a:pPr eaLnBrk="1" hangingPunct="1">
              <a:lnSpc>
                <a:spcPct val="90000"/>
              </a:lnSpc>
            </a:pPr>
            <a:r>
              <a:rPr lang="en-GB" altLang="fr-FR" sz="1400" u="sng"/>
              <a:t>Paternalistic</a:t>
            </a:r>
            <a:r>
              <a:rPr lang="en-GB" altLang="fr-FR" sz="1400"/>
              <a:t> if people do not endorse the choices of what they should have.  </a:t>
            </a:r>
          </a:p>
          <a:p>
            <a:pPr eaLnBrk="1" hangingPunct="1">
              <a:lnSpc>
                <a:spcPct val="90000"/>
              </a:lnSpc>
            </a:pPr>
            <a:endParaRPr lang="en-GB" altLang="fr-FR" sz="1400"/>
          </a:p>
          <a:p>
            <a:pPr eaLnBrk="1" hangingPunct="1">
              <a:lnSpc>
                <a:spcPct val="90000"/>
              </a:lnSpc>
            </a:pPr>
            <a:r>
              <a:rPr lang="en-GB" altLang="fr-FR" sz="1400"/>
              <a:t>Of course we can also have subjective assessment of objective things</a:t>
            </a:r>
          </a:p>
          <a:p>
            <a:pPr eaLnBrk="1" hangingPunct="1">
              <a:lnSpc>
                <a:spcPct val="90000"/>
              </a:lnSpc>
            </a:pPr>
            <a:r>
              <a:rPr lang="en-GB" altLang="fr-FR" sz="1400"/>
              <a:t>e.g. actual income/wealth is objective, perceived wealthiness or satisfaction with wealth is subjective </a:t>
            </a:r>
          </a:p>
          <a:p>
            <a:pPr eaLnBrk="1" hangingPunct="1">
              <a:lnSpc>
                <a:spcPct val="90000"/>
              </a:lnSpc>
            </a:pPr>
            <a:endParaRPr lang="en-GB" altLang="fr-FR" sz="1400"/>
          </a:p>
          <a:p>
            <a:pPr eaLnBrk="1" hangingPunct="1">
              <a:lnSpc>
                <a:spcPct val="90000"/>
              </a:lnSpc>
            </a:pPr>
            <a:r>
              <a:rPr lang="en-GB" altLang="fr-FR" sz="1400"/>
              <a:t>Sen argues that the satisfaction of these needs provides people with the capabilities to develop their own WB – more  next week. </a:t>
            </a:r>
          </a:p>
        </p:txBody>
      </p:sp>
    </p:spTree>
    <p:extLst>
      <p:ext uri="{BB962C8B-B14F-4D97-AF65-F5344CB8AC3E}">
        <p14:creationId xmlns:p14="http://schemas.microsoft.com/office/powerpoint/2010/main" val="123517583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B454BAB3-DD0C-4FD6-A8AC-0A7C85973450}" type="slidenum">
              <a:rPr lang="en-GB" altLang="fr-FR"/>
              <a:pPr algn="r" eaLnBrk="1" hangingPunct="1">
                <a:spcBef>
                  <a:spcPct val="0"/>
                </a:spcBef>
              </a:pPr>
              <a:t>116</a:t>
            </a:fld>
            <a:endParaRPr lang="en-GB" altLang="fr-FR"/>
          </a:p>
        </p:txBody>
      </p:sp>
      <p:sp>
        <p:nvSpPr>
          <p:cNvPr id="206851" name="Rectangle 2"/>
          <p:cNvSpPr>
            <a:spLocks noGrp="1" noRot="1" noChangeAspect="1" noChangeArrowheads="1" noTextEdit="1"/>
          </p:cNvSpPr>
          <p:nvPr>
            <p:ph type="sldImg"/>
          </p:nvPr>
        </p:nvSpPr>
        <p:spPr>
          <a:ln/>
        </p:spPr>
      </p:sp>
      <p:sp>
        <p:nvSpPr>
          <p:cNvPr id="206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fr-FR" sz="1600"/>
              <a:t>Also the self-reported measures correlate with certain physiological states (brain activty) </a:t>
            </a:r>
          </a:p>
          <a:p>
            <a:pPr eaLnBrk="1" hangingPunct="1"/>
            <a:endParaRPr lang="en-GB" altLang="fr-FR" sz="1600"/>
          </a:p>
          <a:p>
            <a:pPr eaLnBrk="1" hangingPunct="1"/>
            <a:endParaRPr lang="en-GB" altLang="fr-FR" sz="1600"/>
          </a:p>
          <a:p>
            <a:pPr eaLnBrk="1" hangingPunct="1"/>
            <a:endParaRPr lang="en-GB" altLang="fr-FR" sz="1600"/>
          </a:p>
          <a:p>
            <a:pPr eaLnBrk="1" hangingPunct="1"/>
            <a:r>
              <a:rPr lang="en-GB" altLang="fr-FR" sz="1600"/>
              <a:t>But empirical results differ depending on what outcome measure is used</a:t>
            </a:r>
          </a:p>
          <a:p>
            <a:pPr eaLnBrk="1" hangingPunct="1"/>
            <a:endParaRPr lang="en-GB" altLang="fr-FR" sz="1600"/>
          </a:p>
          <a:p>
            <a:pPr eaLnBrk="1" hangingPunct="1"/>
            <a:r>
              <a:rPr lang="en-GB" altLang="fr-FR" sz="1600"/>
              <a:t>e.g see the Borooah  paper on the reading list</a:t>
            </a:r>
          </a:p>
          <a:p>
            <a:pPr eaLnBrk="1" hangingPunct="1"/>
            <a:r>
              <a:rPr lang="en-GB" altLang="fr-FR" sz="1600"/>
              <a:t>self-assessed happiness question</a:t>
            </a:r>
          </a:p>
          <a:p>
            <a:pPr eaLnBrk="1" hangingPunct="1"/>
            <a:r>
              <a:rPr lang="en-GB" altLang="fr-FR" sz="1600"/>
              <a:t>v. usage of tranquilisers and antidepressants</a:t>
            </a:r>
          </a:p>
          <a:p>
            <a:pPr eaLnBrk="1" hangingPunct="1"/>
            <a:r>
              <a:rPr lang="en-GB" altLang="fr-FR" sz="1600"/>
              <a:t>v. thoughts of self-harm (inc suicide) </a:t>
            </a:r>
          </a:p>
          <a:p>
            <a:pPr eaLnBrk="1" hangingPunct="1"/>
            <a:endParaRPr lang="en-GB" altLang="fr-FR" sz="1600"/>
          </a:p>
        </p:txBody>
      </p:sp>
    </p:spTree>
    <p:extLst>
      <p:ext uri="{BB962C8B-B14F-4D97-AF65-F5344CB8AC3E}">
        <p14:creationId xmlns:p14="http://schemas.microsoft.com/office/powerpoint/2010/main" val="289467953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B63FD5D9-C8A0-4352-9530-AE9914865AB3}" type="slidenum">
              <a:rPr lang="en-GB" altLang="fr-FR"/>
              <a:pPr algn="r" eaLnBrk="1" hangingPunct="1">
                <a:spcBef>
                  <a:spcPct val="0"/>
                </a:spcBef>
              </a:pPr>
              <a:t>117</a:t>
            </a:fld>
            <a:endParaRPr lang="en-GB" altLang="fr-FR"/>
          </a:p>
        </p:txBody>
      </p:sp>
      <p:sp>
        <p:nvSpPr>
          <p:cNvPr id="208899" name="Rectangle 2"/>
          <p:cNvSpPr>
            <a:spLocks noGrp="1" noRot="1" noChangeAspect="1" noChangeArrowheads="1" noTextEdit="1"/>
          </p:cNvSpPr>
          <p:nvPr>
            <p:ph type="sldImg"/>
          </p:nvPr>
        </p:nvSpPr>
        <p:spPr>
          <a:ln/>
        </p:spPr>
      </p:sp>
      <p:sp>
        <p:nvSpPr>
          <p:cNvPr id="208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fr-FR" sz="1600"/>
              <a:t>Also the self-reported measures correlate with certain physiological states (brain activty) </a:t>
            </a:r>
          </a:p>
          <a:p>
            <a:pPr eaLnBrk="1" hangingPunct="1"/>
            <a:endParaRPr lang="en-GB" altLang="fr-FR" sz="1600"/>
          </a:p>
          <a:p>
            <a:pPr eaLnBrk="1" hangingPunct="1"/>
            <a:endParaRPr lang="en-GB" altLang="fr-FR" sz="1600"/>
          </a:p>
          <a:p>
            <a:pPr eaLnBrk="1" hangingPunct="1"/>
            <a:endParaRPr lang="en-GB" altLang="fr-FR" sz="1600"/>
          </a:p>
          <a:p>
            <a:pPr eaLnBrk="1" hangingPunct="1"/>
            <a:r>
              <a:rPr lang="en-GB" altLang="fr-FR" sz="1600"/>
              <a:t>But empirical results differ depending on what outcome measure is used</a:t>
            </a:r>
          </a:p>
          <a:p>
            <a:pPr eaLnBrk="1" hangingPunct="1"/>
            <a:endParaRPr lang="en-GB" altLang="fr-FR" sz="1600"/>
          </a:p>
          <a:p>
            <a:pPr eaLnBrk="1" hangingPunct="1"/>
            <a:r>
              <a:rPr lang="en-GB" altLang="fr-FR" sz="1600"/>
              <a:t>e.g see the Borooah  paper on the reading list</a:t>
            </a:r>
          </a:p>
          <a:p>
            <a:pPr eaLnBrk="1" hangingPunct="1"/>
            <a:r>
              <a:rPr lang="en-GB" altLang="fr-FR" sz="1600"/>
              <a:t>self-assessed happiness question</a:t>
            </a:r>
          </a:p>
          <a:p>
            <a:pPr eaLnBrk="1" hangingPunct="1"/>
            <a:r>
              <a:rPr lang="en-GB" altLang="fr-FR" sz="1600"/>
              <a:t>v. usage of tranquilisers and antidepressants</a:t>
            </a:r>
          </a:p>
          <a:p>
            <a:pPr eaLnBrk="1" hangingPunct="1"/>
            <a:r>
              <a:rPr lang="en-GB" altLang="fr-FR" sz="1600"/>
              <a:t>v. thoughts of self-harm (inc suicide) </a:t>
            </a:r>
          </a:p>
          <a:p>
            <a:pPr eaLnBrk="1" hangingPunct="1"/>
            <a:endParaRPr lang="en-GB" altLang="fr-FR" sz="1600"/>
          </a:p>
        </p:txBody>
      </p:sp>
    </p:spTree>
    <p:extLst>
      <p:ext uri="{BB962C8B-B14F-4D97-AF65-F5344CB8AC3E}">
        <p14:creationId xmlns:p14="http://schemas.microsoft.com/office/powerpoint/2010/main" val="182874853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7C420CCD-FC97-41BD-8663-EB06F6C81F1F}" type="slidenum">
              <a:rPr lang="en-GB" altLang="fr-FR"/>
              <a:pPr algn="r" eaLnBrk="1" hangingPunct="1">
                <a:spcBef>
                  <a:spcPct val="0"/>
                </a:spcBef>
              </a:pPr>
              <a:t>118</a:t>
            </a:fld>
            <a:endParaRPr lang="en-GB" altLang="fr-FR"/>
          </a:p>
        </p:txBody>
      </p:sp>
      <p:sp>
        <p:nvSpPr>
          <p:cNvPr id="210947" name="Rectangle 2"/>
          <p:cNvSpPr>
            <a:spLocks noGrp="1" noRot="1" noChangeAspect="1" noChangeArrowheads="1" noTextEdit="1"/>
          </p:cNvSpPr>
          <p:nvPr>
            <p:ph type="sldImg"/>
          </p:nvPr>
        </p:nvSpPr>
        <p:spPr>
          <a:ln/>
        </p:spPr>
      </p:sp>
      <p:sp>
        <p:nvSpPr>
          <p:cNvPr id="210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fr-FR" sz="1600"/>
              <a:t>Also the self-reported measures correlate with certain physiological states (brain activty) </a:t>
            </a:r>
          </a:p>
          <a:p>
            <a:pPr eaLnBrk="1" hangingPunct="1"/>
            <a:endParaRPr lang="en-GB" altLang="fr-FR" sz="1600"/>
          </a:p>
          <a:p>
            <a:pPr eaLnBrk="1" hangingPunct="1"/>
            <a:endParaRPr lang="en-GB" altLang="fr-FR" sz="1600"/>
          </a:p>
          <a:p>
            <a:pPr eaLnBrk="1" hangingPunct="1"/>
            <a:endParaRPr lang="en-GB" altLang="fr-FR" sz="1600"/>
          </a:p>
          <a:p>
            <a:pPr eaLnBrk="1" hangingPunct="1"/>
            <a:r>
              <a:rPr lang="en-GB" altLang="fr-FR" sz="1600"/>
              <a:t>But empirical results differ depending on what outcome measure is used</a:t>
            </a:r>
          </a:p>
          <a:p>
            <a:pPr eaLnBrk="1" hangingPunct="1"/>
            <a:endParaRPr lang="en-GB" altLang="fr-FR" sz="1600"/>
          </a:p>
          <a:p>
            <a:pPr eaLnBrk="1" hangingPunct="1"/>
            <a:r>
              <a:rPr lang="en-GB" altLang="fr-FR" sz="1600"/>
              <a:t>e.g see the Borooah  paper on the reading list</a:t>
            </a:r>
          </a:p>
          <a:p>
            <a:pPr eaLnBrk="1" hangingPunct="1"/>
            <a:r>
              <a:rPr lang="en-GB" altLang="fr-FR" sz="1600"/>
              <a:t>self-assessed happiness question</a:t>
            </a:r>
          </a:p>
          <a:p>
            <a:pPr eaLnBrk="1" hangingPunct="1"/>
            <a:r>
              <a:rPr lang="en-GB" altLang="fr-FR" sz="1600"/>
              <a:t>v. usage of tranquilisers and antidepressants</a:t>
            </a:r>
          </a:p>
          <a:p>
            <a:pPr eaLnBrk="1" hangingPunct="1"/>
            <a:r>
              <a:rPr lang="en-GB" altLang="fr-FR" sz="1600"/>
              <a:t>v. thoughts of self-harm (inc suicide) </a:t>
            </a:r>
          </a:p>
          <a:p>
            <a:pPr eaLnBrk="1" hangingPunct="1"/>
            <a:endParaRPr lang="en-GB" altLang="fr-FR" sz="1600"/>
          </a:p>
        </p:txBody>
      </p:sp>
    </p:spTree>
    <p:extLst>
      <p:ext uri="{BB962C8B-B14F-4D97-AF65-F5344CB8AC3E}">
        <p14:creationId xmlns:p14="http://schemas.microsoft.com/office/powerpoint/2010/main" val="251866996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205287AE-1BEF-44D0-B6CA-E4E8FB151A90}" type="slidenum">
              <a:rPr lang="en-GB" altLang="fr-FR"/>
              <a:pPr algn="r" eaLnBrk="1" hangingPunct="1">
                <a:spcBef>
                  <a:spcPct val="0"/>
                </a:spcBef>
              </a:pPr>
              <a:t>119</a:t>
            </a:fld>
            <a:endParaRPr lang="en-GB" altLang="fr-FR"/>
          </a:p>
        </p:txBody>
      </p:sp>
      <p:sp>
        <p:nvSpPr>
          <p:cNvPr id="212995" name="Rectangle 2"/>
          <p:cNvSpPr>
            <a:spLocks noGrp="1" noRot="1" noChangeAspect="1" noChangeArrowheads="1" noTextEdit="1"/>
          </p:cNvSpPr>
          <p:nvPr>
            <p:ph type="sldImg"/>
          </p:nvPr>
        </p:nvSpPr>
        <p:spPr>
          <a:ln/>
        </p:spPr>
      </p:sp>
      <p:sp>
        <p:nvSpPr>
          <p:cNvPr id="212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fr-FR" sz="1600"/>
              <a:t>Also the self-reported measures correlate with certain physiological states (brain activty) </a:t>
            </a:r>
          </a:p>
          <a:p>
            <a:pPr eaLnBrk="1" hangingPunct="1"/>
            <a:endParaRPr lang="en-GB" altLang="fr-FR" sz="1600"/>
          </a:p>
          <a:p>
            <a:pPr eaLnBrk="1" hangingPunct="1"/>
            <a:endParaRPr lang="en-GB" altLang="fr-FR" sz="1600"/>
          </a:p>
          <a:p>
            <a:pPr eaLnBrk="1" hangingPunct="1"/>
            <a:endParaRPr lang="en-GB" altLang="fr-FR" sz="1600"/>
          </a:p>
          <a:p>
            <a:pPr eaLnBrk="1" hangingPunct="1"/>
            <a:r>
              <a:rPr lang="en-GB" altLang="fr-FR" sz="1600"/>
              <a:t>But empirical results differ depending on what outcome measure is used</a:t>
            </a:r>
          </a:p>
          <a:p>
            <a:pPr eaLnBrk="1" hangingPunct="1"/>
            <a:endParaRPr lang="en-GB" altLang="fr-FR" sz="1600"/>
          </a:p>
          <a:p>
            <a:pPr eaLnBrk="1" hangingPunct="1"/>
            <a:r>
              <a:rPr lang="en-GB" altLang="fr-FR" sz="1600"/>
              <a:t>e.g see the Borooah  paper on the reading list</a:t>
            </a:r>
          </a:p>
          <a:p>
            <a:pPr eaLnBrk="1" hangingPunct="1"/>
            <a:r>
              <a:rPr lang="en-GB" altLang="fr-FR" sz="1600"/>
              <a:t>self-assessed happiness question</a:t>
            </a:r>
          </a:p>
          <a:p>
            <a:pPr eaLnBrk="1" hangingPunct="1"/>
            <a:r>
              <a:rPr lang="en-GB" altLang="fr-FR" sz="1600"/>
              <a:t>v. usage of tranquilisers and antidepressants</a:t>
            </a:r>
          </a:p>
          <a:p>
            <a:pPr eaLnBrk="1" hangingPunct="1"/>
            <a:r>
              <a:rPr lang="en-GB" altLang="fr-FR" sz="1600"/>
              <a:t>v. thoughts of self-harm (inc suicide) </a:t>
            </a:r>
          </a:p>
          <a:p>
            <a:pPr eaLnBrk="1" hangingPunct="1"/>
            <a:endParaRPr lang="en-GB" altLang="fr-FR" sz="1600"/>
          </a:p>
        </p:txBody>
      </p:sp>
    </p:spTree>
    <p:extLst>
      <p:ext uri="{BB962C8B-B14F-4D97-AF65-F5344CB8AC3E}">
        <p14:creationId xmlns:p14="http://schemas.microsoft.com/office/powerpoint/2010/main" val="205606154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63156FD8-3132-4ABC-AE0F-5F9193893127}" type="slidenum">
              <a:rPr lang="en-GB" altLang="fr-FR"/>
              <a:pPr algn="r" eaLnBrk="1" hangingPunct="1">
                <a:spcBef>
                  <a:spcPct val="0"/>
                </a:spcBef>
              </a:pPr>
              <a:t>120</a:t>
            </a:fld>
            <a:endParaRPr lang="en-GB" altLang="fr-FR"/>
          </a:p>
        </p:txBody>
      </p:sp>
      <p:sp>
        <p:nvSpPr>
          <p:cNvPr id="217091" name="Rectangle 2"/>
          <p:cNvSpPr>
            <a:spLocks noGrp="1" noRot="1" noChangeAspect="1" noChangeArrowheads="1" noTextEdit="1"/>
          </p:cNvSpPr>
          <p:nvPr>
            <p:ph type="sldImg"/>
          </p:nvPr>
        </p:nvSpPr>
        <p:spPr>
          <a:ln/>
        </p:spPr>
      </p:sp>
      <p:sp>
        <p:nvSpPr>
          <p:cNvPr id="217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fr-FR" sz="1600"/>
              <a:t>Also the self-reported measures correlate with certain physiological states (brain activty) </a:t>
            </a:r>
          </a:p>
          <a:p>
            <a:pPr eaLnBrk="1" hangingPunct="1"/>
            <a:endParaRPr lang="en-GB" altLang="fr-FR" sz="1600"/>
          </a:p>
          <a:p>
            <a:pPr eaLnBrk="1" hangingPunct="1"/>
            <a:endParaRPr lang="en-GB" altLang="fr-FR" sz="1600"/>
          </a:p>
          <a:p>
            <a:pPr eaLnBrk="1" hangingPunct="1"/>
            <a:endParaRPr lang="en-GB" altLang="fr-FR" sz="1600"/>
          </a:p>
          <a:p>
            <a:pPr eaLnBrk="1" hangingPunct="1"/>
            <a:r>
              <a:rPr lang="en-GB" altLang="fr-FR" sz="1600"/>
              <a:t>But empirical results differ depending on what outcome measure is used</a:t>
            </a:r>
          </a:p>
          <a:p>
            <a:pPr eaLnBrk="1" hangingPunct="1"/>
            <a:endParaRPr lang="en-GB" altLang="fr-FR" sz="1600"/>
          </a:p>
          <a:p>
            <a:pPr eaLnBrk="1" hangingPunct="1"/>
            <a:r>
              <a:rPr lang="en-GB" altLang="fr-FR" sz="1600"/>
              <a:t>e.g see the Borooah  paper on the reading list</a:t>
            </a:r>
          </a:p>
          <a:p>
            <a:pPr eaLnBrk="1" hangingPunct="1"/>
            <a:r>
              <a:rPr lang="en-GB" altLang="fr-FR" sz="1600"/>
              <a:t>self-assessed happiness question</a:t>
            </a:r>
          </a:p>
          <a:p>
            <a:pPr eaLnBrk="1" hangingPunct="1"/>
            <a:r>
              <a:rPr lang="en-GB" altLang="fr-FR" sz="1600"/>
              <a:t>v. usage of tranquilisers and antidepressants</a:t>
            </a:r>
          </a:p>
          <a:p>
            <a:pPr eaLnBrk="1" hangingPunct="1"/>
            <a:r>
              <a:rPr lang="en-GB" altLang="fr-FR" sz="1600"/>
              <a:t>v. thoughts of self-harm (inc suicide) </a:t>
            </a:r>
          </a:p>
          <a:p>
            <a:pPr eaLnBrk="1" hangingPunct="1"/>
            <a:endParaRPr lang="en-GB" altLang="fr-FR" sz="1600"/>
          </a:p>
        </p:txBody>
      </p:sp>
    </p:spTree>
    <p:extLst>
      <p:ext uri="{BB962C8B-B14F-4D97-AF65-F5344CB8AC3E}">
        <p14:creationId xmlns:p14="http://schemas.microsoft.com/office/powerpoint/2010/main" val="54529608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E6E2C226-6E05-419A-A4DB-DD968F666E1E}" type="slidenum">
              <a:rPr lang="fr-FR" altLang="fr-FR"/>
              <a:pPr algn="r" eaLnBrk="1" hangingPunct="1">
                <a:spcBef>
                  <a:spcPct val="0"/>
                </a:spcBef>
              </a:pPr>
              <a:t>127</a:t>
            </a:fld>
            <a:endParaRPr lang="fr-FR" altLang="fr-FR"/>
          </a:p>
        </p:txBody>
      </p:sp>
      <p:sp>
        <p:nvSpPr>
          <p:cNvPr id="225283" name="Rectangle 2"/>
          <p:cNvSpPr>
            <a:spLocks noGrp="1" noRot="1" noChangeAspect="1" noChangeArrowheads="1" noTextEdit="1"/>
          </p:cNvSpPr>
          <p:nvPr>
            <p:ph type="sldImg"/>
          </p:nvPr>
        </p:nvSpPr>
        <p:spPr>
          <a:xfrm>
            <a:off x="922338" y="744538"/>
            <a:ext cx="4951412" cy="3713162"/>
          </a:xfrm>
          <a:ln/>
        </p:spPr>
      </p:sp>
      <p:sp>
        <p:nvSpPr>
          <p:cNvPr id="225284" name="Rectangle 3"/>
          <p:cNvSpPr>
            <a:spLocks noGrp="1" noChangeArrowheads="1"/>
          </p:cNvSpPr>
          <p:nvPr>
            <p:ph type="body" idx="1"/>
          </p:nvPr>
        </p:nvSpPr>
        <p:spPr>
          <a:xfrm>
            <a:off x="679450" y="4706938"/>
            <a:ext cx="5435600" cy="4457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p>
        </p:txBody>
      </p:sp>
    </p:spTree>
    <p:extLst>
      <p:ext uri="{BB962C8B-B14F-4D97-AF65-F5344CB8AC3E}">
        <p14:creationId xmlns:p14="http://schemas.microsoft.com/office/powerpoint/2010/main" val="215386744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1C3AA175-40B4-4F39-A7E6-2663AF09EAB2}" type="slidenum">
              <a:rPr lang="en-GB" altLang="fr-FR"/>
              <a:pPr algn="r" eaLnBrk="1" hangingPunct="1">
                <a:spcBef>
                  <a:spcPct val="0"/>
                </a:spcBef>
              </a:pPr>
              <a:t>134</a:t>
            </a:fld>
            <a:endParaRPr lang="en-GB" altLang="fr-FR"/>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fr-FR" sz="1600"/>
              <a:t>Also the self-reported measures correlate with certain physiological states (brain activty) </a:t>
            </a:r>
          </a:p>
          <a:p>
            <a:pPr eaLnBrk="1" hangingPunct="1"/>
            <a:endParaRPr lang="en-GB" altLang="fr-FR" sz="1600"/>
          </a:p>
          <a:p>
            <a:pPr eaLnBrk="1" hangingPunct="1"/>
            <a:endParaRPr lang="en-GB" altLang="fr-FR" sz="1600"/>
          </a:p>
          <a:p>
            <a:pPr eaLnBrk="1" hangingPunct="1"/>
            <a:endParaRPr lang="en-GB" altLang="fr-FR" sz="1600"/>
          </a:p>
          <a:p>
            <a:pPr eaLnBrk="1" hangingPunct="1"/>
            <a:r>
              <a:rPr lang="en-GB" altLang="fr-FR" sz="1600"/>
              <a:t>But empirical results differ depending on what outcome measure is used</a:t>
            </a:r>
          </a:p>
          <a:p>
            <a:pPr eaLnBrk="1" hangingPunct="1"/>
            <a:endParaRPr lang="en-GB" altLang="fr-FR" sz="1600"/>
          </a:p>
          <a:p>
            <a:pPr eaLnBrk="1" hangingPunct="1"/>
            <a:r>
              <a:rPr lang="en-GB" altLang="fr-FR" sz="1600"/>
              <a:t>e.g see the Borooah  paper on the reading list</a:t>
            </a:r>
          </a:p>
          <a:p>
            <a:pPr eaLnBrk="1" hangingPunct="1"/>
            <a:r>
              <a:rPr lang="en-GB" altLang="fr-FR" sz="1600"/>
              <a:t>self-assessed happiness question</a:t>
            </a:r>
          </a:p>
          <a:p>
            <a:pPr eaLnBrk="1" hangingPunct="1"/>
            <a:r>
              <a:rPr lang="en-GB" altLang="fr-FR" sz="1600"/>
              <a:t>v. usage of tranquilisers and antidepressants</a:t>
            </a:r>
          </a:p>
          <a:p>
            <a:pPr eaLnBrk="1" hangingPunct="1"/>
            <a:r>
              <a:rPr lang="en-GB" altLang="fr-FR" sz="1600"/>
              <a:t>v. thoughts of self-harm (inc suicide) </a:t>
            </a:r>
          </a:p>
          <a:p>
            <a:pPr eaLnBrk="1" hangingPunct="1"/>
            <a:endParaRPr lang="en-GB" altLang="fr-FR" sz="1600"/>
          </a:p>
        </p:txBody>
      </p:sp>
    </p:spTree>
    <p:extLst>
      <p:ext uri="{BB962C8B-B14F-4D97-AF65-F5344CB8AC3E}">
        <p14:creationId xmlns:p14="http://schemas.microsoft.com/office/powerpoint/2010/main" val="212045080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DC4AD3E1-7E97-4385-8AD5-211F229C9532}" type="slidenum">
              <a:rPr lang="en-GB" altLang="fr-FR"/>
              <a:pPr algn="r" eaLnBrk="1" hangingPunct="1">
                <a:spcBef>
                  <a:spcPct val="0"/>
                </a:spcBef>
              </a:pPr>
              <a:t>135</a:t>
            </a:fld>
            <a:endParaRPr lang="en-GB" altLang="fr-FR"/>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fr-FR" sz="1600"/>
              <a:t>Also the self-reported measures correlate with certain physiological states (brain activty) </a:t>
            </a:r>
          </a:p>
          <a:p>
            <a:pPr eaLnBrk="1" hangingPunct="1"/>
            <a:endParaRPr lang="en-GB" altLang="fr-FR" sz="1600"/>
          </a:p>
          <a:p>
            <a:pPr eaLnBrk="1" hangingPunct="1"/>
            <a:endParaRPr lang="en-GB" altLang="fr-FR" sz="1600"/>
          </a:p>
          <a:p>
            <a:pPr eaLnBrk="1" hangingPunct="1"/>
            <a:endParaRPr lang="en-GB" altLang="fr-FR" sz="1600"/>
          </a:p>
          <a:p>
            <a:pPr eaLnBrk="1" hangingPunct="1"/>
            <a:r>
              <a:rPr lang="en-GB" altLang="fr-FR" sz="1600"/>
              <a:t>But empirical results differ depending on what outcome measure is used</a:t>
            </a:r>
          </a:p>
          <a:p>
            <a:pPr eaLnBrk="1" hangingPunct="1"/>
            <a:endParaRPr lang="en-GB" altLang="fr-FR" sz="1600"/>
          </a:p>
          <a:p>
            <a:pPr eaLnBrk="1" hangingPunct="1"/>
            <a:r>
              <a:rPr lang="en-GB" altLang="fr-FR" sz="1600"/>
              <a:t>e.g see the Borooah  paper on the reading list</a:t>
            </a:r>
          </a:p>
          <a:p>
            <a:pPr eaLnBrk="1" hangingPunct="1"/>
            <a:r>
              <a:rPr lang="en-GB" altLang="fr-FR" sz="1600"/>
              <a:t>self-assessed happiness question</a:t>
            </a:r>
          </a:p>
          <a:p>
            <a:pPr eaLnBrk="1" hangingPunct="1"/>
            <a:r>
              <a:rPr lang="en-GB" altLang="fr-FR" sz="1600"/>
              <a:t>v. usage of tranquilisers and antidepressants</a:t>
            </a:r>
          </a:p>
          <a:p>
            <a:pPr eaLnBrk="1" hangingPunct="1"/>
            <a:r>
              <a:rPr lang="en-GB" altLang="fr-FR" sz="1600"/>
              <a:t>v. thoughts of self-harm (inc suicide) </a:t>
            </a:r>
          </a:p>
          <a:p>
            <a:pPr eaLnBrk="1" hangingPunct="1"/>
            <a:endParaRPr lang="en-GB" altLang="fr-FR" sz="1600"/>
          </a:p>
        </p:txBody>
      </p:sp>
    </p:spTree>
    <p:extLst>
      <p:ext uri="{BB962C8B-B14F-4D97-AF65-F5344CB8AC3E}">
        <p14:creationId xmlns:p14="http://schemas.microsoft.com/office/powerpoint/2010/main" val="297118816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8B7CCCFD-CF0C-4702-AEC5-99B617FEC837}" type="slidenum">
              <a:rPr lang="en-GB" altLang="fr-FR"/>
              <a:pPr algn="r" eaLnBrk="1" hangingPunct="1">
                <a:spcBef>
                  <a:spcPct val="0"/>
                </a:spcBef>
              </a:pPr>
              <a:t>136</a:t>
            </a:fld>
            <a:endParaRPr lang="en-GB" altLang="fr-FR"/>
          </a:p>
        </p:txBody>
      </p:sp>
      <p:sp>
        <p:nvSpPr>
          <p:cNvPr id="236547" name="Rectangle 2"/>
          <p:cNvSpPr>
            <a:spLocks noGrp="1" noRot="1" noChangeAspect="1" noChangeArrowheads="1" noTextEdit="1"/>
          </p:cNvSpPr>
          <p:nvPr>
            <p:ph type="sldImg"/>
          </p:nvPr>
        </p:nvSpPr>
        <p:spPr>
          <a:ln/>
        </p:spPr>
      </p:sp>
      <p:sp>
        <p:nvSpPr>
          <p:cNvPr id="236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fr-FR" sz="1600"/>
              <a:t>Also the self-reported measures correlate with certain physiological states (brain activty) </a:t>
            </a:r>
          </a:p>
          <a:p>
            <a:pPr eaLnBrk="1" hangingPunct="1"/>
            <a:endParaRPr lang="en-GB" altLang="fr-FR" sz="1600"/>
          </a:p>
          <a:p>
            <a:pPr eaLnBrk="1" hangingPunct="1"/>
            <a:endParaRPr lang="en-GB" altLang="fr-FR" sz="1600"/>
          </a:p>
          <a:p>
            <a:pPr eaLnBrk="1" hangingPunct="1"/>
            <a:endParaRPr lang="en-GB" altLang="fr-FR" sz="1600"/>
          </a:p>
          <a:p>
            <a:pPr eaLnBrk="1" hangingPunct="1"/>
            <a:r>
              <a:rPr lang="en-GB" altLang="fr-FR" sz="1600"/>
              <a:t>But empirical results differ depending on what outcome measure is used</a:t>
            </a:r>
          </a:p>
          <a:p>
            <a:pPr eaLnBrk="1" hangingPunct="1"/>
            <a:endParaRPr lang="en-GB" altLang="fr-FR" sz="1600"/>
          </a:p>
          <a:p>
            <a:pPr eaLnBrk="1" hangingPunct="1"/>
            <a:r>
              <a:rPr lang="en-GB" altLang="fr-FR" sz="1600"/>
              <a:t>e.g see the Borooah  paper on the reading list</a:t>
            </a:r>
          </a:p>
          <a:p>
            <a:pPr eaLnBrk="1" hangingPunct="1"/>
            <a:r>
              <a:rPr lang="en-GB" altLang="fr-FR" sz="1600"/>
              <a:t>self-assessed happiness question</a:t>
            </a:r>
          </a:p>
          <a:p>
            <a:pPr eaLnBrk="1" hangingPunct="1"/>
            <a:r>
              <a:rPr lang="en-GB" altLang="fr-FR" sz="1600"/>
              <a:t>v. usage of tranquilisers and antidepressants</a:t>
            </a:r>
          </a:p>
          <a:p>
            <a:pPr eaLnBrk="1" hangingPunct="1"/>
            <a:r>
              <a:rPr lang="en-GB" altLang="fr-FR" sz="1600"/>
              <a:t>v. thoughts of self-harm (inc suicide) </a:t>
            </a:r>
          </a:p>
          <a:p>
            <a:pPr eaLnBrk="1" hangingPunct="1"/>
            <a:endParaRPr lang="en-GB" altLang="fr-FR" sz="1600"/>
          </a:p>
        </p:txBody>
      </p:sp>
    </p:spTree>
    <p:extLst>
      <p:ext uri="{BB962C8B-B14F-4D97-AF65-F5344CB8AC3E}">
        <p14:creationId xmlns:p14="http://schemas.microsoft.com/office/powerpoint/2010/main" val="131908427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3A4DE0AF-45EB-4032-8CFD-7BA57CFEE68E}" type="slidenum">
              <a:rPr lang="en-GB" altLang="fr-FR"/>
              <a:pPr algn="r" eaLnBrk="1" hangingPunct="1">
                <a:spcBef>
                  <a:spcPct val="0"/>
                </a:spcBef>
              </a:pPr>
              <a:t>137</a:t>
            </a:fld>
            <a:endParaRPr lang="en-GB" altLang="fr-FR"/>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fr-FR" sz="1600"/>
              <a:t>Also the self-reported measures correlate with certain physiological states (brain activty) </a:t>
            </a:r>
          </a:p>
          <a:p>
            <a:pPr eaLnBrk="1" hangingPunct="1"/>
            <a:endParaRPr lang="en-GB" altLang="fr-FR" sz="1600"/>
          </a:p>
          <a:p>
            <a:pPr eaLnBrk="1" hangingPunct="1"/>
            <a:endParaRPr lang="en-GB" altLang="fr-FR" sz="1600"/>
          </a:p>
          <a:p>
            <a:pPr eaLnBrk="1" hangingPunct="1"/>
            <a:endParaRPr lang="en-GB" altLang="fr-FR" sz="1600"/>
          </a:p>
          <a:p>
            <a:pPr eaLnBrk="1" hangingPunct="1"/>
            <a:r>
              <a:rPr lang="en-GB" altLang="fr-FR" sz="1600"/>
              <a:t>But empirical results differ depending on what outcome measure is used</a:t>
            </a:r>
          </a:p>
          <a:p>
            <a:pPr eaLnBrk="1" hangingPunct="1"/>
            <a:endParaRPr lang="en-GB" altLang="fr-FR" sz="1600"/>
          </a:p>
          <a:p>
            <a:pPr eaLnBrk="1" hangingPunct="1"/>
            <a:r>
              <a:rPr lang="en-GB" altLang="fr-FR" sz="1600"/>
              <a:t>e.g see the Borooah  paper on the reading list</a:t>
            </a:r>
          </a:p>
          <a:p>
            <a:pPr eaLnBrk="1" hangingPunct="1"/>
            <a:r>
              <a:rPr lang="en-GB" altLang="fr-FR" sz="1600"/>
              <a:t>self-assessed happiness question</a:t>
            </a:r>
          </a:p>
          <a:p>
            <a:pPr eaLnBrk="1" hangingPunct="1"/>
            <a:r>
              <a:rPr lang="en-GB" altLang="fr-FR" sz="1600"/>
              <a:t>v. usage of tranquilisers and antidepressants</a:t>
            </a:r>
          </a:p>
          <a:p>
            <a:pPr eaLnBrk="1" hangingPunct="1"/>
            <a:r>
              <a:rPr lang="en-GB" altLang="fr-FR" sz="1600"/>
              <a:t>v. thoughts of self-harm (inc suicide) </a:t>
            </a:r>
          </a:p>
          <a:p>
            <a:pPr eaLnBrk="1" hangingPunct="1"/>
            <a:endParaRPr lang="en-GB" altLang="fr-FR" sz="1600"/>
          </a:p>
        </p:txBody>
      </p:sp>
    </p:spTree>
    <p:extLst>
      <p:ext uri="{BB962C8B-B14F-4D97-AF65-F5344CB8AC3E}">
        <p14:creationId xmlns:p14="http://schemas.microsoft.com/office/powerpoint/2010/main" val="2151261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D01BF13F-C6DE-4796-BC78-EE49260358DE}" type="slidenum">
              <a:rPr lang="en-GB" altLang="fr-FR"/>
              <a:pPr/>
              <a:t>‹#›</a:t>
            </a:fld>
            <a:endParaRPr lang="en-GB" altLang="fr-FR"/>
          </a:p>
        </p:txBody>
      </p:sp>
    </p:spTree>
    <p:extLst>
      <p:ext uri="{BB962C8B-B14F-4D97-AF65-F5344CB8AC3E}">
        <p14:creationId xmlns:p14="http://schemas.microsoft.com/office/powerpoint/2010/main" val="417194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DC7B4549-C076-457A-9C77-3B6FEFF401E8}" type="slidenum">
              <a:rPr lang="en-GB" altLang="fr-FR"/>
              <a:pPr/>
              <a:t>‹#›</a:t>
            </a:fld>
            <a:endParaRPr lang="en-GB" altLang="fr-FR"/>
          </a:p>
        </p:txBody>
      </p:sp>
    </p:spTree>
    <p:extLst>
      <p:ext uri="{BB962C8B-B14F-4D97-AF65-F5344CB8AC3E}">
        <p14:creationId xmlns:p14="http://schemas.microsoft.com/office/powerpoint/2010/main" val="1987063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075E5DDE-D8AA-4AEE-A2A2-6A3C9367D299}" type="slidenum">
              <a:rPr lang="en-GB" altLang="fr-FR"/>
              <a:pPr/>
              <a:t>‹#›</a:t>
            </a:fld>
            <a:endParaRPr lang="en-GB" altLang="fr-FR"/>
          </a:p>
        </p:txBody>
      </p:sp>
    </p:spTree>
    <p:extLst>
      <p:ext uri="{BB962C8B-B14F-4D97-AF65-F5344CB8AC3E}">
        <p14:creationId xmlns:p14="http://schemas.microsoft.com/office/powerpoint/2010/main" val="3124143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fld id="{CB7C9E84-6E3E-4C8C-8F78-BE61F3FFCAFB}" type="slidenum">
              <a:rPr lang="en-GB" altLang="fr-FR"/>
              <a:pPr/>
              <a:t>‹#›</a:t>
            </a:fld>
            <a:endParaRPr lang="en-GB" altLang="fr-FR"/>
          </a:p>
        </p:txBody>
      </p:sp>
    </p:spTree>
    <p:extLst>
      <p:ext uri="{BB962C8B-B14F-4D97-AF65-F5344CB8AC3E}">
        <p14:creationId xmlns:p14="http://schemas.microsoft.com/office/powerpoint/2010/main" val="40980769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rialCentredHead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2201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Rectangle 4"/>
          <p:cNvSpPr>
            <a:spLocks noGrp="1" noChangeArrowheads="1"/>
          </p:cNvSpPr>
          <p:nvPr>
            <p:ph type="dt" sz="half" idx="10"/>
          </p:nvPr>
        </p:nvSpPr>
        <p:spPr>
          <a:ln/>
        </p:spPr>
        <p:txBody>
          <a:bodyPr/>
          <a:lstStyle>
            <a:lvl1pPr>
              <a:defRPr/>
            </a:lvl1pPr>
          </a:lstStyle>
          <a:p>
            <a:pPr>
              <a:defRPr/>
            </a:pPr>
            <a:fld id="{7D07A5D6-2715-43A3-9018-5E47B9B64F81}" type="datetimeFigureOut">
              <a:rPr lang="fr-FR"/>
              <a:pPr>
                <a:defRPr/>
              </a:pPr>
              <a:t>05/01/2025</a:t>
            </a:fld>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fld id="{A85ED461-EF00-427D-81E3-12DDC189064A}" type="slidenum">
              <a:rPr lang="fr-FR" altLang="fr-FR"/>
              <a:pPr/>
              <a:t>‹#›</a:t>
            </a:fld>
            <a:endParaRPr lang="fr-FR" altLang="fr-FR"/>
          </a:p>
        </p:txBody>
      </p:sp>
    </p:spTree>
    <p:extLst>
      <p:ext uri="{BB962C8B-B14F-4D97-AF65-F5344CB8AC3E}">
        <p14:creationId xmlns:p14="http://schemas.microsoft.com/office/powerpoint/2010/main" val="3823678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fld id="{7E08FEBF-1F1A-4AE2-BAE6-2E28BB1A9C1E}" type="datetimeFigureOut">
              <a:rPr lang="fr-FR"/>
              <a:pPr>
                <a:defRPr/>
              </a:pPr>
              <a:t>05/01/2025</a:t>
            </a:fld>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fld id="{AC0C43D4-B3B8-4051-A91B-EDDF0C7E2363}" type="slidenum">
              <a:rPr lang="fr-FR" altLang="fr-FR"/>
              <a:pPr/>
              <a:t>‹#›</a:t>
            </a:fld>
            <a:endParaRPr lang="fr-FR" altLang="fr-FR"/>
          </a:p>
        </p:txBody>
      </p:sp>
    </p:spTree>
    <p:extLst>
      <p:ext uri="{BB962C8B-B14F-4D97-AF65-F5344CB8AC3E}">
        <p14:creationId xmlns:p14="http://schemas.microsoft.com/office/powerpoint/2010/main" val="39810744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fld id="{FAD70350-C405-4C82-B3C4-EB040D17CE39}" type="datetimeFigureOut">
              <a:rPr lang="fr-FR"/>
              <a:pPr>
                <a:defRPr/>
              </a:pPr>
              <a:t>05/01/2025</a:t>
            </a:fld>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fld id="{157473ED-FBC9-4BA9-859A-3F19858B47D9}" type="slidenum">
              <a:rPr lang="fr-FR" altLang="fr-FR"/>
              <a:pPr/>
              <a:t>‹#›</a:t>
            </a:fld>
            <a:endParaRPr lang="fr-FR" altLang="fr-FR"/>
          </a:p>
        </p:txBody>
      </p:sp>
    </p:spTree>
    <p:extLst>
      <p:ext uri="{BB962C8B-B14F-4D97-AF65-F5344CB8AC3E}">
        <p14:creationId xmlns:p14="http://schemas.microsoft.com/office/powerpoint/2010/main" val="2422126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p:cNvSpPr>
            <a:spLocks noGrp="1" noChangeArrowheads="1"/>
          </p:cNvSpPr>
          <p:nvPr>
            <p:ph type="dt" sz="half" idx="10"/>
          </p:nvPr>
        </p:nvSpPr>
        <p:spPr>
          <a:ln/>
        </p:spPr>
        <p:txBody>
          <a:bodyPr/>
          <a:lstStyle>
            <a:lvl1pPr>
              <a:defRPr/>
            </a:lvl1pPr>
          </a:lstStyle>
          <a:p>
            <a:pPr>
              <a:defRPr/>
            </a:pPr>
            <a:fld id="{B9357F94-71F8-4258-8389-D06E71F4EB90}" type="datetimeFigureOut">
              <a:rPr lang="fr-FR"/>
              <a:pPr>
                <a:defRPr/>
              </a:pPr>
              <a:t>05/01/2025</a:t>
            </a:fld>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fld id="{33CAE9FB-277C-4328-B79F-984CA0717A92}" type="slidenum">
              <a:rPr lang="fr-FR" altLang="fr-FR"/>
              <a:pPr/>
              <a:t>‹#›</a:t>
            </a:fld>
            <a:endParaRPr lang="fr-FR" altLang="fr-FR"/>
          </a:p>
        </p:txBody>
      </p:sp>
    </p:spTree>
    <p:extLst>
      <p:ext uri="{BB962C8B-B14F-4D97-AF65-F5344CB8AC3E}">
        <p14:creationId xmlns:p14="http://schemas.microsoft.com/office/powerpoint/2010/main" val="28888346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p:cNvSpPr>
            <a:spLocks noGrp="1" noChangeArrowheads="1"/>
          </p:cNvSpPr>
          <p:nvPr>
            <p:ph type="dt" sz="half" idx="10"/>
          </p:nvPr>
        </p:nvSpPr>
        <p:spPr>
          <a:ln/>
        </p:spPr>
        <p:txBody>
          <a:bodyPr/>
          <a:lstStyle>
            <a:lvl1pPr>
              <a:defRPr/>
            </a:lvl1pPr>
          </a:lstStyle>
          <a:p>
            <a:pPr>
              <a:defRPr/>
            </a:pPr>
            <a:fld id="{60E7FB40-9F73-40B4-A8A3-01E18E218A23}" type="datetimeFigureOut">
              <a:rPr lang="fr-FR"/>
              <a:pPr>
                <a:defRPr/>
              </a:pPr>
              <a:t>05/01/2025</a:t>
            </a:fld>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fld id="{FD16DB58-3E91-498E-AEDE-B1E30228824F}" type="slidenum">
              <a:rPr lang="fr-FR" altLang="fr-FR"/>
              <a:pPr/>
              <a:t>‹#›</a:t>
            </a:fld>
            <a:endParaRPr lang="fr-FR" altLang="fr-FR"/>
          </a:p>
        </p:txBody>
      </p:sp>
    </p:spTree>
    <p:extLst>
      <p:ext uri="{BB962C8B-B14F-4D97-AF65-F5344CB8AC3E}">
        <p14:creationId xmlns:p14="http://schemas.microsoft.com/office/powerpoint/2010/main" val="22080507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4"/>
          <p:cNvSpPr>
            <a:spLocks noGrp="1" noChangeArrowheads="1"/>
          </p:cNvSpPr>
          <p:nvPr>
            <p:ph type="dt" sz="half" idx="10"/>
          </p:nvPr>
        </p:nvSpPr>
        <p:spPr>
          <a:ln/>
        </p:spPr>
        <p:txBody>
          <a:bodyPr/>
          <a:lstStyle>
            <a:lvl1pPr>
              <a:defRPr/>
            </a:lvl1pPr>
          </a:lstStyle>
          <a:p>
            <a:pPr>
              <a:defRPr/>
            </a:pPr>
            <a:fld id="{A12B09BA-E581-4BF0-B2BD-14072E55A45B}" type="datetimeFigureOut">
              <a:rPr lang="fr-FR"/>
              <a:pPr>
                <a:defRPr/>
              </a:pPr>
              <a:t>05/01/2025</a:t>
            </a:fld>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fld id="{74122CB2-F029-4CCD-9225-D1C71A9BDBD3}" type="slidenum">
              <a:rPr lang="fr-FR" altLang="fr-FR"/>
              <a:pPr/>
              <a:t>‹#›</a:t>
            </a:fld>
            <a:endParaRPr lang="fr-FR" altLang="fr-FR"/>
          </a:p>
        </p:txBody>
      </p:sp>
    </p:spTree>
    <p:extLst>
      <p:ext uri="{BB962C8B-B14F-4D97-AF65-F5344CB8AC3E}">
        <p14:creationId xmlns:p14="http://schemas.microsoft.com/office/powerpoint/2010/main" val="2054648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AAE68612-6605-4221-B425-D5403527A977}" type="slidenum">
              <a:rPr lang="en-GB" altLang="fr-FR"/>
              <a:pPr/>
              <a:t>‹#›</a:t>
            </a:fld>
            <a:endParaRPr lang="en-GB" altLang="fr-FR"/>
          </a:p>
        </p:txBody>
      </p:sp>
    </p:spTree>
    <p:extLst>
      <p:ext uri="{BB962C8B-B14F-4D97-AF65-F5344CB8AC3E}">
        <p14:creationId xmlns:p14="http://schemas.microsoft.com/office/powerpoint/2010/main" val="8874788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99A184B-92D1-4D4B-B7EC-8347D63A1EF6}" type="datetimeFigureOut">
              <a:rPr lang="fr-FR"/>
              <a:pPr>
                <a:defRPr/>
              </a:pPr>
              <a:t>05/01/2025</a:t>
            </a:fld>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fld id="{AD06F8F6-6F88-4A66-8B59-F0E8782E73FF}" type="slidenum">
              <a:rPr lang="fr-FR" altLang="fr-FR"/>
              <a:pPr/>
              <a:t>‹#›</a:t>
            </a:fld>
            <a:endParaRPr lang="fr-FR" altLang="fr-FR"/>
          </a:p>
        </p:txBody>
      </p:sp>
    </p:spTree>
    <p:extLst>
      <p:ext uri="{BB962C8B-B14F-4D97-AF65-F5344CB8AC3E}">
        <p14:creationId xmlns:p14="http://schemas.microsoft.com/office/powerpoint/2010/main" val="31650403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fld id="{081B1142-E963-4EE0-A2E3-2678C824E004}" type="datetimeFigureOut">
              <a:rPr lang="fr-FR"/>
              <a:pPr>
                <a:defRPr/>
              </a:pPr>
              <a:t>05/01/2025</a:t>
            </a:fld>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fld id="{D87439A9-99ED-423B-99C6-B835799ACE9A}" type="slidenum">
              <a:rPr lang="fr-FR" altLang="fr-FR"/>
              <a:pPr/>
              <a:t>‹#›</a:t>
            </a:fld>
            <a:endParaRPr lang="fr-FR" altLang="fr-FR"/>
          </a:p>
        </p:txBody>
      </p:sp>
    </p:spTree>
    <p:extLst>
      <p:ext uri="{BB962C8B-B14F-4D97-AF65-F5344CB8AC3E}">
        <p14:creationId xmlns:p14="http://schemas.microsoft.com/office/powerpoint/2010/main" val="42897326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fld id="{6209824B-75E3-417C-A882-86C61DE50516}" type="datetimeFigureOut">
              <a:rPr lang="fr-FR"/>
              <a:pPr>
                <a:defRPr/>
              </a:pPr>
              <a:t>05/01/2025</a:t>
            </a:fld>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fld id="{BA210EE2-D3C9-417A-9356-341C86BDE5F9}" type="slidenum">
              <a:rPr lang="fr-FR" altLang="fr-FR"/>
              <a:pPr/>
              <a:t>‹#›</a:t>
            </a:fld>
            <a:endParaRPr lang="fr-FR" altLang="fr-FR"/>
          </a:p>
        </p:txBody>
      </p:sp>
    </p:spTree>
    <p:extLst>
      <p:ext uri="{BB962C8B-B14F-4D97-AF65-F5344CB8AC3E}">
        <p14:creationId xmlns:p14="http://schemas.microsoft.com/office/powerpoint/2010/main" val="10095815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fld id="{D48C8F14-84F7-41AC-A7A8-B69C35F24DE6}" type="datetimeFigureOut">
              <a:rPr lang="fr-FR"/>
              <a:pPr>
                <a:defRPr/>
              </a:pPr>
              <a:t>05/01/2025</a:t>
            </a:fld>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fld id="{8CBE8CFF-0112-4912-AFCD-E983A3738D09}" type="slidenum">
              <a:rPr lang="fr-FR" altLang="fr-FR"/>
              <a:pPr/>
              <a:t>‹#›</a:t>
            </a:fld>
            <a:endParaRPr lang="fr-FR" altLang="fr-FR"/>
          </a:p>
        </p:txBody>
      </p:sp>
    </p:spTree>
    <p:extLst>
      <p:ext uri="{BB962C8B-B14F-4D97-AF65-F5344CB8AC3E}">
        <p14:creationId xmlns:p14="http://schemas.microsoft.com/office/powerpoint/2010/main" val="29949572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fld id="{215CBC6D-DD4C-4424-B942-FD30A81F0CBD}" type="datetimeFigureOut">
              <a:rPr lang="fr-FR"/>
              <a:pPr>
                <a:defRPr/>
              </a:pPr>
              <a:t>05/01/2025</a:t>
            </a:fld>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fld id="{CB9FA52B-65FB-4591-AEEB-9EBC656CBD88}" type="slidenum">
              <a:rPr lang="fr-FR" altLang="fr-FR"/>
              <a:pPr/>
              <a:t>‹#›</a:t>
            </a:fld>
            <a:endParaRPr lang="fr-FR" altLang="fr-FR"/>
          </a:p>
        </p:txBody>
      </p:sp>
    </p:spTree>
    <p:extLst>
      <p:ext uri="{BB962C8B-B14F-4D97-AF65-F5344CB8AC3E}">
        <p14:creationId xmlns:p14="http://schemas.microsoft.com/office/powerpoint/2010/main" val="319113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FCA2D783-99DB-4719-AF93-537B7E74262A}" type="slidenum">
              <a:rPr lang="en-GB" altLang="fr-FR"/>
              <a:pPr/>
              <a:t>‹#›</a:t>
            </a:fld>
            <a:endParaRPr lang="en-GB" altLang="fr-FR"/>
          </a:p>
        </p:txBody>
      </p:sp>
    </p:spTree>
    <p:extLst>
      <p:ext uri="{BB962C8B-B14F-4D97-AF65-F5344CB8AC3E}">
        <p14:creationId xmlns:p14="http://schemas.microsoft.com/office/powerpoint/2010/main" val="2676699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63934FCA-7375-4A9B-91DD-5AB575664C00}" type="slidenum">
              <a:rPr lang="en-GB" altLang="fr-FR"/>
              <a:pPr/>
              <a:t>‹#›</a:t>
            </a:fld>
            <a:endParaRPr lang="en-GB" altLang="fr-FR"/>
          </a:p>
        </p:txBody>
      </p:sp>
    </p:spTree>
    <p:extLst>
      <p:ext uri="{BB962C8B-B14F-4D97-AF65-F5344CB8AC3E}">
        <p14:creationId xmlns:p14="http://schemas.microsoft.com/office/powerpoint/2010/main" val="1200958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fld id="{010F4AF6-2443-455A-85D3-94BDF73CFFBA}" type="slidenum">
              <a:rPr lang="en-GB" altLang="fr-FR"/>
              <a:pPr/>
              <a:t>‹#›</a:t>
            </a:fld>
            <a:endParaRPr lang="en-GB" altLang="fr-FR"/>
          </a:p>
        </p:txBody>
      </p:sp>
    </p:spTree>
    <p:extLst>
      <p:ext uri="{BB962C8B-B14F-4D97-AF65-F5344CB8AC3E}">
        <p14:creationId xmlns:p14="http://schemas.microsoft.com/office/powerpoint/2010/main" val="1488932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fld id="{163CBA0A-B757-4185-A625-867F0E9F98C6}" type="slidenum">
              <a:rPr lang="en-GB" altLang="fr-FR"/>
              <a:pPr/>
              <a:t>‹#›</a:t>
            </a:fld>
            <a:endParaRPr lang="en-GB" altLang="fr-FR"/>
          </a:p>
        </p:txBody>
      </p:sp>
    </p:spTree>
    <p:extLst>
      <p:ext uri="{BB962C8B-B14F-4D97-AF65-F5344CB8AC3E}">
        <p14:creationId xmlns:p14="http://schemas.microsoft.com/office/powerpoint/2010/main" val="1781705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fld id="{5DC31AD7-E1C6-449D-BAA8-E0EEFB762A3F}" type="slidenum">
              <a:rPr lang="en-GB" altLang="fr-FR"/>
              <a:pPr/>
              <a:t>‹#›</a:t>
            </a:fld>
            <a:endParaRPr lang="en-GB" altLang="fr-FR"/>
          </a:p>
        </p:txBody>
      </p:sp>
    </p:spTree>
    <p:extLst>
      <p:ext uri="{BB962C8B-B14F-4D97-AF65-F5344CB8AC3E}">
        <p14:creationId xmlns:p14="http://schemas.microsoft.com/office/powerpoint/2010/main" val="1249925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BAB3B26D-2B55-49B2-AB4D-FD0D0CA50DC0}" type="slidenum">
              <a:rPr lang="en-GB" altLang="fr-FR"/>
              <a:pPr/>
              <a:t>‹#›</a:t>
            </a:fld>
            <a:endParaRPr lang="en-GB" altLang="fr-FR"/>
          </a:p>
        </p:txBody>
      </p:sp>
    </p:spTree>
    <p:extLst>
      <p:ext uri="{BB962C8B-B14F-4D97-AF65-F5344CB8AC3E}">
        <p14:creationId xmlns:p14="http://schemas.microsoft.com/office/powerpoint/2010/main" val="93163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CE664BF4-2A17-4DAD-8DD7-2DBF03CD36DA}" type="slidenum">
              <a:rPr lang="en-GB" altLang="fr-FR"/>
              <a:pPr/>
              <a:t>‹#›</a:t>
            </a:fld>
            <a:endParaRPr lang="en-GB" altLang="fr-FR"/>
          </a:p>
        </p:txBody>
      </p:sp>
    </p:spTree>
    <p:extLst>
      <p:ext uri="{BB962C8B-B14F-4D97-AF65-F5344CB8AC3E}">
        <p14:creationId xmlns:p14="http://schemas.microsoft.com/office/powerpoint/2010/main" val="3320375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fr-FR"/>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fr-FR"/>
              <a:t>Click to edit Master text styles</a:t>
            </a:r>
          </a:p>
          <a:p>
            <a:pPr lvl="1"/>
            <a:r>
              <a:rPr lang="en-GB" altLang="fr-FR"/>
              <a:t>Second level</a:t>
            </a:r>
          </a:p>
          <a:p>
            <a:pPr lvl="2"/>
            <a:r>
              <a:rPr lang="en-GB" altLang="fr-FR"/>
              <a:t>Third level</a:t>
            </a:r>
          </a:p>
          <a:p>
            <a:pPr lvl="3"/>
            <a:r>
              <a:rPr lang="en-GB" altLang="fr-FR"/>
              <a:t>Fourth level</a:t>
            </a:r>
          </a:p>
          <a:p>
            <a:pPr lvl="4"/>
            <a:r>
              <a:rPr lang="en-GB" altLang="fr-FR"/>
              <a:t>Fifth level</a:t>
            </a:r>
          </a:p>
        </p:txBody>
      </p:sp>
      <p:sp>
        <p:nvSpPr>
          <p:cNvPr id="1331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GB"/>
          </a:p>
        </p:txBody>
      </p:sp>
      <p:sp>
        <p:nvSpPr>
          <p:cNvPr id="1331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GB"/>
          </a:p>
        </p:txBody>
      </p:sp>
      <p:sp>
        <p:nvSpPr>
          <p:cNvPr id="1331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charset="0"/>
              </a:defRPr>
            </a:lvl1pPr>
          </a:lstStyle>
          <a:p>
            <a:fld id="{E6BB87D0-D5A3-4A40-B574-5E20E63D11DE}" type="slidenum">
              <a:rPr lang="en-GB" altLang="fr-FR"/>
              <a:pPr/>
              <a:t>‹#›</a:t>
            </a:fld>
            <a:endParaRPr lang="en-GB" altLang="fr-FR"/>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34"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Cliquez pour modifier le style du titre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12800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fld id="{C05F97BE-2E63-4CCE-9713-6E33604C2C8C}" type="datetimeFigureOut">
              <a:rPr lang="fr-FR"/>
              <a:pPr>
                <a:defRPr/>
              </a:pPr>
              <a:t>05/01/2025</a:t>
            </a:fld>
            <a:endParaRPr lang="fr-FR"/>
          </a:p>
        </p:txBody>
      </p:sp>
      <p:sp>
        <p:nvSpPr>
          <p:cNvPr id="12800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fr-FR"/>
          </a:p>
        </p:txBody>
      </p:sp>
      <p:sp>
        <p:nvSpPr>
          <p:cNvPr id="12800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charset="0"/>
              </a:defRPr>
            </a:lvl1pPr>
          </a:lstStyle>
          <a:p>
            <a:fld id="{D5147700-98E5-46A7-B494-0E7942BCEA6F}" type="slidenum">
              <a:rPr lang="fr-FR" altLang="fr-FR"/>
              <a:pPr/>
              <a:t>‹#›</a:t>
            </a:fld>
            <a:endParaRPr lang="fr-FR" altLang="fr-FR"/>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arisschoolofeconomics.com/clark-andrew/" TargetMode="External"/><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89.xml"/><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3" Type="http://schemas.openxmlformats.org/officeDocument/2006/relationships/hyperlink" Target="http://www.ifs.org.uk/ELSA" TargetMode="External"/><Relationship Id="rId2" Type="http://schemas.openxmlformats.org/officeDocument/2006/relationships/notesSlide" Target="../notesSlides/notesSlide95.xml"/><Relationship Id="rId1" Type="http://schemas.openxmlformats.org/officeDocument/2006/relationships/slideLayout" Target="../slideLayouts/slideLayout7.xml"/><Relationship Id="rId4" Type="http://schemas.openxmlformats.org/officeDocument/2006/relationships/hyperlink" Target="https://ifs.org.uk/sites/default/files/output_url_files/Steptoe_Wellbeing_Health.pdf" TargetMode="External"/></Relationships>
</file>

<file path=ppt/slides/_rels/slide12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3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12.xml"/><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13.xml"/><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14.xml"/><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74.wmf"/><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2" Type="http://schemas.openxmlformats.org/officeDocument/2006/relationships/hyperlink" Target="http://www.nationalaccountsofwellbeing.org/" TargetMode="Externa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1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1.wmf"/><Relationship Id="rId4" Type="http://schemas.openxmlformats.org/officeDocument/2006/relationships/image" Target="../media/image10.w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hyperlink" Target="http://www.iser.essex.ac.uk/ulsc/bhps/"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4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11188" y="549275"/>
            <a:ext cx="7772400" cy="1470025"/>
          </a:xfrm>
        </p:spPr>
        <p:txBody>
          <a:bodyPr/>
          <a:lstStyle/>
          <a:p>
            <a:pPr eaLnBrk="1" hangingPunct="1"/>
            <a:r>
              <a:rPr lang="en-GB" altLang="fr-FR">
                <a:solidFill>
                  <a:schemeClr val="tx1"/>
                </a:solidFill>
                <a:latin typeface="Times New Roman" pitchFamily="18" charset="0"/>
              </a:rPr>
              <a:t>The Measurement and Validity of Well-being</a:t>
            </a:r>
            <a:endParaRPr lang="fr-FR" altLang="fr-FR">
              <a:solidFill>
                <a:schemeClr val="tx1"/>
              </a:solidFill>
              <a:latin typeface="Times New Roman" pitchFamily="18" charset="0"/>
            </a:endParaRPr>
          </a:p>
        </p:txBody>
      </p:sp>
      <p:sp>
        <p:nvSpPr>
          <p:cNvPr id="5123" name="Rectangle 4"/>
          <p:cNvSpPr>
            <a:spLocks noGrp="1" noChangeArrowheads="1"/>
          </p:cNvSpPr>
          <p:nvPr>
            <p:ph type="subTitle" idx="1"/>
          </p:nvPr>
        </p:nvSpPr>
        <p:spPr>
          <a:xfrm>
            <a:off x="684213" y="2708275"/>
            <a:ext cx="7848600" cy="1008063"/>
          </a:xfrm>
          <a:noFill/>
        </p:spPr>
        <p:txBody>
          <a:bodyPr/>
          <a:lstStyle/>
          <a:p>
            <a:pPr eaLnBrk="1" hangingPunct="1">
              <a:lnSpc>
                <a:spcPct val="80000"/>
              </a:lnSpc>
            </a:pPr>
            <a:r>
              <a:rPr lang="en-GB" altLang="fr-FR" sz="2400" b="1">
                <a:latin typeface="Times New Roman" pitchFamily="18" charset="0"/>
              </a:rPr>
              <a:t>Andrew E. Clark (Paris School of Economics</a:t>
            </a:r>
            <a:r>
              <a:rPr lang="en-GB" altLang="fr-FR" sz="2400">
                <a:latin typeface="Times New Roman" pitchFamily="18" charset="0"/>
              </a:rPr>
              <a:t> </a:t>
            </a:r>
            <a:r>
              <a:rPr lang="en-GB" altLang="fr-FR" sz="2400" b="1">
                <a:latin typeface="Times New Roman" pitchFamily="18" charset="0"/>
              </a:rPr>
              <a:t>- CNRS)</a:t>
            </a:r>
          </a:p>
          <a:p>
            <a:pPr eaLnBrk="1" hangingPunct="1">
              <a:lnSpc>
                <a:spcPct val="80000"/>
              </a:lnSpc>
            </a:pPr>
            <a:r>
              <a:rPr lang="en-GB" altLang="fr-FR" sz="2400">
                <a:latin typeface="Times New Roman" pitchFamily="18" charset="0"/>
                <a:hlinkClick r:id="rId3"/>
              </a:rPr>
              <a:t>http://www.parisschoolofeconomics.com/clark-andrew/</a:t>
            </a:r>
            <a:endParaRPr lang="fr-FR" altLang="fr-FR" sz="2400">
              <a:latin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txBox="1">
            <a:spLocks noGrp="1"/>
          </p:cNvSpPr>
          <p:nvPr/>
        </p:nvSpPr>
        <p:spPr bwMode="auto">
          <a:xfrm>
            <a:off x="84138" y="6242050"/>
            <a:ext cx="587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274DD2AD-E0DC-433A-88F8-0414974138BA}" type="slidenum">
              <a:rPr lang="en-GB" altLang="fr-FR" sz="2600" b="1">
                <a:solidFill>
                  <a:schemeClr val="bg1"/>
                </a:solidFill>
              </a:rPr>
              <a:pPr eaLnBrk="1" hangingPunct="1">
                <a:spcBef>
                  <a:spcPct val="0"/>
                </a:spcBef>
                <a:buFontTx/>
                <a:buNone/>
              </a:pPr>
              <a:t>10</a:t>
            </a:fld>
            <a:endParaRPr lang="en-GB" altLang="fr-FR" sz="2600" b="1">
              <a:solidFill>
                <a:schemeClr val="bg1"/>
              </a:solidFill>
            </a:endParaRPr>
          </a:p>
        </p:txBody>
      </p:sp>
      <p:sp>
        <p:nvSpPr>
          <p:cNvPr id="72707" name="Rectangle 3"/>
          <p:cNvSpPr>
            <a:spLocks noGrp="1" noChangeArrowheads="1"/>
          </p:cNvSpPr>
          <p:nvPr>
            <p:ph type="body" idx="4294967295"/>
          </p:nvPr>
        </p:nvSpPr>
        <p:spPr>
          <a:xfrm>
            <a:off x="251520" y="260648"/>
            <a:ext cx="8712968" cy="6408737"/>
          </a:xfrm>
        </p:spPr>
        <p:txBody>
          <a:bodyPr/>
          <a:lstStyle/>
          <a:p>
            <a:pPr eaLnBrk="1" hangingPunct="1"/>
            <a:r>
              <a:rPr lang="en-GB" altLang="fr-FR" dirty="0">
                <a:latin typeface="Times New Roman" pitchFamily="18" charset="0"/>
              </a:rPr>
              <a:t>There are major concerns about “list” measures:</a:t>
            </a:r>
          </a:p>
          <a:p>
            <a:pPr marL="457200" lvl="1" indent="0" eaLnBrk="1" hangingPunct="1">
              <a:buNone/>
            </a:pPr>
            <a:endParaRPr lang="en-GB" altLang="fr-FR" sz="3200" dirty="0">
              <a:latin typeface="Times New Roman" pitchFamily="18" charset="0"/>
            </a:endParaRPr>
          </a:p>
          <a:p>
            <a:pPr lvl="1" eaLnBrk="1" hangingPunct="1"/>
            <a:r>
              <a:rPr lang="en-GB" altLang="fr-FR" sz="3200" dirty="0">
                <a:solidFill>
                  <a:srgbClr val="FF0000"/>
                </a:solidFill>
                <a:latin typeface="Times New Roman" pitchFamily="18" charset="0"/>
              </a:rPr>
              <a:t>Paternalism</a:t>
            </a:r>
            <a:r>
              <a:rPr lang="en-GB" altLang="fr-FR" sz="3200" dirty="0">
                <a:latin typeface="Times New Roman" pitchFamily="18" charset="0"/>
              </a:rPr>
              <a:t>: who decides what is included? </a:t>
            </a:r>
          </a:p>
          <a:p>
            <a:pPr lvl="1" eaLnBrk="1" hangingPunct="1"/>
            <a:r>
              <a:rPr lang="en-GB" altLang="fr-FR" sz="3200" dirty="0">
                <a:solidFill>
                  <a:srgbClr val="FF0000"/>
                </a:solidFill>
                <a:latin typeface="Times New Roman" pitchFamily="18" charset="0"/>
              </a:rPr>
              <a:t>What should be on the list?</a:t>
            </a:r>
            <a:r>
              <a:rPr lang="en-US" altLang="fr-FR" sz="3200" dirty="0">
                <a:solidFill>
                  <a:srgbClr val="FF0000"/>
                </a:solidFill>
                <a:latin typeface="Times New Roman" pitchFamily="18" charset="0"/>
              </a:rPr>
              <a:t> </a:t>
            </a:r>
            <a:r>
              <a:rPr lang="en-US" altLang="fr-FR" sz="3200" dirty="0">
                <a:latin typeface="Times New Roman" pitchFamily="18" charset="0"/>
              </a:rPr>
              <a:t>How do we know that we have included everything that matters?</a:t>
            </a:r>
          </a:p>
          <a:p>
            <a:pPr lvl="1" eaLnBrk="1" hangingPunct="1"/>
            <a:r>
              <a:rPr lang="en-GB" altLang="fr-FR" sz="3200" dirty="0">
                <a:latin typeface="Times New Roman" pitchFamily="18" charset="0"/>
              </a:rPr>
              <a:t>Are the items really </a:t>
            </a:r>
            <a:r>
              <a:rPr lang="en-GB" altLang="fr-FR" sz="3200" dirty="0">
                <a:solidFill>
                  <a:srgbClr val="FF0000"/>
                </a:solidFill>
                <a:latin typeface="Times New Roman" pitchFamily="18" charset="0"/>
              </a:rPr>
              <a:t>independent </a:t>
            </a:r>
            <a:r>
              <a:rPr lang="en-GB" altLang="fr-FR" sz="3200" dirty="0">
                <a:latin typeface="Times New Roman" pitchFamily="18" charset="0"/>
              </a:rPr>
              <a:t>of each other? Leads to the possibility of double counting (student satisfaction depends on Graduate prospects and student-staff ratio)</a:t>
            </a:r>
          </a:p>
          <a:p>
            <a:pPr lvl="1" eaLnBrk="1" hangingPunct="1"/>
            <a:r>
              <a:rPr lang="en-GB" altLang="fr-FR" sz="3200" dirty="0">
                <a:latin typeface="Times New Roman" pitchFamily="18" charset="0"/>
              </a:rPr>
              <a:t>How can the items be compared? We need </a:t>
            </a:r>
            <a:r>
              <a:rPr lang="en-GB" altLang="fr-FR" sz="3200" dirty="0">
                <a:solidFill>
                  <a:srgbClr val="FF0000"/>
                </a:solidFill>
                <a:latin typeface="Times New Roman" pitchFamily="18" charset="0"/>
              </a:rPr>
              <a:t>weights</a:t>
            </a:r>
          </a:p>
          <a:p>
            <a:pPr lvl="1" eaLnBrk="1" hangingPunct="1"/>
            <a:r>
              <a:rPr lang="en-GB" altLang="fr-FR" sz="3200" dirty="0">
                <a:latin typeface="Times New Roman" pitchFamily="18" charset="0"/>
              </a:rPr>
              <a:t>Are the weights </a:t>
            </a:r>
            <a:r>
              <a:rPr lang="en-GB" altLang="fr-FR" sz="3200" dirty="0">
                <a:solidFill>
                  <a:srgbClr val="FF0000"/>
                </a:solidFill>
                <a:latin typeface="Times New Roman" pitchFamily="18" charset="0"/>
              </a:rPr>
              <a:t>the same for everyone</a:t>
            </a:r>
            <a:r>
              <a:rPr lang="en-GB" altLang="fr-FR" sz="3200" dirty="0">
                <a:latin typeface="Times New Roman" pitchFamily="18" charset="0"/>
              </a:rPr>
              <a:t>?</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body" idx="4294967295"/>
          </p:nvPr>
        </p:nvSpPr>
        <p:spPr>
          <a:xfrm>
            <a:off x="323850" y="260350"/>
            <a:ext cx="8280400" cy="936625"/>
          </a:xfrm>
        </p:spPr>
        <p:txBody>
          <a:bodyPr/>
          <a:lstStyle/>
          <a:p>
            <a:pPr marL="0" indent="0" algn="just" eaLnBrk="1" hangingPunct="1">
              <a:lnSpc>
                <a:spcPct val="80000"/>
              </a:lnSpc>
              <a:buFontTx/>
              <a:buNone/>
            </a:pPr>
            <a:r>
              <a:rPr lang="en-US" altLang="fr-FR" dirty="0">
                <a:solidFill>
                  <a:srgbClr val="000000"/>
                </a:solidFill>
                <a:latin typeface="Times New Roman" pitchFamily="18" charset="0"/>
                <a:cs typeface="Times New Roman" pitchFamily="18" charset="0"/>
              </a:rPr>
              <a:t>Individuals don’t always choose the option that they say will make them happier:</a:t>
            </a:r>
          </a:p>
        </p:txBody>
      </p:sp>
      <p:pic>
        <p:nvPicPr>
          <p:cNvPr id="1792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8" y="1528763"/>
            <a:ext cx="9174163" cy="380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9204" name="Rectangle 2"/>
          <p:cNvSpPr>
            <a:spLocks noChangeArrowheads="1"/>
          </p:cNvSpPr>
          <p:nvPr/>
        </p:nvSpPr>
        <p:spPr bwMode="auto">
          <a:xfrm>
            <a:off x="395288" y="5732463"/>
            <a:ext cx="82804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algn="just" eaLnBrk="1" hangingPunct="1">
              <a:lnSpc>
                <a:spcPct val="80000"/>
              </a:lnSpc>
              <a:buFontTx/>
              <a:buNone/>
            </a:pPr>
            <a:r>
              <a:rPr lang="en-US" altLang="fr-FR" dirty="0">
                <a:solidFill>
                  <a:srgbClr val="000000"/>
                </a:solidFill>
                <a:latin typeface="Times New Roman" pitchFamily="18" charset="0"/>
                <a:cs typeface="Times New Roman" pitchFamily="18" charset="0"/>
              </a:rPr>
              <a:t>Although across all the columns, only around one person in seven does not do so</a:t>
            </a:r>
            <a:endParaRPr lang="en-GB" altLang="fr-FR" dirty="0">
              <a:solidFill>
                <a:srgbClr val="000000"/>
              </a:solidFill>
              <a:latin typeface="Times New Roman" pitchFamily="18" charset="0"/>
              <a:cs typeface="Times New Roman" pitchFamily="18" charset="0"/>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body" idx="4294967295"/>
          </p:nvPr>
        </p:nvSpPr>
        <p:spPr>
          <a:xfrm>
            <a:off x="323850" y="260350"/>
            <a:ext cx="8280400" cy="6121400"/>
          </a:xfrm>
        </p:spPr>
        <p:txBody>
          <a:bodyPr/>
          <a:lstStyle/>
          <a:p>
            <a:pPr marL="0" indent="0" algn="just" eaLnBrk="1" hangingPunct="1">
              <a:lnSpc>
                <a:spcPct val="80000"/>
              </a:lnSpc>
              <a:buFontTx/>
              <a:buNone/>
            </a:pPr>
            <a:r>
              <a:rPr lang="en-US" altLang="fr-FR" sz="2400" dirty="0">
                <a:solidFill>
                  <a:srgbClr val="000000"/>
                </a:solidFill>
                <a:latin typeface="Times New Roman" pitchFamily="18" charset="0"/>
                <a:cs typeface="Times New Roman" pitchFamily="18" charset="0"/>
              </a:rPr>
              <a:t>In a </a:t>
            </a:r>
            <a:r>
              <a:rPr lang="en-US" altLang="fr-FR" sz="2400" dirty="0">
                <a:solidFill>
                  <a:srgbClr val="FF0000"/>
                </a:solidFill>
                <a:latin typeface="Times New Roman" pitchFamily="18" charset="0"/>
                <a:cs typeface="Times New Roman" pitchFamily="18" charset="0"/>
              </a:rPr>
              <a:t>student sample</a:t>
            </a:r>
            <a:r>
              <a:rPr lang="en-US" altLang="fr-FR" sz="2400" dirty="0">
                <a:solidFill>
                  <a:srgbClr val="000000"/>
                </a:solidFill>
                <a:latin typeface="Times New Roman" pitchFamily="18" charset="0"/>
                <a:cs typeface="Times New Roman" pitchFamily="18" charset="0"/>
              </a:rPr>
              <a:t>, respondents are asked the hypothetical choice and overall happiness questions, as well as the effect of the choice on </a:t>
            </a:r>
            <a:r>
              <a:rPr lang="en-US" altLang="fr-FR" sz="2400" dirty="0">
                <a:solidFill>
                  <a:srgbClr val="FF0000"/>
                </a:solidFill>
                <a:latin typeface="Times New Roman" pitchFamily="18" charset="0"/>
                <a:cs typeface="Times New Roman" pitchFamily="18" charset="0"/>
              </a:rPr>
              <a:t>eleven non-SWB aspects of life</a:t>
            </a:r>
            <a:r>
              <a:rPr lang="en-US" altLang="fr-FR" sz="2400" dirty="0">
                <a:solidFill>
                  <a:srgbClr val="000000"/>
                </a:solidFill>
                <a:latin typeface="Times New Roman" pitchFamily="18" charset="0"/>
                <a:cs typeface="Times New Roman" pitchFamily="18" charset="0"/>
              </a:rPr>
              <a:t>:</a:t>
            </a:r>
          </a:p>
          <a:p>
            <a:pPr marL="609600" indent="-609600" algn="just" eaLnBrk="1" hangingPunct="1">
              <a:lnSpc>
                <a:spcPct val="80000"/>
              </a:lnSpc>
            </a:pPr>
            <a:endParaRPr lang="en-GB" altLang="fr-FR" sz="2400" dirty="0">
              <a:solidFill>
                <a:srgbClr val="000000"/>
              </a:solidFill>
              <a:latin typeface="Times New Roman" pitchFamily="18" charset="0"/>
              <a:cs typeface="Times New Roman" pitchFamily="18" charset="0"/>
            </a:endParaRPr>
          </a:p>
          <a:p>
            <a:pPr marL="609600" indent="-609600" algn="just" eaLnBrk="1" hangingPunct="1">
              <a:lnSpc>
                <a:spcPct val="80000"/>
              </a:lnSpc>
            </a:pPr>
            <a:r>
              <a:rPr lang="en-GB" altLang="fr-FR" sz="2400" dirty="0">
                <a:solidFill>
                  <a:srgbClr val="000000"/>
                </a:solidFill>
                <a:latin typeface="Times New Roman" pitchFamily="18" charset="0"/>
                <a:cs typeface="Times New Roman" pitchFamily="18" charset="0"/>
              </a:rPr>
              <a:t>Family happiness</a:t>
            </a:r>
          </a:p>
          <a:p>
            <a:pPr marL="609600" indent="-609600" algn="just" eaLnBrk="1" hangingPunct="1">
              <a:lnSpc>
                <a:spcPct val="80000"/>
              </a:lnSpc>
            </a:pPr>
            <a:r>
              <a:rPr lang="en-GB" altLang="fr-FR" sz="2400" dirty="0">
                <a:solidFill>
                  <a:srgbClr val="000000"/>
                </a:solidFill>
                <a:latin typeface="Times New Roman" pitchFamily="18" charset="0"/>
                <a:cs typeface="Times New Roman" pitchFamily="18" charset="0"/>
              </a:rPr>
              <a:t>Health</a:t>
            </a:r>
          </a:p>
          <a:p>
            <a:pPr marL="609600" indent="-609600" algn="just" eaLnBrk="1" hangingPunct="1">
              <a:lnSpc>
                <a:spcPct val="80000"/>
              </a:lnSpc>
            </a:pPr>
            <a:r>
              <a:rPr lang="en-GB" altLang="fr-FR" sz="2400" dirty="0">
                <a:solidFill>
                  <a:srgbClr val="000000"/>
                </a:solidFill>
                <a:latin typeface="Times New Roman" pitchFamily="18" charset="0"/>
                <a:cs typeface="Times New Roman" pitchFamily="18" charset="0"/>
              </a:rPr>
              <a:t>Life's level of romance</a:t>
            </a:r>
          </a:p>
          <a:p>
            <a:pPr marL="609600" indent="-609600" algn="just" eaLnBrk="1" hangingPunct="1">
              <a:lnSpc>
                <a:spcPct val="80000"/>
              </a:lnSpc>
            </a:pPr>
            <a:r>
              <a:rPr lang="en-GB" altLang="fr-FR" sz="2400" dirty="0">
                <a:solidFill>
                  <a:srgbClr val="000000"/>
                </a:solidFill>
                <a:latin typeface="Times New Roman" pitchFamily="18" charset="0"/>
                <a:cs typeface="Times New Roman" pitchFamily="18" charset="0"/>
              </a:rPr>
              <a:t>Social life</a:t>
            </a:r>
          </a:p>
          <a:p>
            <a:pPr marL="609600" indent="-609600" algn="just" eaLnBrk="1" hangingPunct="1">
              <a:lnSpc>
                <a:spcPct val="80000"/>
              </a:lnSpc>
            </a:pPr>
            <a:r>
              <a:rPr lang="en-GB" altLang="fr-FR" sz="2400" dirty="0">
                <a:solidFill>
                  <a:srgbClr val="000000"/>
                </a:solidFill>
                <a:latin typeface="Times New Roman" pitchFamily="18" charset="0"/>
                <a:cs typeface="Times New Roman" pitchFamily="18" charset="0"/>
              </a:rPr>
              <a:t>Control over your life</a:t>
            </a:r>
          </a:p>
          <a:p>
            <a:pPr marL="609600" indent="-609600" algn="just" eaLnBrk="1" hangingPunct="1">
              <a:lnSpc>
                <a:spcPct val="80000"/>
              </a:lnSpc>
            </a:pPr>
            <a:r>
              <a:rPr lang="en-GB" altLang="fr-FR" sz="2400" dirty="0">
                <a:solidFill>
                  <a:srgbClr val="000000"/>
                </a:solidFill>
                <a:latin typeface="Times New Roman" pitchFamily="18" charset="0"/>
                <a:cs typeface="Times New Roman" pitchFamily="18" charset="0"/>
              </a:rPr>
              <a:t>Life's level of spirituality</a:t>
            </a:r>
          </a:p>
          <a:p>
            <a:pPr marL="609600" indent="-609600" algn="just" eaLnBrk="1" hangingPunct="1">
              <a:lnSpc>
                <a:spcPct val="80000"/>
              </a:lnSpc>
            </a:pPr>
            <a:r>
              <a:rPr lang="en-GB" altLang="fr-FR" sz="2400" dirty="0">
                <a:solidFill>
                  <a:srgbClr val="000000"/>
                </a:solidFill>
                <a:latin typeface="Times New Roman" pitchFamily="18" charset="0"/>
                <a:cs typeface="Times New Roman" pitchFamily="18" charset="0"/>
              </a:rPr>
              <a:t>Life's level of fun</a:t>
            </a:r>
          </a:p>
          <a:p>
            <a:pPr marL="609600" indent="-609600" algn="just" eaLnBrk="1" hangingPunct="1">
              <a:lnSpc>
                <a:spcPct val="80000"/>
              </a:lnSpc>
            </a:pPr>
            <a:r>
              <a:rPr lang="en-GB" altLang="fr-FR" sz="2400" dirty="0">
                <a:solidFill>
                  <a:srgbClr val="000000"/>
                </a:solidFill>
                <a:latin typeface="Times New Roman" pitchFamily="18" charset="0"/>
                <a:cs typeface="Times New Roman" pitchFamily="18" charset="0"/>
              </a:rPr>
              <a:t>Social status</a:t>
            </a:r>
          </a:p>
          <a:p>
            <a:pPr marL="609600" indent="-609600" algn="just" eaLnBrk="1" hangingPunct="1">
              <a:lnSpc>
                <a:spcPct val="80000"/>
              </a:lnSpc>
            </a:pPr>
            <a:r>
              <a:rPr lang="en-GB" altLang="fr-FR" sz="2400" dirty="0">
                <a:solidFill>
                  <a:srgbClr val="000000"/>
                </a:solidFill>
                <a:latin typeface="Times New Roman" pitchFamily="18" charset="0"/>
                <a:cs typeface="Times New Roman" pitchFamily="18" charset="0"/>
              </a:rPr>
              <a:t>Life's non-boringness</a:t>
            </a:r>
          </a:p>
          <a:p>
            <a:pPr marL="609600" indent="-609600" algn="just" eaLnBrk="1" hangingPunct="1">
              <a:lnSpc>
                <a:spcPct val="80000"/>
              </a:lnSpc>
            </a:pPr>
            <a:r>
              <a:rPr lang="en-GB" altLang="fr-FR" sz="2400" dirty="0">
                <a:solidFill>
                  <a:srgbClr val="000000"/>
                </a:solidFill>
                <a:latin typeface="Times New Roman" pitchFamily="18" charset="0"/>
                <a:cs typeface="Times New Roman" pitchFamily="18" charset="0"/>
              </a:rPr>
              <a:t>Physical comfort</a:t>
            </a:r>
          </a:p>
          <a:p>
            <a:pPr marL="609600" indent="-609600" algn="just" eaLnBrk="1" hangingPunct="1">
              <a:lnSpc>
                <a:spcPct val="80000"/>
              </a:lnSpc>
            </a:pPr>
            <a:r>
              <a:rPr lang="en-GB" altLang="fr-FR" sz="2400" dirty="0">
                <a:solidFill>
                  <a:srgbClr val="000000"/>
                </a:solidFill>
                <a:latin typeface="Times New Roman" pitchFamily="18" charset="0"/>
                <a:cs typeface="Times New Roman" pitchFamily="18" charset="0"/>
              </a:rPr>
              <a:t>Sense of purpose</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body" idx="4294967295"/>
          </p:nvPr>
        </p:nvSpPr>
        <p:spPr>
          <a:xfrm>
            <a:off x="4787900" y="260350"/>
            <a:ext cx="3816350" cy="431800"/>
          </a:xfrm>
        </p:spPr>
        <p:txBody>
          <a:bodyPr/>
          <a:lstStyle/>
          <a:p>
            <a:pPr marL="609600" indent="-609600" algn="just" eaLnBrk="1" hangingPunct="1">
              <a:lnSpc>
                <a:spcPct val="80000"/>
              </a:lnSpc>
              <a:buFontTx/>
              <a:buNone/>
            </a:pPr>
            <a:r>
              <a:rPr lang="en-US" altLang="fr-FR" sz="2400" b="1">
                <a:solidFill>
                  <a:srgbClr val="000000"/>
                </a:solidFill>
                <a:latin typeface="Times New Roman" pitchFamily="18" charset="0"/>
                <a:cs typeface="Times New Roman" pitchFamily="18" charset="0"/>
              </a:rPr>
              <a:t>OLS choice regressions</a:t>
            </a:r>
            <a:r>
              <a:rPr lang="en-US" altLang="fr-FR" sz="2400">
                <a:solidFill>
                  <a:srgbClr val="000000"/>
                </a:solidFill>
                <a:latin typeface="Times New Roman" pitchFamily="18" charset="0"/>
                <a:cs typeface="Times New Roman" pitchFamily="18" charset="0"/>
              </a:rPr>
              <a:t>:</a:t>
            </a:r>
          </a:p>
          <a:p>
            <a:pPr marL="609600" indent="-609600" algn="just" eaLnBrk="1" hangingPunct="1">
              <a:lnSpc>
                <a:spcPct val="80000"/>
              </a:lnSpc>
              <a:buFontTx/>
              <a:buNone/>
            </a:pPr>
            <a:endParaRPr lang="en-GB" altLang="fr-FR" sz="2400">
              <a:solidFill>
                <a:srgbClr val="000000"/>
              </a:solidFill>
              <a:latin typeface="Times New Roman" pitchFamily="18" charset="0"/>
              <a:cs typeface="Times New Roman" pitchFamily="18" charset="0"/>
            </a:endParaRPr>
          </a:p>
        </p:txBody>
      </p:sp>
      <p:pic>
        <p:nvPicPr>
          <p:cNvPr id="18329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549275"/>
            <a:ext cx="3805237" cy="630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body" idx="4294967295"/>
          </p:nvPr>
        </p:nvSpPr>
        <p:spPr>
          <a:xfrm>
            <a:off x="323850" y="404813"/>
            <a:ext cx="8280400" cy="6121400"/>
          </a:xfrm>
        </p:spPr>
        <p:txBody>
          <a:bodyPr/>
          <a:lstStyle/>
          <a:p>
            <a:pPr marL="609600" indent="-609600" algn="just" eaLnBrk="1" hangingPunct="1">
              <a:lnSpc>
                <a:spcPct val="80000"/>
              </a:lnSpc>
              <a:buFontTx/>
              <a:buNone/>
            </a:pPr>
            <a:r>
              <a:rPr lang="en-US" altLang="fr-FR" sz="2800">
                <a:solidFill>
                  <a:srgbClr val="000000"/>
                </a:solidFill>
                <a:latin typeface="Times New Roman" pitchFamily="18" charset="0"/>
                <a:cs typeface="Times New Roman" pitchFamily="18" charset="0"/>
              </a:rPr>
              <a:t>As shown by the R</a:t>
            </a:r>
            <a:r>
              <a:rPr lang="en-US" altLang="fr-FR" sz="2800" baseline="30000">
                <a:solidFill>
                  <a:srgbClr val="000000"/>
                </a:solidFill>
                <a:latin typeface="Times New Roman" pitchFamily="18" charset="0"/>
                <a:cs typeface="Times New Roman" pitchFamily="18" charset="0"/>
              </a:rPr>
              <a:t>2</a:t>
            </a:r>
            <a:r>
              <a:rPr lang="en-US" altLang="fr-FR" sz="2800">
                <a:solidFill>
                  <a:srgbClr val="000000"/>
                </a:solidFill>
                <a:latin typeface="Times New Roman" pitchFamily="18" charset="0"/>
                <a:cs typeface="Times New Roman" pitchFamily="18" charset="0"/>
              </a:rPr>
              <a:t>, 0.38 of the variation in choice is explained by SWB (own happiness) alone. </a:t>
            </a:r>
          </a:p>
          <a:p>
            <a:pPr marL="609600" indent="-609600" algn="just" eaLnBrk="1" hangingPunct="1">
              <a:lnSpc>
                <a:spcPct val="80000"/>
              </a:lnSpc>
              <a:buFontTx/>
              <a:buNone/>
            </a:pPr>
            <a:r>
              <a:rPr lang="en-US" altLang="fr-FR" sz="2800">
                <a:solidFill>
                  <a:srgbClr val="000000"/>
                </a:solidFill>
                <a:latin typeface="Times New Roman" pitchFamily="18" charset="0"/>
                <a:cs typeface="Times New Roman" pitchFamily="18" charset="0"/>
              </a:rPr>
              <a:t>Regressing choice on both SWB and the eleven non-SWB aspects yields a barely higher R</a:t>
            </a:r>
            <a:r>
              <a:rPr lang="en-US" altLang="fr-FR" sz="2800" baseline="30000">
                <a:solidFill>
                  <a:srgbClr val="000000"/>
                </a:solidFill>
                <a:latin typeface="Times New Roman" pitchFamily="18" charset="0"/>
                <a:cs typeface="Times New Roman" pitchFamily="18" charset="0"/>
              </a:rPr>
              <a:t>2</a:t>
            </a:r>
            <a:r>
              <a:rPr lang="en-US" altLang="fr-FR" sz="2800">
                <a:solidFill>
                  <a:srgbClr val="000000"/>
                </a:solidFill>
                <a:latin typeface="Times New Roman" pitchFamily="18" charset="0"/>
                <a:cs typeface="Times New Roman" pitchFamily="18" charset="0"/>
              </a:rPr>
              <a:t> of 0.41.</a:t>
            </a:r>
          </a:p>
          <a:p>
            <a:pPr marL="609600" indent="-609600" algn="just" eaLnBrk="1" hangingPunct="1">
              <a:lnSpc>
                <a:spcPct val="80000"/>
              </a:lnSpc>
              <a:buFontTx/>
              <a:buNone/>
            </a:pPr>
            <a:endParaRPr lang="en-US" altLang="fr-FR" sz="2800" b="1">
              <a:solidFill>
                <a:srgbClr val="000000"/>
              </a:solidFill>
              <a:latin typeface="Times New Roman" pitchFamily="18" charset="0"/>
              <a:cs typeface="Times New Roman" pitchFamily="18" charset="0"/>
            </a:endParaRPr>
          </a:p>
          <a:p>
            <a:pPr marL="609600" indent="-609600" algn="just" eaLnBrk="1" hangingPunct="1">
              <a:lnSpc>
                <a:spcPct val="80000"/>
              </a:lnSpc>
              <a:buFontTx/>
              <a:buNone/>
            </a:pPr>
            <a:r>
              <a:rPr lang="en-US" altLang="fr-FR" sz="2800" b="1">
                <a:solidFill>
                  <a:srgbClr val="000000"/>
                </a:solidFill>
                <a:latin typeface="Times New Roman" pitchFamily="18" charset="0"/>
                <a:cs typeface="Times New Roman" pitchFamily="18" charset="0"/>
              </a:rPr>
              <a:t>But:</a:t>
            </a:r>
            <a:r>
              <a:rPr lang="en-US" altLang="fr-FR" sz="2800" i="1">
                <a:solidFill>
                  <a:srgbClr val="000000"/>
                </a:solidFill>
                <a:latin typeface="Times New Roman" pitchFamily="18" charset="0"/>
                <a:cs typeface="Times New Roman" pitchFamily="18" charset="0"/>
              </a:rPr>
              <a:t>“the four scenarios we designed to be representative of typical important decisions facing our college-age Cornell sample…socialize versus sleep, family versus money, education versus social life, and interest versus career… are among the scenarios with the lowest univariate R</a:t>
            </a:r>
            <a:r>
              <a:rPr lang="en-US" altLang="fr-FR" sz="2800" i="1" baseline="30000">
                <a:solidFill>
                  <a:srgbClr val="000000"/>
                </a:solidFill>
                <a:latin typeface="Times New Roman" pitchFamily="18" charset="0"/>
                <a:cs typeface="Times New Roman" pitchFamily="18" charset="0"/>
              </a:rPr>
              <a:t>2</a:t>
            </a:r>
            <a:r>
              <a:rPr lang="en-US" altLang="fr-FR" sz="2800" i="1">
                <a:solidFill>
                  <a:srgbClr val="000000"/>
                </a:solidFill>
                <a:latin typeface="Times New Roman" pitchFamily="18" charset="0"/>
                <a:cs typeface="Times New Roman" pitchFamily="18" charset="0"/>
              </a:rPr>
              <a:t> and, correspondingly, the highest incremental R</a:t>
            </a:r>
            <a:r>
              <a:rPr lang="en-US" altLang="fr-FR" sz="2800" i="1" baseline="30000">
                <a:solidFill>
                  <a:srgbClr val="000000"/>
                </a:solidFill>
                <a:latin typeface="Times New Roman" pitchFamily="18" charset="0"/>
                <a:cs typeface="Times New Roman" pitchFamily="18" charset="0"/>
              </a:rPr>
              <a:t>2</a:t>
            </a:r>
            <a:r>
              <a:rPr lang="en-US" altLang="fr-FR" sz="2800" i="1">
                <a:solidFill>
                  <a:srgbClr val="000000"/>
                </a:solidFill>
                <a:latin typeface="Times New Roman" pitchFamily="18" charset="0"/>
                <a:cs typeface="Times New Roman" pitchFamily="18" charset="0"/>
              </a:rPr>
              <a:t> from adding non-SWB aspects as regressors”</a:t>
            </a:r>
          </a:p>
          <a:p>
            <a:pPr marL="609600" indent="-609600" algn="just" eaLnBrk="1" hangingPunct="1">
              <a:lnSpc>
                <a:spcPct val="80000"/>
              </a:lnSpc>
              <a:buFontTx/>
              <a:buNone/>
            </a:pPr>
            <a:endParaRPr lang="en-US" altLang="fr-FR" sz="2800">
              <a:solidFill>
                <a:srgbClr val="000000"/>
              </a:solidFill>
              <a:latin typeface="Times New Roman" pitchFamily="18" charset="0"/>
              <a:cs typeface="Times New Roman" pitchFamily="18" charset="0"/>
            </a:endParaRPr>
          </a:p>
          <a:p>
            <a:pPr marL="609600" indent="-609600" algn="just" eaLnBrk="1" hangingPunct="1">
              <a:lnSpc>
                <a:spcPct val="80000"/>
              </a:lnSpc>
              <a:buFontTx/>
              <a:buNone/>
            </a:pPr>
            <a:r>
              <a:rPr lang="en-US" altLang="fr-FR" sz="2800">
                <a:solidFill>
                  <a:srgbClr val="000000"/>
                </a:solidFill>
                <a:latin typeface="Times New Roman" pitchFamily="18" charset="0"/>
                <a:cs typeface="Times New Roman" pitchFamily="18" charset="0"/>
              </a:rPr>
              <a:t>Eudaimonia may then matter much more in certain real-life situations</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ctrTitle"/>
          </p:nvPr>
        </p:nvSpPr>
        <p:spPr>
          <a:xfrm>
            <a:off x="611188" y="549275"/>
            <a:ext cx="7772400" cy="1470025"/>
          </a:xfrm>
        </p:spPr>
        <p:txBody>
          <a:bodyPr/>
          <a:lstStyle/>
          <a:p>
            <a:r>
              <a:rPr lang="en-GB" altLang="fr-FR">
                <a:solidFill>
                  <a:schemeClr val="tx1"/>
                </a:solidFill>
                <a:latin typeface="Times New Roman" pitchFamily="18" charset="0"/>
              </a:rPr>
              <a:t>Validation: Do these numbers mean anything?</a:t>
            </a:r>
            <a:endParaRPr lang="fr-FR" altLang="fr-FR">
              <a:solidFill>
                <a:schemeClr val="tx1"/>
              </a:solidFill>
              <a:latin typeface="Times New Roman" pitchFamily="18" charset="0"/>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Number Placeholder 5"/>
          <p:cNvSpPr txBox="1">
            <a:spLocks noGrp="1"/>
          </p:cNvSpPr>
          <p:nvPr/>
        </p:nvSpPr>
        <p:spPr bwMode="auto">
          <a:xfrm>
            <a:off x="84138" y="6242050"/>
            <a:ext cx="587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CF9E93F9-B76F-412C-9791-060AFFC66DEE}" type="slidenum">
              <a:rPr lang="en-GB" altLang="fr-FR" sz="2600" b="1">
                <a:solidFill>
                  <a:schemeClr val="bg1"/>
                </a:solidFill>
              </a:rPr>
              <a:pPr eaLnBrk="1" hangingPunct="1">
                <a:spcBef>
                  <a:spcPct val="0"/>
                </a:spcBef>
                <a:buFontTx/>
                <a:buNone/>
              </a:pPr>
              <a:t>105</a:t>
            </a:fld>
            <a:endParaRPr lang="en-GB" altLang="fr-FR" sz="2600" b="1">
              <a:solidFill>
                <a:schemeClr val="bg1"/>
              </a:solidFill>
            </a:endParaRPr>
          </a:p>
        </p:txBody>
      </p:sp>
      <p:sp>
        <p:nvSpPr>
          <p:cNvPr id="189443" name="AutoShape 2"/>
          <p:cNvSpPr>
            <a:spLocks noGrp="1" noChangeArrowheads="1"/>
          </p:cNvSpPr>
          <p:nvPr>
            <p:ph type="title" idx="4294967295"/>
          </p:nvPr>
        </p:nvSpPr>
        <p:spPr>
          <a:xfrm>
            <a:off x="457200" y="115888"/>
            <a:ext cx="8229600" cy="1143000"/>
          </a:xfrm>
        </p:spPr>
        <p:txBody>
          <a:bodyPr anchor="b"/>
          <a:lstStyle/>
          <a:p>
            <a:r>
              <a:rPr lang="en-GB" altLang="fr-FR" sz="3600">
                <a:solidFill>
                  <a:srgbClr val="FF3300"/>
                </a:solidFill>
                <a:latin typeface="Times New Roman" pitchFamily="18" charset="0"/>
              </a:rPr>
              <a:t>Cross-Rater Validity </a:t>
            </a:r>
          </a:p>
        </p:txBody>
      </p:sp>
      <p:sp>
        <p:nvSpPr>
          <p:cNvPr id="189444" name="Rectangle 3"/>
          <p:cNvSpPr>
            <a:spLocks noGrp="1" noChangeArrowheads="1"/>
          </p:cNvSpPr>
          <p:nvPr>
            <p:ph type="body" idx="4294967295"/>
          </p:nvPr>
        </p:nvSpPr>
        <p:spPr>
          <a:xfrm>
            <a:off x="107950" y="1557338"/>
            <a:ext cx="8964613" cy="5111750"/>
          </a:xfrm>
        </p:spPr>
        <p:txBody>
          <a:bodyPr/>
          <a:lstStyle/>
          <a:p>
            <a:r>
              <a:rPr lang="en-AU" altLang="fr-FR">
                <a:latin typeface="Times New Roman" pitchFamily="18" charset="0"/>
              </a:rPr>
              <a:t>It is presumed that asking </a:t>
            </a:r>
            <a:r>
              <a:rPr lang="en-AU" altLang="fr-FR" i="1">
                <a:latin typeface="Times New Roman" pitchFamily="18" charset="0"/>
              </a:rPr>
              <a:t>A</a:t>
            </a:r>
            <a:r>
              <a:rPr lang="en-AU" altLang="fr-FR">
                <a:latin typeface="Times New Roman" pitchFamily="18" charset="0"/>
              </a:rPr>
              <a:t> how happy she is will provide information about her unobserved real level of happiness. </a:t>
            </a:r>
          </a:p>
          <a:p>
            <a:r>
              <a:rPr lang="en-AU" altLang="fr-FR">
                <a:latin typeface="Times New Roman" pitchFamily="18" charset="0"/>
              </a:rPr>
              <a:t>A simple validity check is then to ask </a:t>
            </a:r>
            <a:r>
              <a:rPr lang="en-AU" altLang="fr-FR" i="1">
                <a:latin typeface="Times New Roman" pitchFamily="18" charset="0"/>
              </a:rPr>
              <a:t>B</a:t>
            </a:r>
            <a:r>
              <a:rPr lang="en-AU" altLang="fr-FR">
                <a:latin typeface="Times New Roman" pitchFamily="18" charset="0"/>
              </a:rPr>
              <a:t> whether he thinks </a:t>
            </a:r>
            <a:r>
              <a:rPr lang="en-AU" altLang="fr-FR" i="1">
                <a:latin typeface="Times New Roman" pitchFamily="18" charset="0"/>
              </a:rPr>
              <a:t>A</a:t>
            </a:r>
            <a:r>
              <a:rPr lang="en-AU" altLang="fr-FR">
                <a:latin typeface="Times New Roman" pitchFamily="18" charset="0"/>
              </a:rPr>
              <a:t> is happy. </a:t>
            </a:r>
          </a:p>
          <a:p>
            <a:r>
              <a:rPr lang="en-AU" altLang="fr-FR">
                <a:latin typeface="Times New Roman" pitchFamily="18" charset="0"/>
              </a:rPr>
              <a:t>Individuals do seem to be able to a large extent to recognise and predict the satisfaction level of others</a:t>
            </a:r>
            <a:endParaRPr lang="en-GB" altLang="fr-FR">
              <a:latin typeface="Times New Roman" pitchFamily="18" charset="0"/>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Number Placeholder 5"/>
          <p:cNvSpPr txBox="1">
            <a:spLocks noGrp="1"/>
          </p:cNvSpPr>
          <p:nvPr/>
        </p:nvSpPr>
        <p:spPr bwMode="auto">
          <a:xfrm>
            <a:off x="84138" y="6242050"/>
            <a:ext cx="587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060C9228-0001-450D-B8F9-E87E2430AC08}" type="slidenum">
              <a:rPr lang="en-GB" altLang="fr-FR" sz="2600" b="1">
                <a:solidFill>
                  <a:schemeClr val="bg1"/>
                </a:solidFill>
              </a:rPr>
              <a:pPr eaLnBrk="1" hangingPunct="1">
                <a:spcBef>
                  <a:spcPct val="0"/>
                </a:spcBef>
                <a:buFontTx/>
                <a:buNone/>
              </a:pPr>
              <a:t>106</a:t>
            </a:fld>
            <a:endParaRPr lang="en-GB" altLang="fr-FR" sz="2600" b="1">
              <a:solidFill>
                <a:schemeClr val="bg1"/>
              </a:solidFill>
            </a:endParaRPr>
          </a:p>
        </p:txBody>
      </p:sp>
      <p:sp>
        <p:nvSpPr>
          <p:cNvPr id="193539" name="Rectangle 3"/>
          <p:cNvSpPr>
            <a:spLocks noGrp="1" noChangeArrowheads="1"/>
          </p:cNvSpPr>
          <p:nvPr>
            <p:ph type="body" idx="4294967295"/>
          </p:nvPr>
        </p:nvSpPr>
        <p:spPr>
          <a:xfrm>
            <a:off x="107950" y="115888"/>
            <a:ext cx="8964613" cy="6553200"/>
          </a:xfrm>
        </p:spPr>
        <p:txBody>
          <a:bodyPr/>
          <a:lstStyle/>
          <a:p>
            <a:pPr>
              <a:lnSpc>
                <a:spcPct val="90000"/>
              </a:lnSpc>
            </a:pPr>
            <a:r>
              <a:rPr lang="en-AU" altLang="fr-FR" dirty="0">
                <a:solidFill>
                  <a:srgbClr val="FF0000"/>
                </a:solidFill>
                <a:latin typeface="Times New Roman" pitchFamily="18" charset="0"/>
              </a:rPr>
              <a:t>Friends and family </a:t>
            </a:r>
            <a:r>
              <a:rPr lang="en-AU" altLang="fr-FR" dirty="0">
                <a:latin typeface="Times New Roman" pitchFamily="18" charset="0"/>
              </a:rPr>
              <a:t>reports of how happy they believe the respondent is correlate with the respondent’s own report. </a:t>
            </a:r>
          </a:p>
          <a:p>
            <a:pPr>
              <a:lnSpc>
                <a:spcPct val="90000"/>
              </a:lnSpc>
            </a:pPr>
            <a:r>
              <a:rPr lang="en-AU" altLang="fr-FR" dirty="0">
                <a:latin typeface="Times New Roman" pitchFamily="18" charset="0"/>
              </a:rPr>
              <a:t>Another obvious choice is the </a:t>
            </a:r>
            <a:r>
              <a:rPr lang="en-AU" altLang="fr-FR" dirty="0">
                <a:solidFill>
                  <a:srgbClr val="FF0000"/>
                </a:solidFill>
                <a:latin typeface="Times New Roman" pitchFamily="18" charset="0"/>
              </a:rPr>
              <a:t>interviewer</a:t>
            </a:r>
            <a:r>
              <a:rPr lang="en-AU" altLang="fr-FR" dirty="0">
                <a:latin typeface="Times New Roman" pitchFamily="18" charset="0"/>
              </a:rPr>
              <a:t>: again, the answer the interviewer gives tallies with that of the respondent. </a:t>
            </a:r>
          </a:p>
          <a:p>
            <a:pPr>
              <a:lnSpc>
                <a:spcPct val="90000"/>
              </a:lnSpc>
            </a:pPr>
            <a:r>
              <a:rPr lang="en-AU" altLang="fr-FR" dirty="0">
                <a:latin typeface="Times New Roman" pitchFamily="18" charset="0"/>
              </a:rPr>
              <a:t>Respondents are sometimes given open-ended interviews in conjunction with standard questions about their well-being. When </a:t>
            </a:r>
            <a:r>
              <a:rPr lang="en-AU" altLang="fr-FR" dirty="0">
                <a:solidFill>
                  <a:srgbClr val="FF0000"/>
                </a:solidFill>
                <a:latin typeface="Times New Roman" pitchFamily="18" charset="0"/>
              </a:rPr>
              <a:t>third parties</a:t>
            </a:r>
            <a:r>
              <a:rPr lang="en-AU" altLang="fr-FR" dirty="0">
                <a:latin typeface="Times New Roman" pitchFamily="18" charset="0"/>
              </a:rPr>
              <a:t>, who do not know the respondent, are played these open-ended interviews their evaluation of the respondent’s well-being matches well with the respondent’s own reply</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Number Placeholder 5"/>
          <p:cNvSpPr txBox="1">
            <a:spLocks noGrp="1"/>
          </p:cNvSpPr>
          <p:nvPr/>
        </p:nvSpPr>
        <p:spPr bwMode="auto">
          <a:xfrm>
            <a:off x="84138" y="6242050"/>
            <a:ext cx="587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FCAF8EE1-C386-496C-A3A0-5FE054D9A2AF}" type="slidenum">
              <a:rPr lang="en-GB" altLang="fr-FR" sz="2600" b="1">
                <a:solidFill>
                  <a:schemeClr val="bg1"/>
                </a:solidFill>
              </a:rPr>
              <a:pPr eaLnBrk="1" hangingPunct="1">
                <a:spcBef>
                  <a:spcPct val="0"/>
                </a:spcBef>
                <a:buFontTx/>
                <a:buNone/>
              </a:pPr>
              <a:t>107</a:t>
            </a:fld>
            <a:endParaRPr lang="en-GB" altLang="fr-FR" sz="2600" b="1">
              <a:solidFill>
                <a:schemeClr val="bg1"/>
              </a:solidFill>
            </a:endParaRPr>
          </a:p>
        </p:txBody>
      </p:sp>
      <p:sp>
        <p:nvSpPr>
          <p:cNvPr id="191491" name="Rectangle 3"/>
          <p:cNvSpPr>
            <a:spLocks noGrp="1" noChangeArrowheads="1"/>
          </p:cNvSpPr>
          <p:nvPr>
            <p:ph type="body" idx="4294967295"/>
          </p:nvPr>
        </p:nvSpPr>
        <p:spPr>
          <a:xfrm>
            <a:off x="107950" y="115888"/>
            <a:ext cx="8964613" cy="6553200"/>
          </a:xfrm>
        </p:spPr>
        <p:txBody>
          <a:bodyPr/>
          <a:lstStyle/>
          <a:p>
            <a:r>
              <a:rPr lang="en-AU" altLang="fr-FR" sz="2800" dirty="0">
                <a:latin typeface="Times New Roman" pitchFamily="18" charset="0"/>
              </a:rPr>
              <a:t>Respondents shown </a:t>
            </a:r>
            <a:r>
              <a:rPr lang="en-AU" altLang="fr-FR" dirty="0">
                <a:solidFill>
                  <a:srgbClr val="FF0000"/>
                </a:solidFill>
                <a:latin typeface="Times New Roman" pitchFamily="18" charset="0"/>
              </a:rPr>
              <a:t>pictures or videos </a:t>
            </a:r>
            <a:r>
              <a:rPr lang="en-AU" altLang="fr-FR" sz="2800" dirty="0">
                <a:latin typeface="Times New Roman" pitchFamily="18" charset="0"/>
              </a:rPr>
              <a:t>of others accurately identify whether the individual shown to them was happy, sad, jealous, and so on.</a:t>
            </a:r>
          </a:p>
          <a:p>
            <a:r>
              <a:rPr lang="en-AU" altLang="fr-FR" sz="2800" dirty="0">
                <a:latin typeface="Times New Roman" pitchFamily="18" charset="0"/>
              </a:rPr>
              <a:t>This is also the case when respondents were shown individuals from other cultures</a:t>
            </a:r>
          </a:p>
          <a:p>
            <a:pPr algn="just"/>
            <a:r>
              <a:rPr lang="en-AU" altLang="fr-FR" sz="2800" dirty="0">
                <a:latin typeface="Times New Roman" pitchFamily="18" charset="0"/>
              </a:rPr>
              <a:t>Individuals in the same language community have a common understanding of how to translate internal feelings into a number scale, simply in order to be able to communicate with each other. </a:t>
            </a:r>
          </a:p>
          <a:p>
            <a:pPr algn="just"/>
            <a:r>
              <a:rPr lang="en-AU" altLang="fr-FR" sz="2800" dirty="0">
                <a:latin typeface="Times New Roman" pitchFamily="18" charset="0"/>
              </a:rPr>
              <a:t>Respondents translate verbal labels, such as 'very good' and 'very bad', into roughly the same numerical values. </a:t>
            </a:r>
          </a:p>
          <a:p>
            <a:pPr algn="just"/>
            <a:r>
              <a:rPr lang="en-AU" altLang="fr-FR" sz="2800" dirty="0">
                <a:latin typeface="Times New Roman" pitchFamily="18" charset="0"/>
              </a:rPr>
              <a:t>A tempting conclusion is that an evolutionary advantage accrues to the accurate evaluation of how others are doing.</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Number Placeholder 5"/>
          <p:cNvSpPr txBox="1">
            <a:spLocks noGrp="1"/>
          </p:cNvSpPr>
          <p:nvPr/>
        </p:nvSpPr>
        <p:spPr bwMode="auto">
          <a:xfrm>
            <a:off x="84138" y="6242050"/>
            <a:ext cx="587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85D64FB8-EBF1-4FF5-8D09-33161A70739B}" type="slidenum">
              <a:rPr lang="en-GB" altLang="fr-FR" sz="2600" b="1">
                <a:solidFill>
                  <a:schemeClr val="bg1"/>
                </a:solidFill>
              </a:rPr>
              <a:pPr eaLnBrk="1" hangingPunct="1">
                <a:spcBef>
                  <a:spcPct val="0"/>
                </a:spcBef>
                <a:buFontTx/>
                <a:buNone/>
              </a:pPr>
              <a:t>108</a:t>
            </a:fld>
            <a:endParaRPr lang="en-GB" altLang="fr-FR" sz="2600" b="1">
              <a:solidFill>
                <a:schemeClr val="bg1"/>
              </a:solidFill>
            </a:endParaRPr>
          </a:p>
        </p:txBody>
      </p:sp>
      <p:sp>
        <p:nvSpPr>
          <p:cNvPr id="195587" name="AutoShape 2"/>
          <p:cNvSpPr>
            <a:spLocks noGrp="1" noChangeArrowheads="1"/>
          </p:cNvSpPr>
          <p:nvPr>
            <p:ph type="title" idx="4294967295"/>
          </p:nvPr>
        </p:nvSpPr>
        <p:spPr>
          <a:xfrm>
            <a:off x="457200" y="44624"/>
            <a:ext cx="8229600" cy="576287"/>
          </a:xfrm>
        </p:spPr>
        <p:txBody>
          <a:bodyPr anchor="b"/>
          <a:lstStyle/>
          <a:p>
            <a:r>
              <a:rPr lang="en-AU" altLang="fr-FR" sz="3600" i="1" dirty="0">
                <a:solidFill>
                  <a:srgbClr val="FF3300"/>
                </a:solidFill>
                <a:latin typeface="Times New Roman" pitchFamily="18" charset="0"/>
              </a:rPr>
              <a:t>Physiological and Neurological Evidence </a:t>
            </a:r>
            <a:endParaRPr lang="en-GB" altLang="fr-FR" sz="3600" i="1" dirty="0">
              <a:solidFill>
                <a:srgbClr val="FF3300"/>
              </a:solidFill>
              <a:latin typeface="Times New Roman" pitchFamily="18" charset="0"/>
            </a:endParaRPr>
          </a:p>
        </p:txBody>
      </p:sp>
      <p:sp>
        <p:nvSpPr>
          <p:cNvPr id="195588" name="Rectangle 3"/>
          <p:cNvSpPr>
            <a:spLocks noGrp="1" noChangeArrowheads="1"/>
          </p:cNvSpPr>
          <p:nvPr>
            <p:ph type="body" idx="4294967295"/>
          </p:nvPr>
        </p:nvSpPr>
        <p:spPr>
          <a:xfrm>
            <a:off x="107950" y="692696"/>
            <a:ext cx="8964613" cy="5976392"/>
          </a:xfrm>
        </p:spPr>
        <p:txBody>
          <a:bodyPr/>
          <a:lstStyle/>
          <a:p>
            <a:r>
              <a:rPr lang="en-AU" altLang="fr-FR" dirty="0">
                <a:latin typeface="Times New Roman" pitchFamily="18" charset="0"/>
              </a:rPr>
              <a:t>There is a strong positive correlation between emotional expressions like Duchenne smiling (both zygomatic, mouth, AND orbicularis oculi, cheek, muscles), frowning, and answers to well-being questions</a:t>
            </a:r>
          </a:p>
          <a:p>
            <a:r>
              <a:rPr lang="en-AU" altLang="fr-FR" dirty="0">
                <a:latin typeface="Times New Roman" pitchFamily="18" charset="0"/>
              </a:rPr>
              <a:t>Recent work has looked at the relationships between positive and negative states, on the one hand, and neurological measures, on the other</a:t>
            </a:r>
          </a:p>
          <a:p>
            <a:r>
              <a:rPr lang="en-AU" altLang="fr-FR" dirty="0">
                <a:latin typeface="Times New Roman" pitchFamily="18" charset="0"/>
              </a:rPr>
              <a:t>Obtaining physical measures of brain activity is an important step in showing that individuals’ self-reports reflect real phenomena</a:t>
            </a:r>
            <a:endParaRPr lang="en-GB" altLang="fr-FR" dirty="0">
              <a:latin typeface="Times New Roman" pitchFamily="18" charset="0"/>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Number Placeholder 5"/>
          <p:cNvSpPr txBox="1">
            <a:spLocks noGrp="1"/>
          </p:cNvSpPr>
          <p:nvPr/>
        </p:nvSpPr>
        <p:spPr bwMode="auto">
          <a:xfrm>
            <a:off x="84138" y="6242050"/>
            <a:ext cx="587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76319A67-70DC-40CC-A65B-29B1B3806D5F}" type="slidenum">
              <a:rPr lang="en-GB" altLang="fr-FR" sz="2600" b="1">
                <a:solidFill>
                  <a:schemeClr val="bg1"/>
                </a:solidFill>
              </a:rPr>
              <a:pPr eaLnBrk="1" hangingPunct="1">
                <a:spcBef>
                  <a:spcPct val="0"/>
                </a:spcBef>
                <a:buFontTx/>
                <a:buNone/>
              </a:pPr>
              <a:t>109</a:t>
            </a:fld>
            <a:endParaRPr lang="en-GB" altLang="fr-FR" sz="2600" b="1">
              <a:solidFill>
                <a:schemeClr val="bg1"/>
              </a:solidFill>
            </a:endParaRPr>
          </a:p>
        </p:txBody>
      </p:sp>
      <p:sp>
        <p:nvSpPr>
          <p:cNvPr id="197635" name="Rectangle 3"/>
          <p:cNvSpPr>
            <a:spLocks noGrp="1" noChangeArrowheads="1"/>
          </p:cNvSpPr>
          <p:nvPr>
            <p:ph type="body" idx="4294967295"/>
          </p:nvPr>
        </p:nvSpPr>
        <p:spPr>
          <a:xfrm>
            <a:off x="107950" y="115888"/>
            <a:ext cx="8964613" cy="6553200"/>
          </a:xfrm>
        </p:spPr>
        <p:txBody>
          <a:bodyPr/>
          <a:lstStyle/>
          <a:p>
            <a:r>
              <a:rPr lang="en-AU" altLang="fr-FR" sz="2800" dirty="0">
                <a:latin typeface="Times New Roman" pitchFamily="18" charset="0"/>
              </a:rPr>
              <a:t>Particular interest has been shown in </a:t>
            </a:r>
            <a:r>
              <a:rPr lang="en-AU" altLang="fr-FR" sz="2800" dirty="0">
                <a:solidFill>
                  <a:srgbClr val="FF0000"/>
                </a:solidFill>
                <a:latin typeface="Times New Roman" pitchFamily="18" charset="0"/>
              </a:rPr>
              <a:t>prefrontal brain asymmetry</a:t>
            </a:r>
            <a:r>
              <a:rPr lang="en-AU" altLang="fr-FR" sz="2800" dirty="0">
                <a:latin typeface="Times New Roman" pitchFamily="18" charset="0"/>
              </a:rPr>
              <a:t>. </a:t>
            </a:r>
          </a:p>
          <a:p>
            <a:r>
              <a:rPr lang="en-AU" altLang="fr-FR" sz="2800" dirty="0">
                <a:latin typeface="Times New Roman" pitchFamily="18" charset="0"/>
              </a:rPr>
              <a:t>In right-handed people, positive feelings are generally associated with more alpha power in the left prefrontal cortex (the dominant brain wave activity of awake adults are called alpha waves), and negative feelings with more alpha power in the right prefrontal cortex (approach and avoidance). </a:t>
            </a:r>
          </a:p>
          <a:p>
            <a:r>
              <a:rPr lang="en-AU" altLang="fr-FR" sz="2800" dirty="0">
                <a:latin typeface="Times New Roman" pitchFamily="18" charset="0"/>
              </a:rPr>
              <a:t>Relationship initially suggested by the observations of patients with unilateral cortical damage</a:t>
            </a:r>
          </a:p>
          <a:p>
            <a:r>
              <a:rPr lang="en-AU" altLang="fr-FR" sz="2800" dirty="0">
                <a:latin typeface="Times New Roman" pitchFamily="18" charset="0"/>
              </a:rPr>
              <a:t>More recently has been explored using techniques to measure localised brain activity, such as electrodes on the scalp in Electro-encephalography (EEG) or scanners in Magnetic Resonance Imaging (MRI)</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p:cNvSpPr>
            <a:spLocks noGrp="1" noChangeArrowheads="1"/>
          </p:cNvSpPr>
          <p:nvPr>
            <p:ph type="title" idx="4294967295"/>
          </p:nvPr>
        </p:nvSpPr>
        <p:spPr>
          <a:xfrm>
            <a:off x="468313" y="260350"/>
            <a:ext cx="8229600" cy="1143000"/>
          </a:xfrm>
        </p:spPr>
        <p:txBody>
          <a:bodyPr anchor="b"/>
          <a:lstStyle/>
          <a:p>
            <a:pPr eaLnBrk="1" hangingPunct="1"/>
            <a:r>
              <a:rPr lang="en-GB" altLang="fr-FR">
                <a:latin typeface="Times New Roman" pitchFamily="18" charset="0"/>
              </a:rPr>
              <a:t>Capabilities as a list</a:t>
            </a:r>
            <a:r>
              <a:rPr lang="en-GB" altLang="fr-FR"/>
              <a:t> </a:t>
            </a:r>
          </a:p>
        </p:txBody>
      </p:sp>
      <p:sp>
        <p:nvSpPr>
          <p:cNvPr id="84995" name="Rectangle 3"/>
          <p:cNvSpPr>
            <a:spLocks noGrp="1" noChangeArrowheads="1"/>
          </p:cNvSpPr>
          <p:nvPr>
            <p:ph type="body" idx="4294967295"/>
          </p:nvPr>
        </p:nvSpPr>
        <p:spPr>
          <a:xfrm>
            <a:off x="250825" y="1772568"/>
            <a:ext cx="7726363" cy="4176712"/>
          </a:xfrm>
        </p:spPr>
        <p:txBody>
          <a:bodyPr/>
          <a:lstStyle/>
          <a:p>
            <a:pPr eaLnBrk="1" hangingPunct="1">
              <a:lnSpc>
                <a:spcPct val="90000"/>
              </a:lnSpc>
            </a:pPr>
            <a:r>
              <a:rPr lang="en-GB" altLang="fr-FR" sz="2400" dirty="0">
                <a:latin typeface="Times New Roman" pitchFamily="18" charset="0"/>
              </a:rPr>
              <a:t>Amartya Sen’s “capability approach”</a:t>
            </a:r>
          </a:p>
          <a:p>
            <a:pPr lvl="4" eaLnBrk="1" hangingPunct="1">
              <a:lnSpc>
                <a:spcPct val="90000"/>
              </a:lnSpc>
            </a:pPr>
            <a:endParaRPr lang="en-GB" altLang="fr-FR" sz="2400" dirty="0">
              <a:latin typeface="Times New Roman" pitchFamily="18" charset="0"/>
            </a:endParaRPr>
          </a:p>
          <a:p>
            <a:pPr eaLnBrk="1" hangingPunct="1">
              <a:lnSpc>
                <a:spcPct val="90000"/>
              </a:lnSpc>
            </a:pPr>
            <a:r>
              <a:rPr lang="en-GB" altLang="fr-FR" sz="2400" dirty="0">
                <a:latin typeface="Times New Roman" pitchFamily="18" charset="0"/>
              </a:rPr>
              <a:t>A challenge to utilitarianism (we all know what is best for ourselves)</a:t>
            </a:r>
          </a:p>
          <a:p>
            <a:pPr lvl="4" eaLnBrk="1" hangingPunct="1">
              <a:lnSpc>
                <a:spcPct val="90000"/>
              </a:lnSpc>
            </a:pPr>
            <a:endParaRPr lang="en-GB" altLang="fr-FR" sz="2400" dirty="0">
              <a:latin typeface="Times New Roman" pitchFamily="18" charset="0"/>
            </a:endParaRPr>
          </a:p>
          <a:p>
            <a:pPr eaLnBrk="1" hangingPunct="1">
              <a:lnSpc>
                <a:spcPct val="90000"/>
              </a:lnSpc>
            </a:pPr>
            <a:r>
              <a:rPr lang="en-GB" altLang="fr-FR" sz="2400" dirty="0">
                <a:latin typeface="Times New Roman" pitchFamily="18" charset="0"/>
              </a:rPr>
              <a:t>Start from a conception of what makes a good human life: people, not goods</a:t>
            </a:r>
          </a:p>
          <a:p>
            <a:pPr lvl="4" eaLnBrk="1" hangingPunct="1">
              <a:lnSpc>
                <a:spcPct val="90000"/>
              </a:lnSpc>
            </a:pPr>
            <a:endParaRPr lang="en-GB" altLang="fr-FR" sz="2400" dirty="0">
              <a:latin typeface="Times New Roman" pitchFamily="18" charset="0"/>
            </a:endParaRPr>
          </a:p>
          <a:p>
            <a:pPr eaLnBrk="1" hangingPunct="1">
              <a:lnSpc>
                <a:spcPct val="90000"/>
              </a:lnSpc>
            </a:pPr>
            <a:r>
              <a:rPr lang="en-GB" altLang="fr-FR" sz="2400" dirty="0">
                <a:latin typeface="Times New Roman" pitchFamily="18" charset="0"/>
              </a:rPr>
              <a:t>Capability Approach: </a:t>
            </a:r>
          </a:p>
          <a:p>
            <a:pPr lvl="1" eaLnBrk="1" hangingPunct="1">
              <a:lnSpc>
                <a:spcPct val="90000"/>
              </a:lnSpc>
            </a:pPr>
            <a:r>
              <a:rPr lang="en-GB" altLang="fr-FR" sz="2000" dirty="0">
                <a:latin typeface="Times New Roman" pitchFamily="18" charset="0"/>
              </a:rPr>
              <a:t>what people are </a:t>
            </a:r>
            <a:r>
              <a:rPr lang="en-GB" altLang="fr-FR" sz="2000" u="sng" dirty="0">
                <a:latin typeface="Times New Roman" pitchFamily="18" charset="0"/>
              </a:rPr>
              <a:t>free</a:t>
            </a:r>
            <a:r>
              <a:rPr lang="en-GB" altLang="fr-FR" sz="2000" dirty="0">
                <a:latin typeface="Times New Roman" pitchFamily="18" charset="0"/>
              </a:rPr>
              <a:t> to do as well as what they actually do. </a:t>
            </a:r>
          </a:p>
          <a:p>
            <a:pPr lvl="1" eaLnBrk="1" hangingPunct="1">
              <a:lnSpc>
                <a:spcPct val="90000"/>
              </a:lnSpc>
            </a:pPr>
            <a:r>
              <a:rPr lang="en-GB" altLang="fr-FR" sz="2000" dirty="0">
                <a:latin typeface="Times New Roman" pitchFamily="18" charset="0"/>
              </a:rPr>
              <a:t>opportunities result from ‘capabilities’ – what you </a:t>
            </a:r>
            <a:r>
              <a:rPr lang="en-GB" altLang="fr-FR" sz="2000" u="sng" dirty="0">
                <a:latin typeface="Times New Roman" pitchFamily="18" charset="0"/>
              </a:rPr>
              <a:t>can</a:t>
            </a:r>
            <a:r>
              <a:rPr lang="en-GB" altLang="fr-FR" sz="2000" dirty="0">
                <a:latin typeface="Times New Roman" pitchFamily="18" charset="0"/>
              </a:rPr>
              <a:t> do. Brings us back to the idea of the choice set above.</a:t>
            </a:r>
          </a:p>
          <a:p>
            <a:pPr lvl="1" eaLnBrk="1" hangingPunct="1">
              <a:lnSpc>
                <a:spcPct val="90000"/>
              </a:lnSpc>
            </a:pPr>
            <a:r>
              <a:rPr lang="en-GB" altLang="fr-FR" sz="2000" dirty="0">
                <a:latin typeface="Times New Roman" pitchFamily="18" charset="0"/>
              </a:rPr>
              <a:t>these are distinct from ‘</a:t>
            </a:r>
            <a:r>
              <a:rPr lang="en-GB" altLang="fr-FR" sz="2000" dirty="0" err="1">
                <a:latin typeface="Times New Roman" pitchFamily="18" charset="0"/>
              </a:rPr>
              <a:t>functionings</a:t>
            </a:r>
            <a:r>
              <a:rPr lang="en-GB" altLang="fr-FR" sz="2000" dirty="0">
                <a:latin typeface="Times New Roman" pitchFamily="18" charset="0"/>
              </a:rPr>
              <a:t>’ – what you do: role of responsibility</a:t>
            </a:r>
          </a:p>
        </p:txBody>
      </p:sp>
      <p:pic>
        <p:nvPicPr>
          <p:cNvPr id="23556" name="Picture 5" descr="sen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1388" y="0"/>
            <a:ext cx="1852612" cy="263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Number Placeholder 5"/>
          <p:cNvSpPr txBox="1">
            <a:spLocks noGrp="1"/>
          </p:cNvSpPr>
          <p:nvPr/>
        </p:nvSpPr>
        <p:spPr bwMode="auto">
          <a:xfrm>
            <a:off x="84138" y="6242050"/>
            <a:ext cx="587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4920BA37-21CD-425D-AA94-FB413EF4A2E4}" type="slidenum">
              <a:rPr lang="en-GB" altLang="fr-FR" sz="2600" b="1">
                <a:solidFill>
                  <a:schemeClr val="bg1"/>
                </a:solidFill>
              </a:rPr>
              <a:pPr eaLnBrk="1" hangingPunct="1">
                <a:spcBef>
                  <a:spcPct val="0"/>
                </a:spcBef>
                <a:buFontTx/>
                <a:buNone/>
              </a:pPr>
              <a:t>110</a:t>
            </a:fld>
            <a:endParaRPr lang="en-GB" altLang="fr-FR" sz="2600" b="1">
              <a:solidFill>
                <a:schemeClr val="bg1"/>
              </a:solidFill>
            </a:endParaRPr>
          </a:p>
        </p:txBody>
      </p:sp>
      <p:sp>
        <p:nvSpPr>
          <p:cNvPr id="199683" name="Rectangle 3"/>
          <p:cNvSpPr>
            <a:spLocks noGrp="1" noChangeArrowheads="1"/>
          </p:cNvSpPr>
          <p:nvPr>
            <p:ph type="body" idx="4294967295"/>
          </p:nvPr>
        </p:nvSpPr>
        <p:spPr>
          <a:xfrm>
            <a:off x="107950" y="115888"/>
            <a:ext cx="8964613" cy="6553200"/>
          </a:xfrm>
        </p:spPr>
        <p:txBody>
          <a:bodyPr/>
          <a:lstStyle/>
          <a:p>
            <a:r>
              <a:rPr lang="en-AU" altLang="fr-FR">
                <a:latin typeface="Times New Roman" pitchFamily="18" charset="0"/>
              </a:rPr>
              <a:t>Urry </a:t>
            </a:r>
            <a:r>
              <a:rPr lang="en-AU" altLang="fr-FR" i="1">
                <a:latin typeface="Times New Roman" pitchFamily="18" charset="0"/>
              </a:rPr>
              <a:t>et al</a:t>
            </a:r>
            <a:r>
              <a:rPr lang="en-AU" altLang="fr-FR">
                <a:latin typeface="Times New Roman" pitchFamily="18" charset="0"/>
              </a:rPr>
              <a:t>. (2004) consider 84 right-handed individuals (from the Wisconsin Longitudinal Study) </a:t>
            </a:r>
          </a:p>
          <a:p>
            <a:r>
              <a:rPr lang="en-AU" altLang="fr-FR">
                <a:latin typeface="Times New Roman" pitchFamily="18" charset="0"/>
              </a:rPr>
              <a:t>They answer questions on positive and negative affect, measures of hedonic well-being using global life satisfaction scores, and measures of eudaimonic well-being. </a:t>
            </a:r>
          </a:p>
          <a:p>
            <a:r>
              <a:rPr lang="en-AU" altLang="fr-FR">
                <a:latin typeface="Times New Roman" pitchFamily="18" charset="0"/>
              </a:rPr>
              <a:t>Brain activity is measured via EEG. </a:t>
            </a:r>
          </a:p>
          <a:p>
            <a:r>
              <a:rPr lang="en-AU" altLang="fr-FR">
                <a:latin typeface="Times New Roman" pitchFamily="18" charset="0"/>
              </a:rPr>
              <a:t>Left-right brain asymmetry is shown to be associated with higher levels of positive affect, and with both hedonic and eudaimonic well-being.</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Number Placeholder 5"/>
          <p:cNvSpPr txBox="1">
            <a:spLocks noGrp="1"/>
          </p:cNvSpPr>
          <p:nvPr/>
        </p:nvSpPr>
        <p:spPr bwMode="auto">
          <a:xfrm>
            <a:off x="84138" y="6242050"/>
            <a:ext cx="587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92C56107-119E-45EF-BA58-55194D184F78}" type="slidenum">
              <a:rPr lang="en-GB" altLang="fr-FR" sz="2600" b="1">
                <a:solidFill>
                  <a:schemeClr val="bg1"/>
                </a:solidFill>
              </a:rPr>
              <a:pPr eaLnBrk="1" hangingPunct="1">
                <a:spcBef>
                  <a:spcPct val="0"/>
                </a:spcBef>
                <a:buFontTx/>
                <a:buNone/>
              </a:pPr>
              <a:t>111</a:t>
            </a:fld>
            <a:endParaRPr lang="en-GB" altLang="fr-FR" sz="2600" b="1">
              <a:solidFill>
                <a:schemeClr val="bg1"/>
              </a:solidFill>
            </a:endParaRPr>
          </a:p>
        </p:txBody>
      </p:sp>
      <p:sp>
        <p:nvSpPr>
          <p:cNvPr id="201731" name="Rectangle 3"/>
          <p:cNvSpPr>
            <a:spLocks noGrp="1" noChangeArrowheads="1"/>
          </p:cNvSpPr>
          <p:nvPr>
            <p:ph type="body" idx="4294967295"/>
          </p:nvPr>
        </p:nvSpPr>
        <p:spPr>
          <a:xfrm>
            <a:off x="107950" y="115888"/>
            <a:ext cx="8964613" cy="6553200"/>
          </a:xfrm>
        </p:spPr>
        <p:txBody>
          <a:bodyPr/>
          <a:lstStyle/>
          <a:p>
            <a:r>
              <a:rPr lang="en-AU" altLang="fr-FR" dirty="0">
                <a:latin typeface="Times New Roman" pitchFamily="18" charset="0"/>
              </a:rPr>
              <a:t>In general, brain asymmetry is not only associated with measures of subjective well-being, but general measures of wellness of the organism’s functioning.</a:t>
            </a:r>
          </a:p>
          <a:p>
            <a:endParaRPr lang="en-AU" altLang="fr-FR" dirty="0">
              <a:latin typeface="Times New Roman" pitchFamily="18" charset="0"/>
            </a:endParaRPr>
          </a:p>
          <a:p>
            <a:r>
              <a:rPr lang="en-AU" altLang="fr-FR" dirty="0">
                <a:latin typeface="Times New Roman" pitchFamily="18" charset="0"/>
              </a:rPr>
              <a:t>Brain asymmetry is also associated with physiological measures, such as cortisol and corticotropin releasing hormone (CRH)</a:t>
            </a:r>
          </a:p>
          <a:p>
            <a:endParaRPr lang="en-AU" altLang="fr-FR" dirty="0">
              <a:latin typeface="Times New Roman" pitchFamily="18" charset="0"/>
            </a:endParaRPr>
          </a:p>
          <a:p>
            <a:r>
              <a:rPr lang="en-AU" altLang="fr-FR" dirty="0">
                <a:latin typeface="Times New Roman" pitchFamily="18" charset="0"/>
              </a:rPr>
              <a:t>These are involved in response to stress, and with antibody production in response to influenza vaccine. </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Number Placeholder 5"/>
          <p:cNvSpPr txBox="1">
            <a:spLocks noGrp="1"/>
          </p:cNvSpPr>
          <p:nvPr/>
        </p:nvSpPr>
        <p:spPr bwMode="auto">
          <a:xfrm>
            <a:off x="84138" y="6242050"/>
            <a:ext cx="587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CC469F42-60B6-4BEB-8CC1-C448FBD8520E}" type="slidenum">
              <a:rPr lang="en-GB" altLang="fr-FR" sz="2600" b="1">
                <a:solidFill>
                  <a:schemeClr val="bg1"/>
                </a:solidFill>
              </a:rPr>
              <a:pPr eaLnBrk="1" hangingPunct="1">
                <a:spcBef>
                  <a:spcPct val="0"/>
                </a:spcBef>
                <a:buFontTx/>
                <a:buNone/>
              </a:pPr>
              <a:t>112</a:t>
            </a:fld>
            <a:endParaRPr lang="en-GB" altLang="fr-FR" sz="2600" b="1">
              <a:solidFill>
                <a:schemeClr val="bg1"/>
              </a:solidFill>
            </a:endParaRPr>
          </a:p>
        </p:txBody>
      </p:sp>
      <p:sp>
        <p:nvSpPr>
          <p:cNvPr id="203779" name="Rectangle 3"/>
          <p:cNvSpPr>
            <a:spLocks noGrp="1" noChangeArrowheads="1"/>
          </p:cNvSpPr>
          <p:nvPr>
            <p:ph type="body" idx="4294967295"/>
          </p:nvPr>
        </p:nvSpPr>
        <p:spPr>
          <a:xfrm>
            <a:off x="107950" y="115888"/>
            <a:ext cx="8964613" cy="6553200"/>
          </a:xfrm>
        </p:spPr>
        <p:txBody>
          <a:bodyPr/>
          <a:lstStyle/>
          <a:p>
            <a:r>
              <a:rPr lang="en-AU" altLang="fr-FR" sz="2800" dirty="0">
                <a:solidFill>
                  <a:srgbClr val="FF0000"/>
                </a:solidFill>
                <a:latin typeface="Times New Roman" pitchFamily="18" charset="0"/>
              </a:rPr>
              <a:t>How does brain asymmetry come about? </a:t>
            </a:r>
          </a:p>
          <a:p>
            <a:r>
              <a:rPr lang="en-AU" altLang="fr-FR" sz="2800" dirty="0">
                <a:latin typeface="Times New Roman" pitchFamily="18" charset="0"/>
              </a:rPr>
              <a:t>Probably a role for </a:t>
            </a:r>
            <a:r>
              <a:rPr lang="en-AU" altLang="fr-FR" sz="2800" dirty="0">
                <a:solidFill>
                  <a:srgbClr val="FF0000"/>
                </a:solidFill>
                <a:latin typeface="Times New Roman" pitchFamily="18" charset="0"/>
              </a:rPr>
              <a:t>genetics</a:t>
            </a:r>
            <a:r>
              <a:rPr lang="en-AU" altLang="fr-FR" sz="2800" dirty="0">
                <a:latin typeface="Times New Roman" pitchFamily="18" charset="0"/>
              </a:rPr>
              <a:t>: the form of a certain gene regulating the serotonin system (5HTT) is a predictor of neuroticism, which is related to left-right asymmetry</a:t>
            </a:r>
          </a:p>
          <a:p>
            <a:r>
              <a:rPr lang="en-AU" altLang="fr-FR" sz="2800" dirty="0">
                <a:latin typeface="Times New Roman" pitchFamily="18" charset="0"/>
              </a:rPr>
              <a:t>There is also a role of </a:t>
            </a:r>
            <a:r>
              <a:rPr lang="en-AU" altLang="fr-FR" sz="2800" dirty="0">
                <a:solidFill>
                  <a:srgbClr val="FF0000"/>
                </a:solidFill>
                <a:latin typeface="Times New Roman" pitchFamily="18" charset="0"/>
              </a:rPr>
              <a:t>early social experiences </a:t>
            </a:r>
            <a:r>
              <a:rPr lang="en-AU" altLang="fr-FR" sz="2800" dirty="0">
                <a:latin typeface="Times New Roman" pitchFamily="18" charset="0"/>
              </a:rPr>
              <a:t>in determining some aspects of brain circuitry. </a:t>
            </a:r>
          </a:p>
          <a:p>
            <a:r>
              <a:rPr lang="en-AU" altLang="fr-FR" sz="2800" dirty="0">
                <a:latin typeface="Times New Roman" pitchFamily="18" charset="0"/>
              </a:rPr>
              <a:t>L-R balance can be manipulated in adults by showing pleasant or unpleasant pictures or films.</a:t>
            </a:r>
          </a:p>
          <a:p>
            <a:r>
              <a:rPr lang="en-AU" altLang="fr-FR" sz="2800" dirty="0">
                <a:latin typeface="Times New Roman" pitchFamily="18" charset="0"/>
              </a:rPr>
              <a:t>In a controlled experiment those randomly assigned to a meditation group (compared to a neutral control) showed an increase in left-right brain activation</a:t>
            </a:r>
          </a:p>
          <a:p>
            <a:r>
              <a:rPr lang="en-AU" altLang="fr-FR" sz="2800" dirty="0">
                <a:latin typeface="Times New Roman" pitchFamily="18" charset="0"/>
              </a:rPr>
              <a:t>The meditation group also showed an increase in antibody production in response to influenza vaccine (</a:t>
            </a:r>
            <a:r>
              <a:rPr lang="en-AU" altLang="fr-FR" sz="2800" dirty="0" err="1">
                <a:latin typeface="Times New Roman" pitchFamily="18" charset="0"/>
              </a:rPr>
              <a:t>cf</a:t>
            </a:r>
            <a:r>
              <a:rPr lang="en-AU" altLang="fr-FR" sz="2800" dirty="0">
                <a:latin typeface="Times New Roman" pitchFamily="18" charset="0"/>
              </a:rPr>
              <a:t> the control) </a:t>
            </a:r>
          </a:p>
        </p:txBody>
      </p:sp>
    </p:spTree>
    <p:extLst>
      <p:ext uri="{BB962C8B-B14F-4D97-AF65-F5344CB8AC3E}">
        <p14:creationId xmlns:p14="http://schemas.microsoft.com/office/powerpoint/2010/main" val="204163317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Number Placeholder 5"/>
          <p:cNvSpPr txBox="1">
            <a:spLocks noGrp="1"/>
          </p:cNvSpPr>
          <p:nvPr/>
        </p:nvSpPr>
        <p:spPr bwMode="auto">
          <a:xfrm>
            <a:off x="84138" y="6242050"/>
            <a:ext cx="587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CC469F42-60B6-4BEB-8CC1-C448FBD8520E}" type="slidenum">
              <a:rPr lang="en-GB" altLang="fr-FR" sz="2600" b="1">
                <a:solidFill>
                  <a:schemeClr val="bg1"/>
                </a:solidFill>
              </a:rPr>
              <a:pPr eaLnBrk="1" hangingPunct="1">
                <a:spcBef>
                  <a:spcPct val="0"/>
                </a:spcBef>
                <a:buFontTx/>
                <a:buNone/>
              </a:pPr>
              <a:t>113</a:t>
            </a:fld>
            <a:endParaRPr lang="en-GB" altLang="fr-FR" sz="2600" b="1">
              <a:solidFill>
                <a:schemeClr val="bg1"/>
              </a:solidFill>
            </a:endParaRPr>
          </a:p>
        </p:txBody>
      </p:sp>
      <p:sp>
        <p:nvSpPr>
          <p:cNvPr id="203779" name="Rectangle 3"/>
          <p:cNvSpPr>
            <a:spLocks noGrp="1" noChangeArrowheads="1"/>
          </p:cNvSpPr>
          <p:nvPr>
            <p:ph type="body" idx="4294967295"/>
          </p:nvPr>
        </p:nvSpPr>
        <p:spPr>
          <a:xfrm>
            <a:off x="107950" y="115888"/>
            <a:ext cx="8964613" cy="6553200"/>
          </a:xfrm>
        </p:spPr>
        <p:txBody>
          <a:bodyPr/>
          <a:lstStyle/>
          <a:p>
            <a:r>
              <a:rPr lang="en-AU" altLang="fr-FR" sz="2800" dirty="0">
                <a:solidFill>
                  <a:srgbClr val="FF0000"/>
                </a:solidFill>
                <a:latin typeface="Times New Roman" pitchFamily="18" charset="0"/>
              </a:rPr>
              <a:t>How does brain asymmetry come about? </a:t>
            </a:r>
          </a:p>
          <a:p>
            <a:r>
              <a:rPr lang="en-AU" altLang="fr-FR" sz="2800" dirty="0">
                <a:latin typeface="Times New Roman" pitchFamily="18" charset="0"/>
              </a:rPr>
              <a:t>The different parts of the brain can be stimulated via magnetic fields: </a:t>
            </a:r>
            <a:r>
              <a:rPr lang="en-AU" altLang="fr-FR" sz="2800" dirty="0">
                <a:solidFill>
                  <a:srgbClr val="FF0000"/>
                </a:solidFill>
                <a:latin typeface="Times New Roman" pitchFamily="18" charset="0"/>
              </a:rPr>
              <a:t>transcranial magnetic stimulation </a:t>
            </a:r>
            <a:r>
              <a:rPr lang="en-AU" altLang="fr-FR" sz="2800" dirty="0">
                <a:latin typeface="Times New Roman" pitchFamily="18" charset="0"/>
              </a:rPr>
              <a:t>(TMS)</a:t>
            </a:r>
          </a:p>
          <a:p>
            <a:r>
              <a:rPr lang="en-AU" altLang="fr-FR" sz="2800" dirty="0">
                <a:latin typeface="Times New Roman" pitchFamily="18" charset="0"/>
              </a:rPr>
              <a:t>“</a:t>
            </a:r>
            <a:r>
              <a:rPr lang="en-GB" altLang="fr-FR" sz="2800" i="1" dirty="0">
                <a:latin typeface="Times New Roman" pitchFamily="18" charset="0"/>
              </a:rPr>
              <a:t>An electrical generator operating in very short on–off bursts produces a series of strong magnetic fields in a wire coil, generally in the shape of a figure 8, that is mounted on a paddle and positioned on or near a patient's forehead or scalp.</a:t>
            </a:r>
            <a:r>
              <a:rPr lang="en-GB" altLang="fr-FR" sz="2800" dirty="0">
                <a:latin typeface="Times New Roman" pitchFamily="18" charset="0"/>
              </a:rPr>
              <a:t>”</a:t>
            </a:r>
          </a:p>
          <a:p>
            <a:r>
              <a:rPr lang="en-GB" altLang="fr-FR" sz="2800" dirty="0">
                <a:latin typeface="Times New Roman" pitchFamily="18" charset="0"/>
              </a:rPr>
              <a:t>“</a:t>
            </a:r>
            <a:r>
              <a:rPr lang="en-GB" altLang="fr-FR" sz="2800" i="1" dirty="0">
                <a:latin typeface="Times New Roman" pitchFamily="18" charset="0"/>
              </a:rPr>
              <a:t>The main psychiatric use of TMS is in the treatment of depression. For this purpose, therapists usually place the coil over the left prefrontal cortex, just behind the forehead, where fMRI and other brain scans suggest that activity is often low in depressed persons.</a:t>
            </a:r>
            <a:r>
              <a:rPr lang="en-GB" altLang="fr-FR" sz="2800" dirty="0">
                <a:latin typeface="Times New Roman" pitchFamily="18" charset="0"/>
              </a:rPr>
              <a:t>”</a:t>
            </a:r>
            <a:endParaRPr lang="en-AU" altLang="fr-FR" sz="2800" dirty="0">
              <a:latin typeface="Times New Roman" pitchFamily="18" charset="0"/>
            </a:endParaRPr>
          </a:p>
        </p:txBody>
      </p:sp>
    </p:spTree>
    <p:extLst>
      <p:ext uri="{BB962C8B-B14F-4D97-AF65-F5344CB8AC3E}">
        <p14:creationId xmlns:p14="http://schemas.microsoft.com/office/powerpoint/2010/main" val="61062895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B27078CC-2F12-1144-8968-3ECEFA26D315}"/>
              </a:ext>
            </a:extLst>
          </p:cNvPr>
          <p:cNvSpPr txBox="1"/>
          <p:nvPr/>
        </p:nvSpPr>
        <p:spPr>
          <a:xfrm>
            <a:off x="359627" y="4828217"/>
            <a:ext cx="6897693" cy="1985159"/>
          </a:xfrm>
          <a:prstGeom prst="rect">
            <a:avLst/>
          </a:prstGeom>
          <a:noFill/>
        </p:spPr>
        <p:txBody>
          <a:bodyPr wrap="square" rtlCol="0">
            <a:spAutoFit/>
          </a:bodyPr>
          <a:lstStyle/>
          <a:p>
            <a:r>
              <a:rPr lang="en-GB" sz="1650" b="1" dirty="0"/>
              <a:t>Why?</a:t>
            </a:r>
          </a:p>
          <a:p>
            <a:endParaRPr lang="en-GB" sz="750" b="1" dirty="0"/>
          </a:p>
          <a:p>
            <a:pPr marL="342900" indent="-342900">
              <a:buAutoNum type="arabicParenBoth"/>
            </a:pPr>
            <a:r>
              <a:rPr lang="en-GB" sz="1650" dirty="0"/>
              <a:t>One of the key regions for regulating and expressing emotions </a:t>
            </a:r>
          </a:p>
          <a:p>
            <a:pPr marL="342900" indent="-342900">
              <a:buAutoNum type="arabicParenBoth"/>
            </a:pPr>
            <a:r>
              <a:rPr lang="en-GB" sz="1650" dirty="0"/>
              <a:t>Removal or disruption alters fear and anxiety responses (Murray, </a:t>
            </a:r>
            <a:r>
              <a:rPr lang="en-GB" sz="1650" dirty="0" err="1"/>
              <a:t>Adolphs</a:t>
            </a:r>
            <a:r>
              <a:rPr lang="en-GB" sz="1650" dirty="0"/>
              <a:t>, </a:t>
            </a:r>
            <a:r>
              <a:rPr lang="en-GB" sz="1650" dirty="0" err="1"/>
              <a:t>Bernadi</a:t>
            </a:r>
            <a:r>
              <a:rPr lang="en-GB" sz="1650" dirty="0"/>
              <a:t>, </a:t>
            </a:r>
            <a:r>
              <a:rPr lang="en-GB" sz="1650" dirty="0" err="1"/>
              <a:t>DalMonte</a:t>
            </a:r>
            <a:r>
              <a:rPr lang="en-GB" sz="1650" dirty="0"/>
              <a:t> and others)</a:t>
            </a:r>
          </a:p>
          <a:p>
            <a:pPr marL="342900" indent="-342900">
              <a:buAutoNum type="arabicParenBoth"/>
            </a:pPr>
            <a:r>
              <a:rPr lang="en-GB" sz="1650" dirty="0"/>
              <a:t>Abnormal amygdala metabolism in depression (PET work: </a:t>
            </a:r>
            <a:r>
              <a:rPr lang="en-GB" sz="1650" dirty="0" err="1"/>
              <a:t>Drevets</a:t>
            </a:r>
            <a:r>
              <a:rPr lang="en-GB" sz="1650" dirty="0"/>
              <a:t> et al.)</a:t>
            </a:r>
          </a:p>
          <a:p>
            <a:pPr marL="342900" indent="-342900">
              <a:buAutoNum type="arabicParenBoth"/>
            </a:pPr>
            <a:r>
              <a:rPr lang="en-GB" sz="1650" dirty="0"/>
              <a:t>Task-related abnormal activity in depression (e.g. happy vs sad faces)</a:t>
            </a:r>
          </a:p>
          <a:p>
            <a:pPr marL="342900" indent="-342900">
              <a:buAutoNum type="arabicParenBoth"/>
            </a:pPr>
            <a:r>
              <a:rPr lang="en-GB" sz="1650" dirty="0"/>
              <a:t>Interface in terms of connections: autonomic + PFC  (e.g., Price et al 2003) </a:t>
            </a:r>
            <a:endParaRPr lang="en-GB" sz="1125" dirty="0"/>
          </a:p>
        </p:txBody>
      </p:sp>
      <p:pic>
        <p:nvPicPr>
          <p:cNvPr id="8" name="Picture 7">
            <a:extLst>
              <a:ext uri="{FF2B5EF4-FFF2-40B4-BE49-F238E27FC236}">
                <a16:creationId xmlns:a16="http://schemas.microsoft.com/office/drawing/2014/main" id="{D3D9A2A4-82BE-3F4B-8912-96C02A4929DC}"/>
              </a:ext>
            </a:extLst>
          </p:cNvPr>
          <p:cNvPicPr>
            <a:picLocks noChangeAspect="1"/>
          </p:cNvPicPr>
          <p:nvPr/>
        </p:nvPicPr>
        <p:blipFill>
          <a:blip r:embed="rId3"/>
          <a:stretch>
            <a:fillRect/>
          </a:stretch>
        </p:blipFill>
        <p:spPr>
          <a:xfrm>
            <a:off x="1186761" y="1193357"/>
            <a:ext cx="3529255" cy="3387771"/>
          </a:xfrm>
          <a:prstGeom prst="rect">
            <a:avLst/>
          </a:prstGeom>
        </p:spPr>
      </p:pic>
      <p:sp>
        <p:nvSpPr>
          <p:cNvPr id="9" name="TextBox 8">
            <a:extLst>
              <a:ext uri="{FF2B5EF4-FFF2-40B4-BE49-F238E27FC236}">
                <a16:creationId xmlns:a16="http://schemas.microsoft.com/office/drawing/2014/main" id="{C10E58E7-37AD-7141-8875-14A6EA4CCAC3}"/>
              </a:ext>
            </a:extLst>
          </p:cNvPr>
          <p:cNvSpPr txBox="1"/>
          <p:nvPr/>
        </p:nvSpPr>
        <p:spPr>
          <a:xfrm>
            <a:off x="2417420" y="4427820"/>
            <a:ext cx="1146468" cy="369332"/>
          </a:xfrm>
          <a:prstGeom prst="rect">
            <a:avLst/>
          </a:prstGeom>
          <a:noFill/>
        </p:spPr>
        <p:txBody>
          <a:bodyPr wrap="none" rtlCol="0">
            <a:spAutoFit/>
          </a:bodyPr>
          <a:lstStyle/>
          <a:p>
            <a:r>
              <a:rPr lang="en-GB" dirty="0"/>
              <a:t>Amygdala</a:t>
            </a:r>
          </a:p>
        </p:txBody>
      </p:sp>
      <p:sp>
        <p:nvSpPr>
          <p:cNvPr id="12" name="Title 1">
            <a:extLst>
              <a:ext uri="{FF2B5EF4-FFF2-40B4-BE49-F238E27FC236}">
                <a16:creationId xmlns:a16="http://schemas.microsoft.com/office/drawing/2014/main" id="{31055D8D-B52C-7C42-8265-B827EC1AEA9C}"/>
              </a:ext>
            </a:extLst>
          </p:cNvPr>
          <p:cNvSpPr txBox="1">
            <a:spLocks/>
          </p:cNvSpPr>
          <p:nvPr/>
        </p:nvSpPr>
        <p:spPr>
          <a:xfrm>
            <a:off x="179512" y="116632"/>
            <a:ext cx="8856984" cy="33099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atin typeface="Times New Roman" panose="02020603050405020304" pitchFamily="18" charset="0"/>
                <a:cs typeface="Times New Roman" panose="02020603050405020304" pitchFamily="18" charset="0"/>
              </a:rPr>
              <a:t>Recent work by Klein-</a:t>
            </a:r>
            <a:r>
              <a:rPr lang="en-US" dirty="0" err="1">
                <a:latin typeface="Times New Roman" panose="02020603050405020304" pitchFamily="18" charset="0"/>
                <a:cs typeface="Times New Roman" panose="02020603050405020304" pitchFamily="18" charset="0"/>
              </a:rPr>
              <a:t>Flugge</a:t>
            </a:r>
            <a:r>
              <a:rPr lang="en-US" dirty="0">
                <a:latin typeface="Times New Roman" panose="02020603050405020304" pitchFamily="18" charset="0"/>
                <a:cs typeface="Times New Roman" panose="02020603050405020304" pitchFamily="18" charset="0"/>
              </a:rPr>
              <a:t>: Amygdala connections</a:t>
            </a:r>
          </a:p>
        </p:txBody>
      </p:sp>
    </p:spTree>
    <p:extLst>
      <p:ext uri="{BB962C8B-B14F-4D97-AF65-F5344CB8AC3E}">
        <p14:creationId xmlns:p14="http://schemas.microsoft.com/office/powerpoint/2010/main" val="2874522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5A0F830-2F6C-4B44-A9CE-EADAE8F905B9}"/>
              </a:ext>
            </a:extLst>
          </p:cNvPr>
          <p:cNvPicPr>
            <a:picLocks noChangeAspect="1"/>
          </p:cNvPicPr>
          <p:nvPr/>
        </p:nvPicPr>
        <p:blipFill rotWithShape="1">
          <a:blip r:embed="rId3"/>
          <a:srcRect t="10737"/>
          <a:stretch/>
        </p:blipFill>
        <p:spPr>
          <a:xfrm>
            <a:off x="360484" y="2060848"/>
            <a:ext cx="8651631" cy="2396201"/>
          </a:xfrm>
          <a:prstGeom prst="rect">
            <a:avLst/>
          </a:prstGeom>
        </p:spPr>
      </p:pic>
      <p:sp>
        <p:nvSpPr>
          <p:cNvPr id="2" name="TextBox 1">
            <a:extLst>
              <a:ext uri="{FF2B5EF4-FFF2-40B4-BE49-F238E27FC236}">
                <a16:creationId xmlns:a16="http://schemas.microsoft.com/office/drawing/2014/main" id="{CA34ED94-71FD-6548-AEE8-AF5C010FB325}"/>
              </a:ext>
            </a:extLst>
          </p:cNvPr>
          <p:cNvSpPr txBox="1"/>
          <p:nvPr/>
        </p:nvSpPr>
        <p:spPr>
          <a:xfrm>
            <a:off x="232318" y="764704"/>
            <a:ext cx="8679364" cy="707886"/>
          </a:xfrm>
          <a:prstGeom prst="rect">
            <a:avLst/>
          </a:prstGeom>
          <a:noFill/>
        </p:spPr>
        <p:txBody>
          <a:bodyPr wrap="none" rtlCol="0">
            <a:spAutoFit/>
          </a:bodyPr>
          <a:lstStyle/>
          <a:p>
            <a:pPr algn="ctr"/>
            <a:r>
              <a:rPr lang="en-US" sz="2000" dirty="0"/>
              <a:t>Out-of-sample predictions:</a:t>
            </a:r>
          </a:p>
          <a:p>
            <a:pPr algn="ctr"/>
            <a:r>
              <a:rPr lang="en-US" sz="2000" dirty="0"/>
              <a:t>Use weights estimated in 3T cohort to predict </a:t>
            </a:r>
            <a:r>
              <a:rPr lang="en-US" sz="2000" dirty="0" err="1"/>
              <a:t>behavioural</a:t>
            </a:r>
            <a:r>
              <a:rPr lang="en-US" sz="2000" dirty="0"/>
              <a:t> dimensions in 7T cohort</a:t>
            </a:r>
          </a:p>
        </p:txBody>
      </p:sp>
      <p:sp>
        <p:nvSpPr>
          <p:cNvPr id="3" name="Rectangle 2">
            <a:extLst>
              <a:ext uri="{FF2B5EF4-FFF2-40B4-BE49-F238E27FC236}">
                <a16:creationId xmlns:a16="http://schemas.microsoft.com/office/drawing/2014/main" id="{57A932E9-A0D0-4BE0-07DD-5F75A90EEAF8}"/>
              </a:ext>
            </a:extLst>
          </p:cNvPr>
          <p:cNvSpPr/>
          <p:nvPr/>
        </p:nvSpPr>
        <p:spPr>
          <a:xfrm>
            <a:off x="3419872" y="4797152"/>
            <a:ext cx="5649945" cy="276999"/>
          </a:xfrm>
          <a:prstGeom prst="rect">
            <a:avLst/>
          </a:prstGeom>
        </p:spPr>
        <p:txBody>
          <a:bodyPr wrap="none">
            <a:spAutoFit/>
          </a:bodyPr>
          <a:lstStyle/>
          <a:p>
            <a:r>
              <a:rPr lang="en-GB" sz="1200" dirty="0">
                <a:solidFill>
                  <a:schemeClr val="bg1">
                    <a:lumMod val="50000"/>
                  </a:schemeClr>
                </a:solidFill>
                <a:latin typeface="Calibri" panose="020F0502020204030204" pitchFamily="34" charset="0"/>
                <a:cs typeface="Calibri" panose="020F0502020204030204" pitchFamily="34" charset="0"/>
              </a:rPr>
              <a:t>Klein-</a:t>
            </a:r>
            <a:r>
              <a:rPr lang="en-GB" sz="1200" dirty="0" err="1">
                <a:solidFill>
                  <a:schemeClr val="bg1">
                    <a:lumMod val="50000"/>
                  </a:schemeClr>
                </a:solidFill>
                <a:latin typeface="Calibri" panose="020F0502020204030204" pitchFamily="34" charset="0"/>
                <a:cs typeface="Calibri" panose="020F0502020204030204" pitchFamily="34" charset="0"/>
              </a:rPr>
              <a:t>Flügge</a:t>
            </a:r>
            <a:r>
              <a:rPr lang="en-GB" sz="1200" dirty="0">
                <a:solidFill>
                  <a:schemeClr val="bg1">
                    <a:lumMod val="50000"/>
                  </a:schemeClr>
                </a:solidFill>
                <a:latin typeface="Calibri" panose="020F0502020204030204" pitchFamily="34" charset="0"/>
                <a:cs typeface="Calibri" panose="020F0502020204030204" pitchFamily="34" charset="0"/>
              </a:rPr>
              <a:t>, Jensen, Takagi, Priestley, </a:t>
            </a:r>
            <a:r>
              <a:rPr lang="en-GB" sz="1200" dirty="0" err="1">
                <a:solidFill>
                  <a:schemeClr val="bg1">
                    <a:lumMod val="50000"/>
                  </a:schemeClr>
                </a:solidFill>
                <a:latin typeface="Calibri" panose="020F0502020204030204" pitchFamily="34" charset="0"/>
                <a:cs typeface="Calibri" panose="020F0502020204030204" pitchFamily="34" charset="0"/>
              </a:rPr>
              <a:t>Verhagen</a:t>
            </a:r>
            <a:r>
              <a:rPr lang="en-GB" sz="1200" dirty="0">
                <a:solidFill>
                  <a:schemeClr val="bg1">
                    <a:lumMod val="50000"/>
                  </a:schemeClr>
                </a:solidFill>
                <a:latin typeface="Calibri" panose="020F0502020204030204" pitchFamily="34" charset="0"/>
                <a:cs typeface="Calibri" panose="020F0502020204030204" pitchFamily="34" charset="0"/>
              </a:rPr>
              <a:t>, Smith, Rushworth, Nat Hum </a:t>
            </a:r>
            <a:r>
              <a:rPr lang="en-GB" sz="1200" dirty="0" err="1">
                <a:solidFill>
                  <a:schemeClr val="bg1">
                    <a:lumMod val="50000"/>
                  </a:schemeClr>
                </a:solidFill>
                <a:latin typeface="Calibri" panose="020F0502020204030204" pitchFamily="34" charset="0"/>
                <a:cs typeface="Calibri" panose="020F0502020204030204" pitchFamily="34" charset="0"/>
              </a:rPr>
              <a:t>Beh</a:t>
            </a:r>
            <a:r>
              <a:rPr lang="en-GB" sz="1200" dirty="0">
                <a:solidFill>
                  <a:schemeClr val="bg1">
                    <a:lumMod val="50000"/>
                  </a:schemeClr>
                </a:solidFill>
                <a:latin typeface="Calibri" panose="020F0502020204030204" pitchFamily="34" charset="0"/>
                <a:cs typeface="Calibri" panose="020F0502020204030204" pitchFamily="34" charset="0"/>
              </a:rPr>
              <a:t>, 2022</a:t>
            </a:r>
            <a:endParaRPr lang="en-US" sz="1200" dirty="0">
              <a:solidFill>
                <a:schemeClr val="bg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7470246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Number Placeholder 5"/>
          <p:cNvSpPr txBox="1">
            <a:spLocks noGrp="1"/>
          </p:cNvSpPr>
          <p:nvPr/>
        </p:nvSpPr>
        <p:spPr bwMode="auto">
          <a:xfrm>
            <a:off x="84138" y="6242050"/>
            <a:ext cx="587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37AC7E37-9339-4FEA-A4AA-E8C5BD63B1E9}" type="slidenum">
              <a:rPr lang="en-GB" altLang="fr-FR" sz="2600" b="1">
                <a:solidFill>
                  <a:schemeClr val="bg1"/>
                </a:solidFill>
              </a:rPr>
              <a:pPr eaLnBrk="1" hangingPunct="1">
                <a:spcBef>
                  <a:spcPct val="0"/>
                </a:spcBef>
                <a:buFontTx/>
                <a:buNone/>
              </a:pPr>
              <a:t>116</a:t>
            </a:fld>
            <a:endParaRPr lang="en-GB" altLang="fr-FR" sz="2600" b="1">
              <a:solidFill>
                <a:schemeClr val="bg1"/>
              </a:solidFill>
            </a:endParaRPr>
          </a:p>
        </p:txBody>
      </p:sp>
      <p:sp>
        <p:nvSpPr>
          <p:cNvPr id="205827" name="AutoShape 2"/>
          <p:cNvSpPr>
            <a:spLocks noGrp="1" noChangeArrowheads="1"/>
          </p:cNvSpPr>
          <p:nvPr>
            <p:ph type="title" idx="4294967295"/>
          </p:nvPr>
        </p:nvSpPr>
        <p:spPr>
          <a:xfrm>
            <a:off x="457200" y="188913"/>
            <a:ext cx="8229600" cy="1143000"/>
          </a:xfrm>
        </p:spPr>
        <p:txBody>
          <a:bodyPr anchor="b"/>
          <a:lstStyle/>
          <a:p>
            <a:r>
              <a:rPr lang="en-GB" altLang="fr-FR" sz="3600" i="1" dirty="0">
                <a:solidFill>
                  <a:srgbClr val="FF3300"/>
                </a:solidFill>
                <a:latin typeface="Times New Roman" pitchFamily="18" charset="0"/>
              </a:rPr>
              <a:t>SWB scores are correlated with observable characteristics in ways that make sense</a:t>
            </a:r>
          </a:p>
        </p:txBody>
      </p:sp>
      <p:sp>
        <p:nvSpPr>
          <p:cNvPr id="205828" name="Rectangle 3"/>
          <p:cNvSpPr>
            <a:spLocks noGrp="1" noChangeArrowheads="1"/>
          </p:cNvSpPr>
          <p:nvPr>
            <p:ph type="body" idx="4294967295"/>
          </p:nvPr>
        </p:nvSpPr>
        <p:spPr>
          <a:xfrm>
            <a:off x="71438" y="1628775"/>
            <a:ext cx="8964612" cy="5111750"/>
          </a:xfrm>
        </p:spPr>
        <p:txBody>
          <a:bodyPr/>
          <a:lstStyle/>
          <a:p>
            <a:pPr>
              <a:buFontTx/>
              <a:buNone/>
            </a:pPr>
            <a:r>
              <a:rPr lang="en-GB" altLang="fr-FR" dirty="0">
                <a:latin typeface="Times New Roman" pitchFamily="18" charset="0"/>
              </a:rPr>
              <a:t>Variables often associated with higher SWB:</a:t>
            </a:r>
          </a:p>
          <a:p>
            <a:pPr lvl="1"/>
            <a:r>
              <a:rPr lang="en-GB" altLang="fr-FR" dirty="0">
                <a:latin typeface="Times New Roman" pitchFamily="18" charset="0"/>
              </a:rPr>
              <a:t>Being in employment</a:t>
            </a:r>
          </a:p>
          <a:p>
            <a:pPr lvl="1"/>
            <a:r>
              <a:rPr lang="en-GB" altLang="fr-FR" dirty="0">
                <a:latin typeface="Times New Roman" pitchFamily="18" charset="0"/>
              </a:rPr>
              <a:t>Having good health</a:t>
            </a:r>
          </a:p>
          <a:p>
            <a:pPr lvl="1"/>
            <a:r>
              <a:rPr lang="en-GB" altLang="fr-FR" dirty="0">
                <a:latin typeface="Times New Roman" pitchFamily="18" charset="0"/>
              </a:rPr>
              <a:t>Being married</a:t>
            </a:r>
          </a:p>
          <a:p>
            <a:pPr lvl="1"/>
            <a:r>
              <a:rPr lang="en-GB" altLang="fr-FR" dirty="0">
                <a:latin typeface="Times New Roman" pitchFamily="18" charset="0"/>
              </a:rPr>
              <a:t>Being female</a:t>
            </a:r>
          </a:p>
          <a:p>
            <a:pPr lvl="1"/>
            <a:r>
              <a:rPr lang="en-GB" altLang="fr-FR" dirty="0">
                <a:latin typeface="Times New Roman" pitchFamily="18" charset="0"/>
              </a:rPr>
              <a:t>Having higher income</a:t>
            </a:r>
          </a:p>
          <a:p>
            <a:pPr lvl="1"/>
            <a:r>
              <a:rPr lang="en-GB" altLang="fr-FR" dirty="0">
                <a:latin typeface="Times New Roman" pitchFamily="18" charset="0"/>
              </a:rPr>
              <a:t>Not having children</a:t>
            </a:r>
          </a:p>
          <a:p>
            <a:pPr lvl="1"/>
            <a:r>
              <a:rPr lang="en-GB" altLang="fr-FR" dirty="0">
                <a:latin typeface="Times New Roman" pitchFamily="18" charset="0"/>
              </a:rPr>
              <a:t>Mid-life crisis: being young; or being old</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Number Placeholder 5"/>
          <p:cNvSpPr txBox="1">
            <a:spLocks noGrp="1"/>
          </p:cNvSpPr>
          <p:nvPr/>
        </p:nvSpPr>
        <p:spPr bwMode="auto">
          <a:xfrm>
            <a:off x="84138" y="6242050"/>
            <a:ext cx="587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3A0D0A97-9BE2-498B-8E18-7D1031F921EE}" type="slidenum">
              <a:rPr lang="en-GB" altLang="fr-FR" sz="2600" b="1">
                <a:solidFill>
                  <a:schemeClr val="bg1"/>
                </a:solidFill>
              </a:rPr>
              <a:pPr eaLnBrk="1" hangingPunct="1">
                <a:spcBef>
                  <a:spcPct val="0"/>
                </a:spcBef>
                <a:buFontTx/>
                <a:buNone/>
              </a:pPr>
              <a:t>117</a:t>
            </a:fld>
            <a:endParaRPr lang="en-GB" altLang="fr-FR" sz="2600" b="1">
              <a:solidFill>
                <a:schemeClr val="bg1"/>
              </a:solidFill>
            </a:endParaRPr>
          </a:p>
        </p:txBody>
      </p:sp>
      <p:sp>
        <p:nvSpPr>
          <p:cNvPr id="207875" name="Rectangle 3"/>
          <p:cNvSpPr>
            <a:spLocks noGrp="1" noChangeArrowheads="1"/>
          </p:cNvSpPr>
          <p:nvPr>
            <p:ph type="body" idx="4294967295"/>
          </p:nvPr>
        </p:nvSpPr>
        <p:spPr>
          <a:xfrm>
            <a:off x="107950" y="115888"/>
            <a:ext cx="8964613" cy="6553200"/>
          </a:xfrm>
        </p:spPr>
        <p:txBody>
          <a:bodyPr/>
          <a:lstStyle/>
          <a:p>
            <a:r>
              <a:rPr lang="en-AU" altLang="fr-FR" dirty="0">
                <a:latin typeface="Times New Roman" pitchFamily="18" charset="0"/>
              </a:rPr>
              <a:t>This is also true at the more aggregate level</a:t>
            </a:r>
          </a:p>
          <a:p>
            <a:endParaRPr lang="en-AU" altLang="fr-FR" dirty="0">
              <a:latin typeface="Times New Roman" pitchFamily="18" charset="0"/>
            </a:endParaRPr>
          </a:p>
          <a:p>
            <a:r>
              <a:rPr lang="en-AU" altLang="fr-FR" dirty="0">
                <a:latin typeface="Times New Roman" pitchFamily="18" charset="0"/>
              </a:rPr>
              <a:t>Oswald and Wu (Science, 2010) look at life satisfaction scores (1-4) using US BRFSS data from 2005-2008.</a:t>
            </a:r>
          </a:p>
          <a:p>
            <a:r>
              <a:rPr lang="en-AU" altLang="fr-FR" dirty="0">
                <a:latin typeface="Times New Roman" pitchFamily="18" charset="0"/>
              </a:rPr>
              <a:t>Run satisfaction regressions on individual demographics and 49 State dummies.</a:t>
            </a:r>
          </a:p>
          <a:p>
            <a:r>
              <a:rPr lang="en-AU" altLang="fr-FR" dirty="0">
                <a:latin typeface="Times New Roman" pitchFamily="18" charset="0"/>
              </a:rPr>
              <a:t>This gives a State-by-State picture of well-being.</a:t>
            </a:r>
          </a:p>
          <a:p>
            <a:r>
              <a:rPr lang="en-US" altLang="fr-FR" dirty="0">
                <a:latin typeface="Times New Roman" pitchFamily="18" charset="0"/>
              </a:rPr>
              <a:t>Satisfaction with life is lowest in New York. </a:t>
            </a:r>
          </a:p>
          <a:p>
            <a:r>
              <a:rPr lang="en-US" altLang="fr-FR" dirty="0">
                <a:latin typeface="Times New Roman" pitchFamily="18" charset="0"/>
              </a:rPr>
              <a:t>The particularly high-satisfaction states are Louisiana and Hawaii.</a:t>
            </a:r>
            <a:endParaRPr lang="en-AU" altLang="fr-FR" dirty="0">
              <a:latin typeface="Times New Roman" pitchFamily="18" charset="0"/>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Number Placeholder 5"/>
          <p:cNvSpPr txBox="1">
            <a:spLocks noGrp="1"/>
          </p:cNvSpPr>
          <p:nvPr/>
        </p:nvSpPr>
        <p:spPr bwMode="auto">
          <a:xfrm>
            <a:off x="84138" y="6242050"/>
            <a:ext cx="587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D8D9F215-39C4-4587-9F19-04AD21B36E16}" type="slidenum">
              <a:rPr lang="en-GB" altLang="fr-FR" sz="2600" b="1">
                <a:solidFill>
                  <a:schemeClr val="bg1"/>
                </a:solidFill>
              </a:rPr>
              <a:pPr eaLnBrk="1" hangingPunct="1">
                <a:spcBef>
                  <a:spcPct val="0"/>
                </a:spcBef>
                <a:buFontTx/>
                <a:buNone/>
              </a:pPr>
              <a:t>118</a:t>
            </a:fld>
            <a:endParaRPr lang="en-GB" altLang="fr-FR" sz="2600" b="1">
              <a:solidFill>
                <a:schemeClr val="bg1"/>
              </a:solidFill>
            </a:endParaRPr>
          </a:p>
        </p:txBody>
      </p:sp>
      <p:sp>
        <p:nvSpPr>
          <p:cNvPr id="209923" name="Rectangle 3"/>
          <p:cNvSpPr>
            <a:spLocks noGrp="1" noChangeArrowheads="1"/>
          </p:cNvSpPr>
          <p:nvPr>
            <p:ph type="body" idx="4294967295"/>
          </p:nvPr>
        </p:nvSpPr>
        <p:spPr>
          <a:xfrm>
            <a:off x="0" y="-27384"/>
            <a:ext cx="9144000" cy="6553200"/>
          </a:xfrm>
        </p:spPr>
        <p:txBody>
          <a:bodyPr/>
          <a:lstStyle/>
          <a:p>
            <a:r>
              <a:rPr lang="en-US" altLang="fr-FR" sz="2800" dirty="0">
                <a:latin typeface="Times New Roman" pitchFamily="18" charset="0"/>
              </a:rPr>
              <a:t>Objective measure: Weighted sum for each U.S. state of variables such as precipitation, temperature, wind speed, sunshine, coastal land, inland water, public land, National Parks, hazardous waste sites, environmental “greenness,” commuting time, violent crime, air quality, student-teacher ratio, local taxes, local spending on education and highways, and cost of living. [</a:t>
            </a:r>
            <a:r>
              <a:rPr lang="en-US" altLang="fr-FR" sz="2800" dirty="0">
                <a:solidFill>
                  <a:srgbClr val="FF3300"/>
                </a:solidFill>
                <a:latin typeface="Times New Roman" pitchFamily="18" charset="0"/>
              </a:rPr>
              <a:t>This is actually another way of weighting the elements in an objective list</a:t>
            </a:r>
            <a:r>
              <a:rPr lang="en-US" altLang="fr-FR" sz="2800" dirty="0">
                <a:latin typeface="Times New Roman" pitchFamily="18" charset="0"/>
              </a:rPr>
              <a:t>]</a:t>
            </a:r>
          </a:p>
          <a:p>
            <a:endParaRPr lang="en-US" altLang="fr-FR" sz="2800" dirty="0">
              <a:latin typeface="Times New Roman" pitchFamily="18" charset="0"/>
            </a:endParaRPr>
          </a:p>
          <a:p>
            <a:r>
              <a:rPr lang="en-US" altLang="fr-FR" sz="2800" dirty="0">
                <a:latin typeface="Times New Roman" pitchFamily="18" charset="0"/>
              </a:rPr>
              <a:t>The weights come from the coefficients in regional wage and house price equations: objective measures of what these amenities are worth.</a:t>
            </a:r>
          </a:p>
          <a:p>
            <a:endParaRPr lang="en-US" altLang="fr-FR" sz="2800" dirty="0">
              <a:latin typeface="Times New Roman" pitchFamily="18" charset="0"/>
            </a:endParaRPr>
          </a:p>
          <a:p>
            <a:r>
              <a:rPr lang="en-US" altLang="fr-FR" sz="2800" dirty="0">
                <a:latin typeface="Times New Roman" pitchFamily="18" charset="0"/>
              </a:rPr>
              <a:t>Gives a ranking of US States, from 1 (best) to 50 (worst).</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Number Placeholder 5"/>
          <p:cNvSpPr txBox="1">
            <a:spLocks noGrp="1"/>
          </p:cNvSpPr>
          <p:nvPr/>
        </p:nvSpPr>
        <p:spPr bwMode="auto">
          <a:xfrm>
            <a:off x="84138" y="6242050"/>
            <a:ext cx="587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DCA20316-F523-42C4-BE6E-26D03DBA0367}" type="slidenum">
              <a:rPr lang="en-GB" altLang="fr-FR" sz="2600" b="1">
                <a:solidFill>
                  <a:schemeClr val="bg1"/>
                </a:solidFill>
              </a:rPr>
              <a:pPr eaLnBrk="1" hangingPunct="1">
                <a:spcBef>
                  <a:spcPct val="0"/>
                </a:spcBef>
                <a:buFontTx/>
                <a:buNone/>
              </a:pPr>
              <a:t>119</a:t>
            </a:fld>
            <a:endParaRPr lang="en-GB" altLang="fr-FR" sz="2600" b="1">
              <a:solidFill>
                <a:schemeClr val="bg1"/>
              </a:solidFill>
            </a:endParaRPr>
          </a:p>
        </p:txBody>
      </p:sp>
      <p:sp>
        <p:nvSpPr>
          <p:cNvPr id="211971" name="Rectangle 3"/>
          <p:cNvSpPr>
            <a:spLocks noGrp="1" noChangeArrowheads="1"/>
          </p:cNvSpPr>
          <p:nvPr>
            <p:ph type="body" idx="4294967295"/>
          </p:nvPr>
        </p:nvSpPr>
        <p:spPr>
          <a:xfrm>
            <a:off x="107950" y="115888"/>
            <a:ext cx="8964613" cy="936625"/>
          </a:xfrm>
        </p:spPr>
        <p:txBody>
          <a:bodyPr/>
          <a:lstStyle/>
          <a:p>
            <a:pPr>
              <a:lnSpc>
                <a:spcPct val="90000"/>
              </a:lnSpc>
              <a:buFontTx/>
              <a:buNone/>
            </a:pPr>
            <a:r>
              <a:rPr lang="en-US" altLang="fr-FR">
                <a:latin typeface="Times New Roman" pitchFamily="18" charset="0"/>
              </a:rPr>
              <a:t>Are the objective and subjective figures regarding quality of life correlated?</a:t>
            </a:r>
          </a:p>
        </p:txBody>
      </p:sp>
      <p:pic>
        <p:nvPicPr>
          <p:cNvPr id="2119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 y="1160463"/>
            <a:ext cx="6588125" cy="561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2"/>
          <p:cNvSpPr>
            <a:spLocks noGrp="1" noChangeArrowheads="1"/>
          </p:cNvSpPr>
          <p:nvPr>
            <p:ph type="title" idx="4294967295"/>
          </p:nvPr>
        </p:nvSpPr>
        <p:spPr>
          <a:xfrm>
            <a:off x="539750" y="188913"/>
            <a:ext cx="8229600" cy="576262"/>
          </a:xfrm>
        </p:spPr>
        <p:txBody>
          <a:bodyPr anchor="b"/>
          <a:lstStyle/>
          <a:p>
            <a:pPr eaLnBrk="1" hangingPunct="1"/>
            <a:r>
              <a:rPr lang="en-GB" altLang="fr-FR" sz="3200">
                <a:latin typeface="Times New Roman" pitchFamily="18" charset="0"/>
              </a:rPr>
              <a:t>One example: Nussbaum’s list of capabilities </a:t>
            </a:r>
          </a:p>
        </p:txBody>
      </p:sp>
      <p:sp>
        <p:nvSpPr>
          <p:cNvPr id="106500" name="Rectangle 4"/>
          <p:cNvSpPr>
            <a:spLocks noGrp="1" noChangeArrowheads="1"/>
          </p:cNvSpPr>
          <p:nvPr>
            <p:ph type="body" idx="4294967295"/>
          </p:nvPr>
        </p:nvSpPr>
        <p:spPr>
          <a:xfrm>
            <a:off x="323850" y="838200"/>
            <a:ext cx="7993063" cy="5543550"/>
          </a:xfrm>
        </p:spPr>
        <p:txBody>
          <a:bodyPr/>
          <a:lstStyle/>
          <a:p>
            <a:pPr eaLnBrk="1" hangingPunct="1">
              <a:lnSpc>
                <a:spcPct val="90000"/>
              </a:lnSpc>
              <a:buFontTx/>
              <a:buNone/>
            </a:pPr>
            <a:r>
              <a:rPr lang="en-GB" altLang="fr-FR" sz="2400">
                <a:latin typeface="Times New Roman" pitchFamily="18" charset="0"/>
              </a:rPr>
              <a:t>1. </a:t>
            </a:r>
            <a:r>
              <a:rPr lang="en-GB" altLang="fr-FR" sz="2400" b="1">
                <a:latin typeface="Times New Roman" pitchFamily="18" charset="0"/>
              </a:rPr>
              <a:t>Life</a:t>
            </a:r>
            <a:r>
              <a:rPr lang="en-GB" altLang="fr-FR" sz="2400">
                <a:latin typeface="Times New Roman" pitchFamily="18" charset="0"/>
              </a:rPr>
              <a:t>: not dying prematurely</a:t>
            </a:r>
          </a:p>
          <a:p>
            <a:pPr eaLnBrk="1" hangingPunct="1">
              <a:lnSpc>
                <a:spcPct val="90000"/>
              </a:lnSpc>
              <a:buFontTx/>
              <a:buNone/>
            </a:pPr>
            <a:r>
              <a:rPr lang="en-GB" altLang="fr-FR" sz="2400">
                <a:latin typeface="Times New Roman" pitchFamily="18" charset="0"/>
              </a:rPr>
              <a:t>2. </a:t>
            </a:r>
            <a:r>
              <a:rPr lang="en-GB" altLang="fr-FR" sz="2400" b="1">
                <a:latin typeface="Times New Roman" pitchFamily="18" charset="0"/>
              </a:rPr>
              <a:t>Bodily health</a:t>
            </a:r>
            <a:r>
              <a:rPr lang="en-GB" altLang="fr-FR" sz="2400">
                <a:latin typeface="Times New Roman" pitchFamily="18" charset="0"/>
              </a:rPr>
              <a:t>: good health; adequately nourished; shelter</a:t>
            </a:r>
          </a:p>
          <a:p>
            <a:pPr eaLnBrk="1" hangingPunct="1">
              <a:lnSpc>
                <a:spcPct val="90000"/>
              </a:lnSpc>
              <a:buFontTx/>
              <a:buNone/>
            </a:pPr>
            <a:r>
              <a:rPr lang="en-GB" altLang="fr-FR" sz="2400">
                <a:latin typeface="Times New Roman" pitchFamily="18" charset="0"/>
              </a:rPr>
              <a:t>3. </a:t>
            </a:r>
            <a:r>
              <a:rPr lang="en-GB" altLang="fr-FR" sz="2400" b="1">
                <a:latin typeface="Times New Roman" pitchFamily="18" charset="0"/>
              </a:rPr>
              <a:t>Bodily integrity</a:t>
            </a:r>
            <a:r>
              <a:rPr lang="en-GB" altLang="fr-FR" sz="2400">
                <a:latin typeface="Times New Roman" pitchFamily="18" charset="0"/>
              </a:rPr>
              <a:t>; mobility; free from violence; choice in sex and reproduction</a:t>
            </a:r>
          </a:p>
          <a:p>
            <a:pPr eaLnBrk="1" hangingPunct="1">
              <a:lnSpc>
                <a:spcPct val="90000"/>
              </a:lnSpc>
              <a:buFontTx/>
              <a:buNone/>
            </a:pPr>
            <a:r>
              <a:rPr lang="en-GB" altLang="fr-FR" sz="2400">
                <a:latin typeface="Times New Roman" pitchFamily="18" charset="0"/>
              </a:rPr>
              <a:t>4. </a:t>
            </a:r>
            <a:r>
              <a:rPr lang="en-GB" altLang="fr-FR" sz="2400" b="1">
                <a:latin typeface="Times New Roman" pitchFamily="18" charset="0"/>
              </a:rPr>
              <a:t>Senses, imagination, and thought</a:t>
            </a:r>
            <a:r>
              <a:rPr lang="en-GB" altLang="fr-FR" sz="2400">
                <a:latin typeface="Times New Roman" pitchFamily="18" charset="0"/>
              </a:rPr>
              <a:t>: education, religion, art</a:t>
            </a:r>
          </a:p>
          <a:p>
            <a:pPr eaLnBrk="1" hangingPunct="1">
              <a:lnSpc>
                <a:spcPct val="90000"/>
              </a:lnSpc>
              <a:buFontTx/>
              <a:buNone/>
            </a:pPr>
            <a:r>
              <a:rPr lang="en-GB" altLang="fr-FR" sz="2400">
                <a:latin typeface="Times New Roman" pitchFamily="18" charset="0"/>
              </a:rPr>
              <a:t>5. </a:t>
            </a:r>
            <a:r>
              <a:rPr lang="en-GB" altLang="fr-FR" sz="2400" b="1">
                <a:latin typeface="Times New Roman" pitchFamily="18" charset="0"/>
              </a:rPr>
              <a:t>Emotions</a:t>
            </a:r>
            <a:r>
              <a:rPr lang="en-GB" altLang="fr-FR" sz="2400">
                <a:latin typeface="Times New Roman" pitchFamily="18" charset="0"/>
              </a:rPr>
              <a:t>: attachments, love</a:t>
            </a:r>
          </a:p>
          <a:p>
            <a:pPr eaLnBrk="1" hangingPunct="1">
              <a:lnSpc>
                <a:spcPct val="90000"/>
              </a:lnSpc>
              <a:buFontTx/>
              <a:buNone/>
            </a:pPr>
            <a:r>
              <a:rPr lang="en-GB" altLang="fr-FR" sz="2400">
                <a:latin typeface="Times New Roman" pitchFamily="18" charset="0"/>
              </a:rPr>
              <a:t>6. </a:t>
            </a:r>
            <a:r>
              <a:rPr lang="en-GB" altLang="fr-FR" sz="2400" b="1">
                <a:latin typeface="Times New Roman" pitchFamily="18" charset="0"/>
              </a:rPr>
              <a:t>Practical reason</a:t>
            </a:r>
            <a:r>
              <a:rPr lang="en-GB" altLang="fr-FR" sz="2400">
                <a:latin typeface="Times New Roman" pitchFamily="18" charset="0"/>
              </a:rPr>
              <a:t>: form conception of the good, planning of life</a:t>
            </a:r>
          </a:p>
          <a:p>
            <a:pPr eaLnBrk="1" hangingPunct="1">
              <a:lnSpc>
                <a:spcPct val="90000"/>
              </a:lnSpc>
              <a:buFontTx/>
              <a:buNone/>
            </a:pPr>
            <a:r>
              <a:rPr lang="en-GB" altLang="fr-FR" sz="2400">
                <a:latin typeface="Times New Roman" pitchFamily="18" charset="0"/>
              </a:rPr>
              <a:t>7. </a:t>
            </a:r>
            <a:r>
              <a:rPr lang="en-GB" altLang="fr-FR" sz="2400" b="1">
                <a:latin typeface="Times New Roman" pitchFamily="18" charset="0"/>
              </a:rPr>
              <a:t>Affiliation</a:t>
            </a:r>
            <a:r>
              <a:rPr lang="en-GB" altLang="fr-FR" sz="2400">
                <a:latin typeface="Times New Roman" pitchFamily="18" charset="0"/>
              </a:rPr>
              <a:t>: social interaction; respect and dignity</a:t>
            </a:r>
          </a:p>
          <a:p>
            <a:pPr eaLnBrk="1" hangingPunct="1">
              <a:lnSpc>
                <a:spcPct val="90000"/>
              </a:lnSpc>
              <a:buFontTx/>
              <a:buNone/>
            </a:pPr>
            <a:r>
              <a:rPr lang="en-GB" altLang="fr-FR" sz="2400">
                <a:latin typeface="Times New Roman" pitchFamily="18" charset="0"/>
              </a:rPr>
              <a:t>8. </a:t>
            </a:r>
            <a:r>
              <a:rPr lang="en-GB" altLang="fr-FR" sz="2400" b="1">
                <a:latin typeface="Times New Roman" pitchFamily="18" charset="0"/>
              </a:rPr>
              <a:t>Other species</a:t>
            </a:r>
            <a:r>
              <a:rPr lang="en-GB" altLang="fr-FR" sz="2400">
                <a:latin typeface="Times New Roman" pitchFamily="18" charset="0"/>
              </a:rPr>
              <a:t>: concern and relation to animals, plants, nature</a:t>
            </a:r>
          </a:p>
          <a:p>
            <a:pPr eaLnBrk="1" hangingPunct="1">
              <a:lnSpc>
                <a:spcPct val="90000"/>
              </a:lnSpc>
              <a:buFontTx/>
              <a:buNone/>
            </a:pPr>
            <a:r>
              <a:rPr lang="en-GB" altLang="fr-FR" sz="2400">
                <a:latin typeface="Times New Roman" pitchFamily="18" charset="0"/>
              </a:rPr>
              <a:t>9. </a:t>
            </a:r>
            <a:r>
              <a:rPr lang="en-GB" altLang="fr-FR" sz="2400" b="1">
                <a:latin typeface="Times New Roman" pitchFamily="18" charset="0"/>
              </a:rPr>
              <a:t>Play</a:t>
            </a:r>
            <a:r>
              <a:rPr lang="en-GB" altLang="fr-FR" sz="2400">
                <a:latin typeface="Times New Roman" pitchFamily="18" charset="0"/>
              </a:rPr>
              <a:t>: laugh, play, enjoy recreational activities</a:t>
            </a:r>
          </a:p>
          <a:p>
            <a:pPr eaLnBrk="1" hangingPunct="1">
              <a:lnSpc>
                <a:spcPct val="90000"/>
              </a:lnSpc>
              <a:buFontTx/>
              <a:buNone/>
            </a:pPr>
            <a:r>
              <a:rPr lang="en-GB" altLang="fr-FR" sz="2400">
                <a:latin typeface="Times New Roman" pitchFamily="18" charset="0"/>
              </a:rPr>
              <a:t>10. </a:t>
            </a:r>
            <a:r>
              <a:rPr lang="en-GB" altLang="fr-FR" sz="2400" b="1">
                <a:latin typeface="Times New Roman" pitchFamily="18" charset="0"/>
              </a:rPr>
              <a:t>Control over one’s environment</a:t>
            </a:r>
            <a:r>
              <a:rPr lang="en-GB" altLang="fr-FR" sz="2400">
                <a:latin typeface="Times New Roman" pitchFamily="18" charset="0"/>
              </a:rPr>
              <a:t>: political participation; property, employment.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650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650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650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6500">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6500">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6500">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6500">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6500">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6500">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650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Number Placeholder 5"/>
          <p:cNvSpPr txBox="1">
            <a:spLocks noGrp="1"/>
          </p:cNvSpPr>
          <p:nvPr/>
        </p:nvSpPr>
        <p:spPr bwMode="auto">
          <a:xfrm>
            <a:off x="84138" y="6242050"/>
            <a:ext cx="587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E5C29AD8-2F71-44C2-9203-ABA1EE048A70}" type="slidenum">
              <a:rPr lang="en-GB" altLang="fr-FR" sz="2600" b="1">
                <a:solidFill>
                  <a:schemeClr val="bg1"/>
                </a:solidFill>
              </a:rPr>
              <a:pPr eaLnBrk="1" hangingPunct="1">
                <a:spcBef>
                  <a:spcPct val="0"/>
                </a:spcBef>
                <a:buFontTx/>
                <a:buNone/>
              </a:pPr>
              <a:t>120</a:t>
            </a:fld>
            <a:endParaRPr lang="en-GB" altLang="fr-FR" sz="2600" b="1">
              <a:solidFill>
                <a:schemeClr val="bg1"/>
              </a:solidFill>
            </a:endParaRPr>
          </a:p>
        </p:txBody>
      </p:sp>
      <p:sp>
        <p:nvSpPr>
          <p:cNvPr id="216067" name="AutoShape 2"/>
          <p:cNvSpPr>
            <a:spLocks noGrp="1" noChangeArrowheads="1"/>
          </p:cNvSpPr>
          <p:nvPr>
            <p:ph type="title" idx="4294967295"/>
          </p:nvPr>
        </p:nvSpPr>
        <p:spPr>
          <a:xfrm>
            <a:off x="468313" y="188913"/>
            <a:ext cx="8229600" cy="503237"/>
          </a:xfrm>
        </p:spPr>
        <p:txBody>
          <a:bodyPr anchor="b"/>
          <a:lstStyle/>
          <a:p>
            <a:r>
              <a:rPr lang="en-AU" altLang="fr-FR" sz="3600" i="1">
                <a:solidFill>
                  <a:srgbClr val="FF3300"/>
                </a:solidFill>
                <a:latin typeface="Times New Roman" pitchFamily="18" charset="0"/>
              </a:rPr>
              <a:t>Predicting Health Outcomes</a:t>
            </a:r>
            <a:r>
              <a:rPr lang="en-AU" altLang="fr-FR" sz="3600" i="1">
                <a:solidFill>
                  <a:srgbClr val="FF0000"/>
                </a:solidFill>
                <a:latin typeface="Times New Roman" pitchFamily="18" charset="0"/>
              </a:rPr>
              <a:t> </a:t>
            </a:r>
            <a:endParaRPr lang="en-GB" altLang="fr-FR" sz="3600" i="1">
              <a:solidFill>
                <a:srgbClr val="FF0000"/>
              </a:solidFill>
              <a:latin typeface="Times New Roman" pitchFamily="18" charset="0"/>
            </a:endParaRPr>
          </a:p>
        </p:txBody>
      </p:sp>
      <p:sp>
        <p:nvSpPr>
          <p:cNvPr id="216068" name="Rectangle 3"/>
          <p:cNvSpPr>
            <a:spLocks noGrp="1" noChangeArrowheads="1"/>
          </p:cNvSpPr>
          <p:nvPr>
            <p:ph type="body" idx="4294967295"/>
          </p:nvPr>
        </p:nvSpPr>
        <p:spPr>
          <a:xfrm>
            <a:off x="71438" y="908050"/>
            <a:ext cx="8964612" cy="5832475"/>
          </a:xfrm>
        </p:spPr>
        <p:txBody>
          <a:bodyPr/>
          <a:lstStyle/>
          <a:p>
            <a:r>
              <a:rPr lang="en-AU" altLang="fr-FR" sz="2800" dirty="0">
                <a:latin typeface="Times New Roman" pitchFamily="18" charset="0"/>
              </a:rPr>
              <a:t>Respondents seem to act on what they say, </a:t>
            </a:r>
            <a:r>
              <a:rPr lang="en-AU" altLang="fr-FR" sz="2800" i="1" dirty="0">
                <a:latin typeface="Times New Roman" pitchFamily="18" charset="0"/>
              </a:rPr>
              <a:t>i.e. </a:t>
            </a:r>
            <a:r>
              <a:rPr lang="en-AU" altLang="fr-FR" sz="2800" dirty="0">
                <a:latin typeface="Times New Roman" pitchFamily="18" charset="0"/>
              </a:rPr>
              <a:t>they behave as if they were maximising their subjective well-being</a:t>
            </a:r>
          </a:p>
          <a:p>
            <a:r>
              <a:rPr lang="en-AU" altLang="fr-FR" sz="2800" dirty="0">
                <a:latin typeface="Times New Roman" pitchFamily="18" charset="0"/>
              </a:rPr>
              <a:t>And the pattern of outcomes is “as if” those with low satisfaction scores really were not doing very well</a:t>
            </a:r>
          </a:p>
          <a:p>
            <a:r>
              <a:rPr lang="en-AU" altLang="fr-FR" sz="2800" dirty="0">
                <a:latin typeface="Times New Roman" pitchFamily="18" charset="0"/>
              </a:rPr>
              <a:t>The medical literature has found high correlations in the expected sense between low well-being scores and </a:t>
            </a:r>
            <a:r>
              <a:rPr lang="en-AU" altLang="fr-FR" sz="2800" dirty="0">
                <a:solidFill>
                  <a:srgbClr val="FF0000"/>
                </a:solidFill>
                <a:latin typeface="Times New Roman" pitchFamily="18" charset="0"/>
              </a:rPr>
              <a:t>coronary heart disease, strokes, suicide and length of life</a:t>
            </a:r>
            <a:r>
              <a:rPr lang="en-AU" altLang="fr-FR" sz="2800" dirty="0">
                <a:latin typeface="Times New Roman" pitchFamily="18" charset="0"/>
              </a:rPr>
              <a:t>.</a:t>
            </a:r>
          </a:p>
          <a:p>
            <a:r>
              <a:rPr lang="en-AU" altLang="fr-FR" sz="2800" dirty="0">
                <a:latin typeface="Times New Roman" pitchFamily="18" charset="0"/>
              </a:rPr>
              <a:t>Individuals with higher life satisfaction scores were less likely to catch a cold when exposed to a </a:t>
            </a:r>
            <a:r>
              <a:rPr lang="en-AU" altLang="fr-FR" sz="2800" dirty="0">
                <a:solidFill>
                  <a:srgbClr val="FF0000"/>
                </a:solidFill>
                <a:latin typeface="Times New Roman" pitchFamily="18" charset="0"/>
              </a:rPr>
              <a:t>cold virus</a:t>
            </a:r>
            <a:r>
              <a:rPr lang="en-AU" altLang="fr-FR" sz="2800" dirty="0">
                <a:latin typeface="Times New Roman" pitchFamily="18" charset="0"/>
              </a:rPr>
              <a:t>, and recovered faster if they did. </a:t>
            </a:r>
            <a:endParaRPr lang="en-GB" altLang="fr-FR" sz="2800" dirty="0">
              <a:latin typeface="Times New Roman" pitchFamily="18" charset="0"/>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a:xfrm>
            <a:off x="457200" y="260648"/>
            <a:ext cx="8229600" cy="1143000"/>
          </a:xfrm>
        </p:spPr>
        <p:txBody>
          <a:bodyPr/>
          <a:lstStyle/>
          <a:p>
            <a:r>
              <a:rPr lang="en-GB" altLang="fr-FR" dirty="0">
                <a:latin typeface="Times New Roman" pitchFamily="18" charset="0"/>
              </a:rPr>
              <a:t>The Nun Study</a:t>
            </a:r>
          </a:p>
        </p:txBody>
      </p:sp>
      <p:sp>
        <p:nvSpPr>
          <p:cNvPr id="248835" name="Rectangle 3"/>
          <p:cNvSpPr>
            <a:spLocks noGrp="1" noChangeArrowheads="1"/>
          </p:cNvSpPr>
          <p:nvPr>
            <p:ph type="body" idx="1"/>
          </p:nvPr>
        </p:nvSpPr>
        <p:spPr>
          <a:xfrm>
            <a:off x="457200" y="1586210"/>
            <a:ext cx="8229600" cy="4525963"/>
          </a:xfrm>
        </p:spPr>
        <p:txBody>
          <a:bodyPr/>
          <a:lstStyle/>
          <a:p>
            <a:pPr>
              <a:lnSpc>
                <a:spcPct val="90000"/>
              </a:lnSpc>
            </a:pPr>
            <a:r>
              <a:rPr lang="en-GB" altLang="fr-FR">
                <a:latin typeface="Times New Roman" pitchFamily="18" charset="0"/>
              </a:rPr>
              <a:t>A study of 180 nuns in Milwaukee examined the diaries of the sisters of Notre Dame when they joined back in the 1930s</a:t>
            </a:r>
          </a:p>
          <a:p>
            <a:pPr>
              <a:lnSpc>
                <a:spcPct val="90000"/>
              </a:lnSpc>
            </a:pPr>
            <a:endParaRPr lang="en-GB" altLang="fr-FR">
              <a:latin typeface="Times New Roman" pitchFamily="18" charset="0"/>
            </a:endParaRPr>
          </a:p>
          <a:p>
            <a:pPr>
              <a:lnSpc>
                <a:spcPct val="90000"/>
              </a:lnSpc>
            </a:pPr>
            <a:r>
              <a:rPr lang="en-GB" altLang="fr-FR">
                <a:latin typeface="Times New Roman" pitchFamily="18" charset="0"/>
              </a:rPr>
              <a:t>Each nun was asked to write a short sketch of her life on this momentous occasion</a:t>
            </a:r>
          </a:p>
          <a:p>
            <a:pPr>
              <a:lnSpc>
                <a:spcPct val="90000"/>
              </a:lnSpc>
              <a:buFontTx/>
              <a:buNone/>
            </a:pPr>
            <a:endParaRPr lang="en-GB" altLang="fr-FR">
              <a:latin typeface="Times New Roman" pitchFamily="18" charset="0"/>
            </a:endParaRPr>
          </a:p>
        </p:txBody>
      </p:sp>
    </p:spTree>
  </p:cSld>
  <p:clrMapOvr>
    <a:masterClrMapping/>
  </p:clrMapOvr>
  <p:transition>
    <p:wipe dir="d"/>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body" idx="1"/>
          </p:nvPr>
        </p:nvSpPr>
        <p:spPr>
          <a:xfrm>
            <a:off x="457200" y="908050"/>
            <a:ext cx="8229600" cy="5187950"/>
          </a:xfrm>
        </p:spPr>
        <p:txBody>
          <a:bodyPr/>
          <a:lstStyle/>
          <a:p>
            <a:pPr>
              <a:buFontTx/>
              <a:buNone/>
            </a:pPr>
            <a:r>
              <a:rPr lang="en-GB" altLang="fr-FR" dirty="0">
                <a:latin typeface="Times New Roman" pitchFamily="18" charset="0"/>
              </a:rPr>
              <a:t>One of the nuns wrote:</a:t>
            </a:r>
          </a:p>
          <a:p>
            <a:pPr>
              <a:buFontTx/>
              <a:buNone/>
            </a:pPr>
            <a:endParaRPr lang="en-GB" altLang="fr-FR" dirty="0">
              <a:latin typeface="Times New Roman" pitchFamily="18" charset="0"/>
            </a:endParaRPr>
          </a:p>
          <a:p>
            <a:pPr>
              <a:buFontTx/>
              <a:buNone/>
            </a:pPr>
            <a:r>
              <a:rPr lang="en-GB" altLang="fr-FR" dirty="0">
                <a:latin typeface="Times New Roman" pitchFamily="18" charset="0"/>
              </a:rPr>
              <a:t> </a:t>
            </a:r>
            <a:r>
              <a:rPr lang="en-GB" altLang="fr-FR" dirty="0"/>
              <a:t>“</a:t>
            </a:r>
            <a:r>
              <a:rPr lang="en-GB" altLang="fr-FR" i="1" dirty="0">
                <a:latin typeface="Times New Roman" pitchFamily="18" charset="0"/>
              </a:rPr>
              <a:t>God started my life off well by bestowing upon me grace of inestimable value</a:t>
            </a:r>
            <a:r>
              <a:rPr lang="en-GB" altLang="fr-FR" i="1" dirty="0"/>
              <a:t>…</a:t>
            </a:r>
            <a:r>
              <a:rPr lang="en-GB" altLang="fr-FR" i="1" dirty="0">
                <a:latin typeface="Times New Roman" pitchFamily="18" charset="0"/>
              </a:rPr>
              <a:t> The past year which I spent as a candidate studying at Notre Dame has been a very happy one.  Now I look forward with eager joy to receiving the Holy Habit of Our Lady and to a life of union with Love Divine</a:t>
            </a:r>
            <a:r>
              <a:rPr lang="en-GB" altLang="fr-FR" dirty="0"/>
              <a:t>”</a:t>
            </a:r>
            <a:endParaRPr lang="en-GB" altLang="fr-FR" dirty="0">
              <a:latin typeface="Times New Roman" pitchFamily="18" charset="0"/>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body" idx="1"/>
          </p:nvPr>
        </p:nvSpPr>
        <p:spPr>
          <a:xfrm>
            <a:off x="457200" y="908050"/>
            <a:ext cx="8229600" cy="5187950"/>
          </a:xfrm>
        </p:spPr>
        <p:txBody>
          <a:bodyPr/>
          <a:lstStyle/>
          <a:p>
            <a:r>
              <a:rPr lang="en-GB" altLang="fr-FR">
                <a:latin typeface="Times New Roman" pitchFamily="18" charset="0"/>
              </a:rPr>
              <a:t>Whilst another nun wrote:</a:t>
            </a:r>
          </a:p>
          <a:p>
            <a:pPr>
              <a:buFontTx/>
              <a:buNone/>
            </a:pPr>
            <a:endParaRPr lang="en-GB" altLang="fr-FR">
              <a:latin typeface="Times New Roman" pitchFamily="18" charset="0"/>
            </a:endParaRPr>
          </a:p>
          <a:p>
            <a:pPr>
              <a:buFontTx/>
              <a:buNone/>
            </a:pPr>
            <a:r>
              <a:rPr lang="en-GB" altLang="fr-FR">
                <a:latin typeface="Times New Roman" pitchFamily="18" charset="0"/>
              </a:rPr>
              <a:t> </a:t>
            </a:r>
            <a:r>
              <a:rPr lang="en-GB" altLang="fr-FR"/>
              <a:t>“</a:t>
            </a:r>
            <a:r>
              <a:rPr lang="en-GB" altLang="fr-FR" i="1">
                <a:latin typeface="Times New Roman" pitchFamily="18" charset="0"/>
              </a:rPr>
              <a:t>I was born on September 26, 1909, the eldest of seven children, five girls and two boys</a:t>
            </a:r>
            <a:r>
              <a:rPr lang="en-GB" altLang="fr-FR" i="1"/>
              <a:t>…</a:t>
            </a:r>
            <a:r>
              <a:rPr lang="en-GB" altLang="fr-FR" i="1">
                <a:latin typeface="Times New Roman" pitchFamily="18" charset="0"/>
              </a:rPr>
              <a:t> My candidate year was spent in the motherhouse, teaching chemistry and second year Latin at Notre Dame Institute.  With God</a:t>
            </a:r>
            <a:r>
              <a:rPr lang="en-GB" altLang="fr-FR" i="1"/>
              <a:t>’</a:t>
            </a:r>
            <a:r>
              <a:rPr lang="en-GB" altLang="fr-FR" i="1">
                <a:latin typeface="Times New Roman" pitchFamily="18" charset="0"/>
              </a:rPr>
              <a:t>s grace, I intend to do my best for our Order, for the spread of religion and for my personal sanctification</a:t>
            </a:r>
            <a:r>
              <a:rPr lang="en-GB" altLang="fr-FR">
                <a:latin typeface="Times New Roman" pitchFamily="18" charset="0"/>
              </a:rPr>
              <a:t>.</a:t>
            </a:r>
            <a:r>
              <a:rPr lang="en-GB" altLang="fr-FR"/>
              <a:t>”</a:t>
            </a:r>
            <a:endParaRPr lang="en-GB" altLang="fr-FR">
              <a:latin typeface="Times New Roman" pitchFamily="18" charset="0"/>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1906" name="Rectangle 2"/>
          <p:cNvSpPr>
            <a:spLocks noGrp="1" noChangeArrowheads="1"/>
          </p:cNvSpPr>
          <p:nvPr>
            <p:ph type="body" idx="1"/>
          </p:nvPr>
        </p:nvSpPr>
        <p:spPr>
          <a:xfrm>
            <a:off x="457200" y="765175"/>
            <a:ext cx="8229600" cy="5330825"/>
          </a:xfrm>
        </p:spPr>
        <p:txBody>
          <a:bodyPr/>
          <a:lstStyle/>
          <a:p>
            <a:r>
              <a:rPr lang="en-GB" altLang="fr-FR" dirty="0">
                <a:latin typeface="Times New Roman" pitchFamily="18" charset="0"/>
              </a:rPr>
              <a:t>After joining the order their lives were almost exactly the same - same food, same work, same routine</a:t>
            </a:r>
          </a:p>
          <a:p>
            <a:endParaRPr lang="en-GB" altLang="fr-FR" dirty="0">
              <a:latin typeface="Times New Roman" pitchFamily="18" charset="0"/>
            </a:endParaRPr>
          </a:p>
          <a:p>
            <a:r>
              <a:rPr lang="en-GB" altLang="fr-FR" dirty="0">
                <a:latin typeface="Times New Roman" pitchFamily="18" charset="0"/>
              </a:rPr>
              <a:t>But not the same life expectancy</a:t>
            </a:r>
            <a:r>
              <a:rPr lang="en-GB" altLang="fr-FR" dirty="0"/>
              <a:t>…</a:t>
            </a:r>
            <a:endParaRPr lang="en-GB" altLang="fr-FR" dirty="0">
              <a:latin typeface="Times New Roman" pitchFamily="18" charset="0"/>
            </a:endParaRPr>
          </a:p>
          <a:p>
            <a:endParaRPr lang="en-GB" altLang="fr-FR" dirty="0">
              <a:latin typeface="Times New Roman" pitchFamily="18" charset="0"/>
            </a:endParaRPr>
          </a:p>
          <a:p>
            <a:r>
              <a:rPr lang="en-GB" altLang="fr-FR" dirty="0">
                <a:latin typeface="Times New Roman" pitchFamily="18" charset="0"/>
              </a:rPr>
              <a:t>Considering longevity 75-95, two thirds of the least positive quartile of nuns died before their 85th birthday; in the top quartile of nuns, 90% were still alive. </a:t>
            </a:r>
          </a:p>
        </p:txBody>
      </p:sp>
    </p:spTree>
  </p:cSld>
  <p:clrMapOvr>
    <a:masterClrMapping/>
  </p:clrMapOvr>
  <p:transition>
    <p:wipe dir="d"/>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22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75" y="188913"/>
            <a:ext cx="8724900" cy="666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Titre 1"/>
          <p:cNvSpPr>
            <a:spLocks noGrp="1"/>
          </p:cNvSpPr>
          <p:nvPr>
            <p:ph type="title" idx="4294967295"/>
          </p:nvPr>
        </p:nvSpPr>
        <p:spPr/>
        <p:txBody>
          <a:bodyPr/>
          <a:lstStyle/>
          <a:p>
            <a:pPr eaLnBrk="1" hangingPunct="1"/>
            <a:endParaRPr lang="fr-FR" altLang="fr-FR"/>
          </a:p>
        </p:txBody>
      </p:sp>
      <p:sp>
        <p:nvSpPr>
          <p:cNvPr id="223235" name="Espace réservé du contenu 2"/>
          <p:cNvSpPr>
            <a:spLocks noGrp="1"/>
          </p:cNvSpPr>
          <p:nvPr>
            <p:ph idx="4294967295"/>
          </p:nvPr>
        </p:nvSpPr>
        <p:spPr/>
        <p:txBody>
          <a:bodyPr/>
          <a:lstStyle/>
          <a:p>
            <a:pPr eaLnBrk="1" hangingPunct="1"/>
            <a:endParaRPr lang="fr-FR" altLang="fr-FR"/>
          </a:p>
        </p:txBody>
      </p:sp>
      <p:pic>
        <p:nvPicPr>
          <p:cNvPr id="22323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0" y="0"/>
            <a:ext cx="863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body" idx="4294967295"/>
          </p:nvPr>
        </p:nvSpPr>
        <p:spPr>
          <a:xfrm>
            <a:off x="323850" y="333375"/>
            <a:ext cx="8280400" cy="6121400"/>
          </a:xfrm>
        </p:spPr>
        <p:txBody>
          <a:bodyPr/>
          <a:lstStyle/>
          <a:p>
            <a:pPr marL="609600" indent="-609600" algn="just" eaLnBrk="1" hangingPunct="1">
              <a:lnSpc>
                <a:spcPct val="80000"/>
              </a:lnSpc>
              <a:buFontTx/>
              <a:buNone/>
            </a:pPr>
            <a:r>
              <a:rPr lang="en-US" altLang="fr-FR" sz="2800" dirty="0">
                <a:solidFill>
                  <a:srgbClr val="000000"/>
                </a:solidFill>
                <a:latin typeface="Times New Roman" pitchFamily="18" charset="0"/>
                <a:cs typeface="Times New Roman" pitchFamily="18" charset="0"/>
              </a:rPr>
              <a:t>Wave 2 of ELSA took place in 2004/5.</a:t>
            </a:r>
          </a:p>
          <a:p>
            <a:pPr marL="609600" indent="-609600" algn="just" eaLnBrk="1" hangingPunct="1">
              <a:lnSpc>
                <a:spcPct val="80000"/>
              </a:lnSpc>
              <a:buFontTx/>
              <a:buNone/>
            </a:pPr>
            <a:endParaRPr lang="en-US" altLang="fr-FR" sz="2800" dirty="0">
              <a:solidFill>
                <a:srgbClr val="000000"/>
              </a:solidFill>
              <a:latin typeface="Times New Roman" pitchFamily="18" charset="0"/>
              <a:cs typeface="Times New Roman" pitchFamily="18" charset="0"/>
            </a:endParaRPr>
          </a:p>
          <a:p>
            <a:pPr marL="609600" indent="-609600" algn="just" eaLnBrk="1" hangingPunct="1">
              <a:lnSpc>
                <a:spcPct val="80000"/>
              </a:lnSpc>
              <a:buFontTx/>
              <a:buNone/>
            </a:pPr>
            <a:r>
              <a:rPr lang="en-US" altLang="fr-FR" sz="2800" dirty="0">
                <a:solidFill>
                  <a:srgbClr val="000000"/>
                </a:solidFill>
                <a:latin typeface="Times New Roman" pitchFamily="18" charset="0"/>
                <a:cs typeface="Times New Roman" pitchFamily="18" charset="0"/>
              </a:rPr>
              <a:t>This covers individuals aged 50 or over.</a:t>
            </a:r>
          </a:p>
          <a:p>
            <a:pPr marL="609600" indent="-609600" algn="just" eaLnBrk="1" hangingPunct="1">
              <a:lnSpc>
                <a:spcPct val="80000"/>
              </a:lnSpc>
              <a:buFontTx/>
              <a:buNone/>
            </a:pPr>
            <a:endParaRPr lang="en-US" altLang="fr-FR" sz="2800" dirty="0">
              <a:solidFill>
                <a:srgbClr val="000000"/>
              </a:solidFill>
              <a:latin typeface="Times New Roman" pitchFamily="18" charset="0"/>
              <a:cs typeface="Times New Roman" pitchFamily="18" charset="0"/>
            </a:endParaRPr>
          </a:p>
          <a:p>
            <a:pPr marL="609600" indent="-609600" algn="just" eaLnBrk="1" hangingPunct="1">
              <a:lnSpc>
                <a:spcPct val="80000"/>
              </a:lnSpc>
              <a:buFontTx/>
              <a:buNone/>
            </a:pPr>
            <a:r>
              <a:rPr lang="en-US" altLang="fr-FR" sz="2800" dirty="0">
                <a:solidFill>
                  <a:srgbClr val="000000"/>
                </a:solidFill>
                <a:latin typeface="Times New Roman" pitchFamily="18" charset="0"/>
                <a:cs typeface="Times New Roman" pitchFamily="18" charset="0"/>
              </a:rPr>
              <a:t>We can model deaths by Wave 7 ten years later.</a:t>
            </a:r>
          </a:p>
          <a:p>
            <a:pPr marL="609600" indent="-609600" algn="just" eaLnBrk="1" hangingPunct="1">
              <a:lnSpc>
                <a:spcPct val="80000"/>
              </a:lnSpc>
              <a:buFontTx/>
              <a:buNone/>
            </a:pPr>
            <a:endParaRPr lang="en-US" altLang="fr-FR" sz="2800" dirty="0">
              <a:solidFill>
                <a:srgbClr val="000000"/>
              </a:solidFill>
              <a:latin typeface="Times New Roman" pitchFamily="18" charset="0"/>
              <a:cs typeface="Times New Roman" pitchFamily="18" charset="0"/>
            </a:endParaRPr>
          </a:p>
          <a:p>
            <a:pPr marL="609600" indent="-609600" algn="just" eaLnBrk="1" hangingPunct="1">
              <a:lnSpc>
                <a:spcPct val="80000"/>
              </a:lnSpc>
              <a:buFontTx/>
              <a:buNone/>
            </a:pPr>
            <a:r>
              <a:rPr lang="en-US" altLang="fr-FR" sz="2800" dirty="0">
                <a:solidFill>
                  <a:srgbClr val="000000"/>
                </a:solidFill>
                <a:latin typeface="Times New Roman" pitchFamily="18" charset="0"/>
                <a:cs typeface="Times New Roman" pitchFamily="18" charset="0"/>
              </a:rPr>
              <a:t>Which measures of well-being at Wave 2 best predict future death?</a:t>
            </a:r>
          </a:p>
          <a:p>
            <a:pPr marL="609600" indent="-609600" algn="just" eaLnBrk="1" hangingPunct="1">
              <a:lnSpc>
                <a:spcPct val="80000"/>
              </a:lnSpc>
              <a:buFontTx/>
              <a:buNone/>
            </a:pPr>
            <a:endParaRPr lang="en-US" altLang="fr-FR" sz="2800" dirty="0">
              <a:solidFill>
                <a:srgbClr val="000000"/>
              </a:solidFill>
              <a:latin typeface="Times New Roman" pitchFamily="18" charset="0"/>
              <a:cs typeface="Times New Roman" pitchFamily="18" charset="0"/>
            </a:endParaRPr>
          </a:p>
          <a:p>
            <a:pPr marL="609600" indent="-609600" algn="just" eaLnBrk="1" hangingPunct="1">
              <a:lnSpc>
                <a:spcPct val="80000"/>
              </a:lnSpc>
              <a:buFontTx/>
              <a:buNone/>
            </a:pPr>
            <a:r>
              <a:rPr lang="en-US" altLang="fr-FR" sz="2800" dirty="0">
                <a:solidFill>
                  <a:srgbClr val="000000"/>
                </a:solidFill>
                <a:latin typeface="Times New Roman" pitchFamily="18" charset="0"/>
                <a:cs typeface="Times New Roman" pitchFamily="18" charset="0"/>
              </a:rPr>
              <a:t>This is work by Andrew Steptoe and colleagues at UCL, available from the ELSA website:</a:t>
            </a:r>
          </a:p>
          <a:p>
            <a:pPr marL="609600" indent="-609600" algn="just" eaLnBrk="1" hangingPunct="1">
              <a:lnSpc>
                <a:spcPct val="80000"/>
              </a:lnSpc>
              <a:buFontTx/>
              <a:buNone/>
            </a:pPr>
            <a:endParaRPr lang="en-US" altLang="fr-FR" sz="2800" dirty="0">
              <a:solidFill>
                <a:srgbClr val="000000"/>
              </a:solidFill>
              <a:latin typeface="Times New Roman" pitchFamily="18" charset="0"/>
              <a:cs typeface="Times New Roman" pitchFamily="18" charset="0"/>
              <a:hlinkClick r:id="rId3"/>
            </a:endParaRPr>
          </a:p>
          <a:p>
            <a:pPr marL="609600" indent="-609600" algn="just" eaLnBrk="1" hangingPunct="1">
              <a:lnSpc>
                <a:spcPct val="80000"/>
              </a:lnSpc>
              <a:buFontTx/>
              <a:buNone/>
            </a:pPr>
            <a:r>
              <a:rPr lang="en-US" altLang="fr-FR" sz="2800" dirty="0">
                <a:solidFill>
                  <a:srgbClr val="000000"/>
                </a:solidFill>
                <a:latin typeface="Times New Roman" pitchFamily="18" charset="0"/>
                <a:cs typeface="Times New Roman" pitchFamily="18" charset="0"/>
                <a:hlinkClick r:id="rId4"/>
              </a:rPr>
              <a:t>https://ifs.org.uk/sites/default/files/output_url_files/Steptoe_Wellbeing_Health.pdf</a:t>
            </a:r>
            <a:endParaRPr lang="en-US" altLang="fr-FR" sz="2800" dirty="0">
              <a:solidFill>
                <a:srgbClr val="000000"/>
              </a:solidFill>
              <a:latin typeface="Times New Roman" pitchFamily="18" charset="0"/>
              <a:cs typeface="Times New Roman" pitchFamily="18" charset="0"/>
            </a:endParaRPr>
          </a:p>
          <a:p>
            <a:pPr marL="609600" indent="-609600" algn="just" eaLnBrk="1" hangingPunct="1">
              <a:lnSpc>
                <a:spcPct val="80000"/>
              </a:lnSpc>
              <a:buFontTx/>
              <a:buNone/>
            </a:pPr>
            <a:endParaRPr lang="en-US" altLang="fr-FR" sz="2800" dirty="0">
              <a:solidFill>
                <a:srgbClr val="000000"/>
              </a:solidFill>
              <a:latin typeface="Times New Roman" pitchFamily="18" charset="0"/>
              <a:cs typeface="Times New Roman" pitchFamily="18" charset="0"/>
            </a:endParaRPr>
          </a:p>
          <a:p>
            <a:pPr marL="609600" indent="-609600" algn="just" eaLnBrk="1" hangingPunct="1">
              <a:lnSpc>
                <a:spcPct val="80000"/>
              </a:lnSpc>
              <a:buFontTx/>
              <a:buNone/>
            </a:pPr>
            <a:endParaRPr lang="en-US" altLang="fr-FR" sz="2800" dirty="0">
              <a:solidFill>
                <a:srgbClr val="000000"/>
              </a:solidFill>
              <a:latin typeface="Times New Roman" pitchFamily="18" charset="0"/>
              <a:cs typeface="Times New Roman" pitchFamily="18" charset="0"/>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3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6350"/>
            <a:ext cx="8777287"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5DC31AD7-E1C6-449D-BAA8-E0EEFB762A3F}" type="slidenum">
              <a:rPr lang="en-GB" altLang="fr-FR" smtClean="0"/>
              <a:pPr/>
              <a:t>129</a:t>
            </a:fld>
            <a:endParaRPr lang="en-GB" altLang="fr-FR"/>
          </a:p>
        </p:txBody>
      </p:sp>
      <p:pic>
        <p:nvPicPr>
          <p:cNvPr id="3" name="Image 2"/>
          <p:cNvPicPr>
            <a:picLocks noChangeAspect="1"/>
          </p:cNvPicPr>
          <p:nvPr/>
        </p:nvPicPr>
        <p:blipFill>
          <a:blip r:embed="rId2"/>
          <a:stretch>
            <a:fillRect/>
          </a:stretch>
        </p:blipFill>
        <p:spPr>
          <a:xfrm>
            <a:off x="0" y="24369"/>
            <a:ext cx="9144000" cy="6356959"/>
          </a:xfrm>
          <a:prstGeom prst="rect">
            <a:avLst/>
          </a:prstGeom>
        </p:spPr>
      </p:pic>
      <p:sp>
        <p:nvSpPr>
          <p:cNvPr id="4" name="TextBox 3">
            <a:extLst>
              <a:ext uri="{FF2B5EF4-FFF2-40B4-BE49-F238E27FC236}">
                <a16:creationId xmlns:a16="http://schemas.microsoft.com/office/drawing/2014/main" id="{2335B3FA-671B-4528-AD1F-4C3DCC4C2BC2}"/>
              </a:ext>
            </a:extLst>
          </p:cNvPr>
          <p:cNvSpPr txBox="1"/>
          <p:nvPr/>
        </p:nvSpPr>
        <p:spPr>
          <a:xfrm>
            <a:off x="467544" y="6021288"/>
            <a:ext cx="7632848" cy="954107"/>
          </a:xfrm>
          <a:prstGeom prst="rect">
            <a:avLst/>
          </a:prstGeom>
          <a:noFill/>
        </p:spPr>
        <p:txBody>
          <a:bodyPr wrap="square" rtlCol="0">
            <a:spAutoFit/>
          </a:bodyPr>
          <a:lstStyle/>
          <a:p>
            <a:r>
              <a:rPr lang="en-US" sz="2800" dirty="0"/>
              <a:t>Plotted survival time adjusted for age and gender; hazard rate is highest vs. lowest</a:t>
            </a:r>
          </a:p>
        </p:txBody>
      </p:sp>
    </p:spTree>
    <p:extLst>
      <p:ext uri="{BB962C8B-B14F-4D97-AF65-F5344CB8AC3E}">
        <p14:creationId xmlns:p14="http://schemas.microsoft.com/office/powerpoint/2010/main" val="2702818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2"/>
          <p:cNvSpPr>
            <a:spLocks noGrp="1" noChangeArrowheads="1"/>
          </p:cNvSpPr>
          <p:nvPr>
            <p:ph type="title" idx="4294967295"/>
          </p:nvPr>
        </p:nvSpPr>
        <p:spPr/>
        <p:txBody>
          <a:bodyPr anchor="b"/>
          <a:lstStyle/>
          <a:p>
            <a:pPr eaLnBrk="1" hangingPunct="1"/>
            <a:r>
              <a:rPr lang="en-GB" altLang="fr-FR" sz="4000" dirty="0"/>
              <a:t>  </a:t>
            </a:r>
            <a:r>
              <a:rPr lang="en-GB" altLang="fr-FR" sz="3200" dirty="0">
                <a:latin typeface="Times New Roman" pitchFamily="18" charset="0"/>
              </a:rPr>
              <a:t>Human Development Index (HDI)</a:t>
            </a:r>
          </a:p>
        </p:txBody>
      </p:sp>
      <p:sp>
        <p:nvSpPr>
          <p:cNvPr id="110595" name="Rectangle 3"/>
          <p:cNvSpPr>
            <a:spLocks noGrp="1" noChangeArrowheads="1"/>
          </p:cNvSpPr>
          <p:nvPr>
            <p:ph type="body" idx="4294967295"/>
          </p:nvPr>
        </p:nvSpPr>
        <p:spPr>
          <a:xfrm>
            <a:off x="457200" y="1998663"/>
            <a:ext cx="8229600" cy="4525962"/>
          </a:xfrm>
        </p:spPr>
        <p:txBody>
          <a:bodyPr/>
          <a:lstStyle/>
          <a:p>
            <a:pPr eaLnBrk="1" hangingPunct="1"/>
            <a:r>
              <a:rPr lang="en-GB" altLang="fr-FR" dirty="0">
                <a:latin typeface="Times New Roman" pitchFamily="18" charset="0"/>
              </a:rPr>
              <a:t>Based on Sen’s idea of capabilities</a:t>
            </a:r>
          </a:p>
          <a:p>
            <a:pPr eaLnBrk="1" hangingPunct="1"/>
            <a:endParaRPr lang="en-GB" altLang="fr-FR" dirty="0">
              <a:latin typeface="Times New Roman" pitchFamily="18" charset="0"/>
            </a:endParaRPr>
          </a:p>
          <a:p>
            <a:pPr eaLnBrk="1" hangingPunct="1"/>
            <a:r>
              <a:rPr lang="en-GB" altLang="fr-FR" dirty="0">
                <a:latin typeface="Times New Roman" pitchFamily="18" charset="0"/>
              </a:rPr>
              <a:t>Rationale: GDP per capita gives an incomplete picture of development and well-being</a:t>
            </a:r>
          </a:p>
          <a:p>
            <a:pPr lvl="1" eaLnBrk="1" hangingPunct="1"/>
            <a:r>
              <a:rPr lang="en-GB" altLang="fr-FR" dirty="0">
                <a:latin typeface="Times New Roman" pitchFamily="18" charset="0"/>
              </a:rPr>
              <a:t>can be supplemented by information on the opportunities people have</a:t>
            </a:r>
          </a:p>
          <a:p>
            <a:pPr eaLnBrk="1" hangingPunct="1"/>
            <a:endParaRPr lang="en-GB" altLang="fr-FR" dirty="0">
              <a:latin typeface="Times New Roman" pitchFamily="18" charset="0"/>
            </a:endParaRPr>
          </a:p>
          <a:p>
            <a:pPr eaLnBrk="1" hangingPunct="1"/>
            <a:r>
              <a:rPr lang="en-GB" altLang="fr-FR" dirty="0">
                <a:latin typeface="Times New Roman" pitchFamily="18" charset="0"/>
              </a:rPr>
              <a:t>UNDP has published the </a:t>
            </a:r>
            <a:r>
              <a:rPr lang="en-GB" altLang="fr-FR" i="1" dirty="0">
                <a:latin typeface="Times New Roman" pitchFamily="18" charset="0"/>
              </a:rPr>
              <a:t>HDR</a:t>
            </a:r>
            <a:r>
              <a:rPr lang="en-GB" altLang="fr-FR" dirty="0">
                <a:latin typeface="Times New Roman" pitchFamily="18" charset="0"/>
              </a:rPr>
              <a:t> every year since 1990; this includes the HDI by country.</a:t>
            </a:r>
          </a:p>
        </p:txBody>
      </p:sp>
      <p:pic>
        <p:nvPicPr>
          <p:cNvPr id="27652" name="Picture 4" descr="HDR_1990_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0"/>
            <a:ext cx="1438275"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5" descr="HDR_2010_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188" y="115888"/>
            <a:ext cx="1438275"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0595">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0595">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05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5DC31AD7-E1C6-449D-BAA8-E0EEFB762A3F}" type="slidenum">
              <a:rPr lang="en-GB" altLang="fr-FR" smtClean="0"/>
              <a:pPr/>
              <a:t>130</a:t>
            </a:fld>
            <a:endParaRPr lang="en-GB" altLang="fr-FR"/>
          </a:p>
        </p:txBody>
      </p:sp>
      <p:pic>
        <p:nvPicPr>
          <p:cNvPr id="3" name="Image 2"/>
          <p:cNvPicPr>
            <a:picLocks noChangeAspect="1"/>
          </p:cNvPicPr>
          <p:nvPr/>
        </p:nvPicPr>
        <p:blipFill>
          <a:blip r:embed="rId2"/>
          <a:stretch>
            <a:fillRect/>
          </a:stretch>
        </p:blipFill>
        <p:spPr>
          <a:xfrm>
            <a:off x="0" y="44624"/>
            <a:ext cx="9144000" cy="6108775"/>
          </a:xfrm>
          <a:prstGeom prst="rect">
            <a:avLst/>
          </a:prstGeom>
        </p:spPr>
      </p:pic>
      <p:sp>
        <p:nvSpPr>
          <p:cNvPr id="4" name="TextBox 3">
            <a:extLst>
              <a:ext uri="{FF2B5EF4-FFF2-40B4-BE49-F238E27FC236}">
                <a16:creationId xmlns:a16="http://schemas.microsoft.com/office/drawing/2014/main" id="{82776989-1DE1-4388-B0DC-18710CA5AC02}"/>
              </a:ext>
            </a:extLst>
          </p:cNvPr>
          <p:cNvSpPr txBox="1"/>
          <p:nvPr/>
        </p:nvSpPr>
        <p:spPr>
          <a:xfrm>
            <a:off x="35496" y="5949280"/>
            <a:ext cx="7632848" cy="954107"/>
          </a:xfrm>
          <a:prstGeom prst="rect">
            <a:avLst/>
          </a:prstGeom>
          <a:noFill/>
        </p:spPr>
        <p:txBody>
          <a:bodyPr wrap="square" rtlCol="0">
            <a:spAutoFit/>
          </a:bodyPr>
          <a:lstStyle/>
          <a:p>
            <a:r>
              <a:rPr lang="en-US" sz="2800" dirty="0"/>
              <a:t>Plotted survival time adjusted for age and gender; hazard rate is highest vs. lowest</a:t>
            </a:r>
          </a:p>
        </p:txBody>
      </p:sp>
    </p:spTree>
    <p:extLst>
      <p:ext uri="{BB962C8B-B14F-4D97-AF65-F5344CB8AC3E}">
        <p14:creationId xmlns:p14="http://schemas.microsoft.com/office/powerpoint/2010/main" val="180689699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93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64613" cy="693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04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64613" cy="679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5DC31AD7-E1C6-449D-BAA8-E0EEFB762A3F}" type="slidenum">
              <a:rPr lang="en-GB" altLang="fr-FR" smtClean="0"/>
              <a:pPr/>
              <a:t>133</a:t>
            </a:fld>
            <a:endParaRPr lang="en-GB" altLang="fr-FR"/>
          </a:p>
        </p:txBody>
      </p:sp>
      <p:pic>
        <p:nvPicPr>
          <p:cNvPr id="3" name="Image 2"/>
          <p:cNvPicPr>
            <a:picLocks noChangeAspect="1"/>
          </p:cNvPicPr>
          <p:nvPr/>
        </p:nvPicPr>
        <p:blipFill>
          <a:blip r:embed="rId2"/>
          <a:stretch>
            <a:fillRect/>
          </a:stretch>
        </p:blipFill>
        <p:spPr>
          <a:xfrm>
            <a:off x="1060992" y="956111"/>
            <a:ext cx="7183416" cy="5929273"/>
          </a:xfrm>
          <a:prstGeom prst="rect">
            <a:avLst/>
          </a:prstGeom>
        </p:spPr>
      </p:pic>
      <p:sp>
        <p:nvSpPr>
          <p:cNvPr id="4" name="ZoneTexte 3"/>
          <p:cNvSpPr txBox="1"/>
          <p:nvPr/>
        </p:nvSpPr>
        <p:spPr>
          <a:xfrm>
            <a:off x="35496" y="44624"/>
            <a:ext cx="9108504" cy="1200329"/>
          </a:xfrm>
          <a:prstGeom prst="rect">
            <a:avLst/>
          </a:prstGeom>
          <a:noFill/>
        </p:spPr>
        <p:txBody>
          <a:bodyPr wrap="square" rtlCol="0">
            <a:spAutoFit/>
          </a:bodyPr>
          <a:lstStyle/>
          <a:p>
            <a:r>
              <a:rPr lang="en-GB" sz="2400" dirty="0"/>
              <a:t>In </a:t>
            </a:r>
            <a:r>
              <a:rPr lang="en-GB" sz="2400" dirty="0" err="1"/>
              <a:t>Stavrova</a:t>
            </a:r>
            <a:r>
              <a:rPr lang="en-GB" sz="2400" dirty="0"/>
              <a:t> (2019), the same relationship is found between </a:t>
            </a:r>
            <a:r>
              <a:rPr lang="en-GB" sz="2400" dirty="0">
                <a:solidFill>
                  <a:srgbClr val="FF0000"/>
                </a:solidFill>
              </a:rPr>
              <a:t>own mortality </a:t>
            </a:r>
            <a:r>
              <a:rPr lang="en-GB" sz="2400" dirty="0"/>
              <a:t>and </a:t>
            </a:r>
            <a:r>
              <a:rPr lang="en-GB" sz="2400" dirty="0">
                <a:solidFill>
                  <a:srgbClr val="FF0000"/>
                </a:solidFill>
              </a:rPr>
              <a:t>partner life satisfaction </a:t>
            </a:r>
            <a:r>
              <a:rPr lang="en-GB" sz="2400" dirty="0"/>
              <a:t>in US Health and Retirement Study data</a:t>
            </a:r>
          </a:p>
        </p:txBody>
      </p:sp>
    </p:spTree>
    <p:extLst>
      <p:ext uri="{BB962C8B-B14F-4D97-AF65-F5344CB8AC3E}">
        <p14:creationId xmlns:p14="http://schemas.microsoft.com/office/powerpoint/2010/main" val="260697241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Number Placeholder 5"/>
          <p:cNvSpPr txBox="1">
            <a:spLocks noGrp="1"/>
          </p:cNvSpPr>
          <p:nvPr/>
        </p:nvSpPr>
        <p:spPr bwMode="auto">
          <a:xfrm>
            <a:off x="84138" y="6242050"/>
            <a:ext cx="587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C7ACCC43-C201-4592-81F7-F76ED7A97FF7}" type="slidenum">
              <a:rPr lang="en-GB" altLang="fr-FR" sz="2600" b="1">
                <a:solidFill>
                  <a:schemeClr val="bg1"/>
                </a:solidFill>
              </a:rPr>
              <a:pPr eaLnBrk="1" hangingPunct="1">
                <a:spcBef>
                  <a:spcPct val="0"/>
                </a:spcBef>
                <a:buFontTx/>
                <a:buNone/>
              </a:pPr>
              <a:t>134</a:t>
            </a:fld>
            <a:endParaRPr lang="en-GB" altLang="fr-FR" sz="2600" b="1">
              <a:solidFill>
                <a:schemeClr val="bg1"/>
              </a:solidFill>
            </a:endParaRPr>
          </a:p>
        </p:txBody>
      </p:sp>
      <p:sp>
        <p:nvSpPr>
          <p:cNvPr id="231427" name="AutoShape 2"/>
          <p:cNvSpPr>
            <a:spLocks noGrp="1" noChangeArrowheads="1"/>
          </p:cNvSpPr>
          <p:nvPr>
            <p:ph type="title" idx="4294967295"/>
          </p:nvPr>
        </p:nvSpPr>
        <p:spPr>
          <a:xfrm>
            <a:off x="395288" y="188913"/>
            <a:ext cx="8229600" cy="503237"/>
          </a:xfrm>
        </p:spPr>
        <p:txBody>
          <a:bodyPr anchor="b"/>
          <a:lstStyle/>
          <a:p>
            <a:r>
              <a:rPr lang="en-AU" altLang="fr-FR" sz="3600" i="1">
                <a:solidFill>
                  <a:srgbClr val="FF3300"/>
                </a:solidFill>
                <a:latin typeface="Times New Roman" pitchFamily="18" charset="0"/>
              </a:rPr>
              <a:t>Predicting Labour Market Outcomes</a:t>
            </a:r>
            <a:r>
              <a:rPr lang="en-AU" altLang="fr-FR" sz="3600" i="1">
                <a:solidFill>
                  <a:srgbClr val="FF0000"/>
                </a:solidFill>
                <a:latin typeface="Times New Roman" pitchFamily="18" charset="0"/>
              </a:rPr>
              <a:t> </a:t>
            </a:r>
            <a:endParaRPr lang="en-GB" altLang="fr-FR" sz="3600" i="1">
              <a:solidFill>
                <a:srgbClr val="FF0000"/>
              </a:solidFill>
              <a:latin typeface="Times New Roman" pitchFamily="18" charset="0"/>
            </a:endParaRPr>
          </a:p>
        </p:txBody>
      </p:sp>
      <p:sp>
        <p:nvSpPr>
          <p:cNvPr id="231428" name="Rectangle 3"/>
          <p:cNvSpPr>
            <a:spLocks noGrp="1" noChangeArrowheads="1"/>
          </p:cNvSpPr>
          <p:nvPr>
            <p:ph type="body" idx="4294967295"/>
          </p:nvPr>
        </p:nvSpPr>
        <p:spPr>
          <a:xfrm>
            <a:off x="71438" y="908050"/>
            <a:ext cx="8964612" cy="5832475"/>
          </a:xfrm>
        </p:spPr>
        <p:txBody>
          <a:bodyPr/>
          <a:lstStyle/>
          <a:p>
            <a:pPr algn="just"/>
            <a:r>
              <a:rPr lang="en-AU" altLang="fr-FR" dirty="0">
                <a:latin typeface="Times New Roman" pitchFamily="18" charset="0"/>
              </a:rPr>
              <a:t>Panel data studies have found that subjective well-being at time </a:t>
            </a:r>
            <a:r>
              <a:rPr lang="en-AU" altLang="fr-FR" i="1" dirty="0">
                <a:latin typeface="Times New Roman" pitchFamily="18" charset="0"/>
              </a:rPr>
              <a:t>t</a:t>
            </a:r>
            <a:r>
              <a:rPr lang="en-AU" altLang="fr-FR" dirty="0">
                <a:latin typeface="Times New Roman" pitchFamily="18" charset="0"/>
              </a:rPr>
              <a:t> predicts future behaviour</a:t>
            </a:r>
          </a:p>
          <a:p>
            <a:pPr algn="just"/>
            <a:endParaRPr lang="en-AU" altLang="fr-FR" dirty="0">
              <a:latin typeface="Times New Roman" pitchFamily="18" charset="0"/>
            </a:endParaRPr>
          </a:p>
          <a:p>
            <a:pPr algn="just"/>
            <a:r>
              <a:rPr lang="en-AU" altLang="fr-FR" dirty="0">
                <a:latin typeface="Times New Roman" pitchFamily="18" charset="0"/>
              </a:rPr>
              <a:t>Individuals clearly choose to discontinue activities associated with low levels of well-being </a:t>
            </a:r>
          </a:p>
          <a:p>
            <a:pPr algn="just"/>
            <a:endParaRPr lang="en-AU" altLang="fr-FR" dirty="0">
              <a:latin typeface="Times New Roman" pitchFamily="18" charset="0"/>
            </a:endParaRPr>
          </a:p>
          <a:p>
            <a:pPr algn="just"/>
            <a:r>
              <a:rPr lang="en-AU" altLang="fr-FR" dirty="0">
                <a:latin typeface="Times New Roman" pitchFamily="18" charset="0"/>
              </a:rPr>
              <a:t>In the labour market, job satisfaction at time </a:t>
            </a:r>
            <a:r>
              <a:rPr lang="en-AU" altLang="fr-FR" i="1" dirty="0">
                <a:latin typeface="Times New Roman" pitchFamily="18" charset="0"/>
              </a:rPr>
              <a:t>t</a:t>
            </a:r>
            <a:r>
              <a:rPr lang="en-AU" altLang="fr-FR" dirty="0">
                <a:latin typeface="Times New Roman" pitchFamily="18" charset="0"/>
              </a:rPr>
              <a:t> is a strong predictor of </a:t>
            </a:r>
            <a:r>
              <a:rPr lang="en-AU" altLang="fr-FR" dirty="0">
                <a:solidFill>
                  <a:srgbClr val="FF0000"/>
                </a:solidFill>
                <a:latin typeface="Times New Roman" pitchFamily="18" charset="0"/>
              </a:rPr>
              <a:t>job quits</a:t>
            </a:r>
            <a:r>
              <a:rPr lang="en-AU" altLang="fr-FR" dirty="0">
                <a:latin typeface="Times New Roman" pitchFamily="18" charset="0"/>
              </a:rPr>
              <a:t>, even when controlling for wages, hours of work and other standard individual and job variables.</a:t>
            </a:r>
          </a:p>
          <a:p>
            <a:pPr algn="just"/>
            <a:endParaRPr lang="en-AU" altLang="fr-FR" dirty="0">
              <a:latin typeface="Times New Roman" pitchFamily="18" charset="0"/>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Number Placeholder 5"/>
          <p:cNvSpPr txBox="1">
            <a:spLocks noGrp="1"/>
          </p:cNvSpPr>
          <p:nvPr/>
        </p:nvSpPr>
        <p:spPr bwMode="auto">
          <a:xfrm>
            <a:off x="84138" y="6242050"/>
            <a:ext cx="587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F6D49375-47C8-427A-B28E-32F0F3687292}" type="slidenum">
              <a:rPr lang="en-GB" altLang="fr-FR" sz="2600" b="1">
                <a:solidFill>
                  <a:schemeClr val="bg1"/>
                </a:solidFill>
              </a:rPr>
              <a:pPr eaLnBrk="1" hangingPunct="1">
                <a:spcBef>
                  <a:spcPct val="0"/>
                </a:spcBef>
                <a:buFontTx/>
                <a:buNone/>
              </a:pPr>
              <a:t>135</a:t>
            </a:fld>
            <a:endParaRPr lang="en-GB" altLang="fr-FR" sz="2600" b="1">
              <a:solidFill>
                <a:schemeClr val="bg1"/>
              </a:solidFill>
            </a:endParaRPr>
          </a:p>
        </p:txBody>
      </p:sp>
      <p:sp>
        <p:nvSpPr>
          <p:cNvPr id="233475" name="Rectangle 3"/>
          <p:cNvSpPr>
            <a:spLocks noGrp="1" noChangeArrowheads="1"/>
          </p:cNvSpPr>
          <p:nvPr>
            <p:ph type="body" idx="4294967295"/>
          </p:nvPr>
        </p:nvSpPr>
        <p:spPr>
          <a:xfrm>
            <a:off x="71438" y="260350"/>
            <a:ext cx="8964612" cy="1655763"/>
          </a:xfrm>
        </p:spPr>
        <p:txBody>
          <a:bodyPr/>
          <a:lstStyle/>
          <a:p>
            <a:pPr algn="just">
              <a:buFontTx/>
              <a:buNone/>
            </a:pPr>
            <a:r>
              <a:rPr lang="en-AU" altLang="fr-FR" dirty="0">
                <a:latin typeface="Times New Roman" pitchFamily="18" charset="0"/>
              </a:rPr>
              <a:t>A first example using SOEP data: predict the probability that the individual has quit their job at the time of the next interview, at wave </a:t>
            </a:r>
            <a:r>
              <a:rPr lang="en-AU" altLang="fr-FR" i="1" dirty="0">
                <a:latin typeface="Times New Roman" pitchFamily="18" charset="0"/>
              </a:rPr>
              <a:t>t+1</a:t>
            </a:r>
            <a:r>
              <a:rPr lang="en-AU" altLang="fr-FR" dirty="0">
                <a:latin typeface="Times New Roman" pitchFamily="18" charset="0"/>
              </a:rPr>
              <a:t>.</a:t>
            </a:r>
          </a:p>
        </p:txBody>
      </p:sp>
      <p:pic>
        <p:nvPicPr>
          <p:cNvPr id="2334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916113"/>
            <a:ext cx="8713788"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8" name="Oval 4"/>
          <p:cNvSpPr>
            <a:spLocks noChangeArrowheads="1"/>
          </p:cNvSpPr>
          <p:nvPr/>
        </p:nvSpPr>
        <p:spPr bwMode="auto">
          <a:xfrm>
            <a:off x="7885113" y="4076700"/>
            <a:ext cx="863600" cy="1081088"/>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fr-FR" sz="1800"/>
          </a:p>
        </p:txBody>
      </p:sp>
      <p:sp>
        <p:nvSpPr>
          <p:cNvPr id="233478" name="Text Box 6"/>
          <p:cNvSpPr txBox="1">
            <a:spLocks noChangeArrowheads="1"/>
          </p:cNvSpPr>
          <p:nvPr/>
        </p:nvSpPr>
        <p:spPr bwMode="auto">
          <a:xfrm>
            <a:off x="468313" y="5589588"/>
            <a:ext cx="8496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GB" altLang="fr-FR" sz="2400">
                <a:latin typeface="Times New Roman" pitchFamily="18" charset="0"/>
              </a:rPr>
              <a:t>High-satisfaction individuals quit less</a:t>
            </a:r>
            <a:endParaRPr lang="fr-FR" altLang="fr-FR" sz="2400">
              <a:latin typeface="Times New Roman" pitchFamily="18" charset="0"/>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Slide Number Placeholder 5"/>
          <p:cNvSpPr txBox="1">
            <a:spLocks noGrp="1"/>
          </p:cNvSpPr>
          <p:nvPr/>
        </p:nvSpPr>
        <p:spPr bwMode="auto">
          <a:xfrm>
            <a:off x="84138" y="6242050"/>
            <a:ext cx="587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83E859C1-B712-4302-97F6-A17050C2EBB8}" type="slidenum">
              <a:rPr lang="en-GB" altLang="fr-FR" sz="2600" b="1">
                <a:solidFill>
                  <a:schemeClr val="bg1"/>
                </a:solidFill>
              </a:rPr>
              <a:pPr eaLnBrk="1" hangingPunct="1">
                <a:spcBef>
                  <a:spcPct val="0"/>
                </a:spcBef>
                <a:buFontTx/>
                <a:buNone/>
              </a:pPr>
              <a:t>136</a:t>
            </a:fld>
            <a:endParaRPr lang="en-GB" altLang="fr-FR" sz="2600" b="1">
              <a:solidFill>
                <a:schemeClr val="bg1"/>
              </a:solidFill>
            </a:endParaRPr>
          </a:p>
        </p:txBody>
      </p:sp>
      <p:sp>
        <p:nvSpPr>
          <p:cNvPr id="235523" name="Rectangle 3"/>
          <p:cNvSpPr>
            <a:spLocks noGrp="1" noChangeArrowheads="1"/>
          </p:cNvSpPr>
          <p:nvPr>
            <p:ph type="body" idx="4294967295"/>
          </p:nvPr>
        </p:nvSpPr>
        <p:spPr>
          <a:xfrm>
            <a:off x="6300788" y="260350"/>
            <a:ext cx="2735262" cy="5400675"/>
          </a:xfrm>
        </p:spPr>
        <p:txBody>
          <a:bodyPr/>
          <a:lstStyle/>
          <a:p>
            <a:pPr marL="0" indent="0" algn="just">
              <a:buFontTx/>
              <a:buNone/>
            </a:pPr>
            <a:r>
              <a:rPr lang="en-AU" altLang="fr-FR">
                <a:latin typeface="Times New Roman" pitchFamily="18" charset="0"/>
              </a:rPr>
              <a:t>Also true in the BHPS when estimating duration models (predicting the order of quits)</a:t>
            </a:r>
          </a:p>
        </p:txBody>
      </p:sp>
      <p:pic>
        <p:nvPicPr>
          <p:cNvPr id="2355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88913"/>
            <a:ext cx="5095875" cy="648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8" name="Oval 4"/>
          <p:cNvSpPr>
            <a:spLocks noChangeArrowheads="1"/>
          </p:cNvSpPr>
          <p:nvPr/>
        </p:nvSpPr>
        <p:spPr bwMode="auto">
          <a:xfrm>
            <a:off x="2987675" y="1125538"/>
            <a:ext cx="2376488" cy="287337"/>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fr-FR" sz="1800"/>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Number Placeholder 5"/>
          <p:cNvSpPr txBox="1">
            <a:spLocks noGrp="1"/>
          </p:cNvSpPr>
          <p:nvPr/>
        </p:nvSpPr>
        <p:spPr bwMode="auto">
          <a:xfrm>
            <a:off x="84138" y="6242050"/>
            <a:ext cx="587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0B669951-56B3-44B9-8F38-C63F41658926}" type="slidenum">
              <a:rPr lang="en-GB" altLang="fr-FR" sz="2600" b="1">
                <a:solidFill>
                  <a:schemeClr val="bg1"/>
                </a:solidFill>
              </a:rPr>
              <a:pPr eaLnBrk="1" hangingPunct="1">
                <a:spcBef>
                  <a:spcPct val="0"/>
                </a:spcBef>
                <a:buFontTx/>
                <a:buNone/>
              </a:pPr>
              <a:t>137</a:t>
            </a:fld>
            <a:endParaRPr lang="en-GB" altLang="fr-FR" sz="2600" b="1">
              <a:solidFill>
                <a:schemeClr val="bg1"/>
              </a:solidFill>
            </a:endParaRPr>
          </a:p>
        </p:txBody>
      </p:sp>
      <p:sp>
        <p:nvSpPr>
          <p:cNvPr id="237571" name="Rectangle 3"/>
          <p:cNvSpPr>
            <a:spLocks noGrp="1" noChangeArrowheads="1"/>
          </p:cNvSpPr>
          <p:nvPr>
            <p:ph type="body" idx="4294967295"/>
          </p:nvPr>
        </p:nvSpPr>
        <p:spPr>
          <a:xfrm>
            <a:off x="71438" y="260350"/>
            <a:ext cx="8964612" cy="6480175"/>
          </a:xfrm>
        </p:spPr>
        <p:txBody>
          <a:bodyPr/>
          <a:lstStyle/>
          <a:p>
            <a:pPr algn="just">
              <a:lnSpc>
                <a:spcPct val="90000"/>
              </a:lnSpc>
            </a:pPr>
            <a:r>
              <a:rPr lang="en-AU" altLang="fr-FR">
                <a:latin typeface="Times New Roman" pitchFamily="18" charset="0"/>
              </a:rPr>
              <a:t>Not only true for employees. </a:t>
            </a:r>
          </a:p>
          <a:p>
            <a:pPr algn="just">
              <a:lnSpc>
                <a:spcPct val="90000"/>
              </a:lnSpc>
            </a:pPr>
            <a:r>
              <a:rPr lang="en-AU" altLang="fr-FR">
                <a:latin typeface="Times New Roman" pitchFamily="18" charset="0"/>
              </a:rPr>
              <a:t>Analogous work in Georgellis </a:t>
            </a:r>
            <a:r>
              <a:rPr lang="en-AU" altLang="fr-FR" i="1">
                <a:latin typeface="Times New Roman" pitchFamily="18" charset="0"/>
              </a:rPr>
              <a:t>et al</a:t>
            </a:r>
            <a:r>
              <a:rPr lang="en-AU" altLang="fr-FR">
                <a:latin typeface="Times New Roman" pitchFamily="18" charset="0"/>
              </a:rPr>
              <a:t>. (2006) shows that job satisfaction predicts leaving self-employment. </a:t>
            </a:r>
          </a:p>
          <a:p>
            <a:pPr algn="just">
              <a:lnSpc>
                <a:spcPct val="90000"/>
              </a:lnSpc>
            </a:pPr>
            <a:r>
              <a:rPr lang="en-AU" altLang="fr-FR">
                <a:latin typeface="Times New Roman" pitchFamily="18" charset="0"/>
              </a:rPr>
              <a:t>Clark (2003) shows that the fall in well-being on entering unemployment predicts unemployment duration: those who suffered the sharpest drop in well-being upon entering unemployment were the quickest to leave it.</a:t>
            </a:r>
          </a:p>
          <a:p>
            <a:pPr algn="just">
              <a:lnSpc>
                <a:spcPct val="90000"/>
              </a:lnSpc>
            </a:pPr>
            <a:r>
              <a:rPr lang="en-AU" altLang="fr-FR">
                <a:latin typeface="Times New Roman" pitchFamily="18" charset="0"/>
              </a:rPr>
              <a:t>Even despite the obvious endogeneity bias (those who know their unemployment will be of short duration will be less worried about entering unemployment)</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Text Box 2"/>
          <p:cNvSpPr txBox="1">
            <a:spLocks noChangeArrowheads="1"/>
          </p:cNvSpPr>
          <p:nvPr/>
        </p:nvSpPr>
        <p:spPr bwMode="auto">
          <a:xfrm>
            <a:off x="539750" y="333375"/>
            <a:ext cx="8353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fr-FR" altLang="fr-FR" sz="2400">
              <a:latin typeface="Times New Roman" pitchFamily="18" charset="0"/>
            </a:endParaRPr>
          </a:p>
        </p:txBody>
      </p:sp>
      <p:pic>
        <p:nvPicPr>
          <p:cNvPr id="2396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1192213"/>
            <a:ext cx="6624637" cy="556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9620" name="Text Box 4"/>
          <p:cNvSpPr txBox="1">
            <a:spLocks noChangeArrowheads="1"/>
          </p:cNvSpPr>
          <p:nvPr/>
        </p:nvSpPr>
        <p:spPr bwMode="auto">
          <a:xfrm>
            <a:off x="1763713" y="692150"/>
            <a:ext cx="59769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GB" altLang="fr-FR" sz="2400">
                <a:latin typeface="Times New Roman" pitchFamily="18" charset="0"/>
              </a:rPr>
              <a:t>BHPS Results from Clark (2003)</a:t>
            </a:r>
            <a:endParaRPr lang="fr-FR" altLang="fr-FR" sz="2400">
              <a:latin typeface="Times New Roman" pitchFamily="18" charset="0"/>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Text Box 2"/>
          <p:cNvSpPr txBox="1">
            <a:spLocks noChangeArrowheads="1"/>
          </p:cNvSpPr>
          <p:nvPr/>
        </p:nvSpPr>
        <p:spPr bwMode="auto">
          <a:xfrm>
            <a:off x="539750" y="333375"/>
            <a:ext cx="8353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fr-FR" altLang="fr-FR" sz="2400">
              <a:latin typeface="Times New Roman" pitchFamily="18" charset="0"/>
            </a:endParaRPr>
          </a:p>
        </p:txBody>
      </p:sp>
      <p:sp>
        <p:nvSpPr>
          <p:cNvPr id="241667" name="Text Box 3"/>
          <p:cNvSpPr txBox="1">
            <a:spLocks noChangeArrowheads="1"/>
          </p:cNvSpPr>
          <p:nvPr/>
        </p:nvSpPr>
        <p:spPr bwMode="auto">
          <a:xfrm>
            <a:off x="1763713" y="188913"/>
            <a:ext cx="59769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GB" altLang="fr-FR" sz="2400">
                <a:latin typeface="Times New Roman" pitchFamily="18" charset="0"/>
              </a:rPr>
              <a:t>SOEP Results from Clark </a:t>
            </a:r>
            <a:r>
              <a:rPr lang="en-GB" altLang="fr-FR" sz="2400" i="1">
                <a:latin typeface="Times New Roman" pitchFamily="18" charset="0"/>
              </a:rPr>
              <a:t>et al</a:t>
            </a:r>
            <a:r>
              <a:rPr lang="en-GB" altLang="fr-FR" sz="2400">
                <a:latin typeface="Times New Roman" pitchFamily="18" charset="0"/>
              </a:rPr>
              <a:t>. (2010)</a:t>
            </a:r>
            <a:endParaRPr lang="fr-FR" altLang="fr-FR" sz="2400">
              <a:latin typeface="Times New Roman" pitchFamily="18" charset="0"/>
            </a:endParaRPr>
          </a:p>
        </p:txBody>
      </p:sp>
      <p:pic>
        <p:nvPicPr>
          <p:cNvPr id="2416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652463"/>
            <a:ext cx="8166100" cy="617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p:cNvSpPr>
            <a:spLocks noGrp="1" noChangeArrowheads="1"/>
          </p:cNvSpPr>
          <p:nvPr>
            <p:ph type="title" idx="4294967295"/>
          </p:nvPr>
        </p:nvSpPr>
        <p:spPr>
          <a:xfrm>
            <a:off x="457200" y="274638"/>
            <a:ext cx="8229600" cy="938212"/>
          </a:xfrm>
        </p:spPr>
        <p:txBody>
          <a:bodyPr anchor="b"/>
          <a:lstStyle/>
          <a:p>
            <a:pPr eaLnBrk="1" hangingPunct="1"/>
            <a:r>
              <a:rPr lang="en-GB" altLang="fr-FR" sz="3600">
                <a:latin typeface="Times New Roman" pitchFamily="18" charset="0"/>
              </a:rPr>
              <a:t>United Nations Development Report 1990</a:t>
            </a:r>
            <a:r>
              <a:rPr lang="en-GB" altLang="fr-FR" sz="4000">
                <a:latin typeface="Times New Roman" pitchFamily="18" charset="0"/>
              </a:rPr>
              <a:t> </a:t>
            </a:r>
          </a:p>
        </p:txBody>
      </p:sp>
      <p:sp>
        <p:nvSpPr>
          <p:cNvPr id="29699" name="Rectangle 3"/>
          <p:cNvSpPr>
            <a:spLocks noGrp="1" noChangeArrowheads="1"/>
          </p:cNvSpPr>
          <p:nvPr>
            <p:ph type="body" idx="4294967295"/>
          </p:nvPr>
        </p:nvSpPr>
        <p:spPr>
          <a:xfrm>
            <a:off x="611188" y="1773238"/>
            <a:ext cx="7766050" cy="4162425"/>
          </a:xfrm>
        </p:spPr>
        <p:txBody>
          <a:bodyPr/>
          <a:lstStyle/>
          <a:p>
            <a:pPr eaLnBrk="1" hangingPunct="1">
              <a:lnSpc>
                <a:spcPct val="90000"/>
              </a:lnSpc>
            </a:pPr>
            <a:r>
              <a:rPr lang="en-GB" altLang="fr-FR" sz="2500" i="1">
                <a:latin typeface="Times New Roman" pitchFamily="18" charset="0"/>
              </a:rPr>
              <a:t>“Human development is a process of enlarging peoples choices. The most critical of these wide ranging choices are to live a long and healthy life, to be educated and to have access to resources needed for a decent standard of living.”</a:t>
            </a:r>
          </a:p>
          <a:p>
            <a:pPr eaLnBrk="1" hangingPunct="1">
              <a:lnSpc>
                <a:spcPct val="90000"/>
              </a:lnSpc>
            </a:pPr>
            <a:endParaRPr lang="en-GB" altLang="fr-FR" sz="2500" i="1">
              <a:latin typeface="Times New Roman" pitchFamily="18" charset="0"/>
            </a:endParaRPr>
          </a:p>
          <a:p>
            <a:pPr eaLnBrk="1" hangingPunct="1">
              <a:lnSpc>
                <a:spcPct val="90000"/>
              </a:lnSpc>
            </a:pPr>
            <a:r>
              <a:rPr lang="en-GB" altLang="fr-FR" sz="2500" i="1">
                <a:latin typeface="Times New Roman" pitchFamily="18" charset="0"/>
              </a:rPr>
              <a:t>“No one can guarantee human happiness, and the choices people make are their own concern. But the process of development should at least create a conducive environment for people, individually and collectively, to develop their full potential and to have a reasonable chance of leading productive and creative lives in accordance with their needs and interests”</a:t>
            </a:r>
          </a:p>
        </p:txBody>
      </p:sp>
      <p:sp>
        <p:nvSpPr>
          <p:cNvPr id="192516" name="Oval 4"/>
          <p:cNvSpPr>
            <a:spLocks noChangeArrowheads="1"/>
          </p:cNvSpPr>
          <p:nvPr/>
        </p:nvSpPr>
        <p:spPr bwMode="auto">
          <a:xfrm>
            <a:off x="3779838" y="2490788"/>
            <a:ext cx="1655762" cy="433387"/>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fr-FR" sz="1800"/>
          </a:p>
        </p:txBody>
      </p:sp>
      <p:sp>
        <p:nvSpPr>
          <p:cNvPr id="192517" name="Oval 5"/>
          <p:cNvSpPr>
            <a:spLocks noChangeArrowheads="1"/>
          </p:cNvSpPr>
          <p:nvPr/>
        </p:nvSpPr>
        <p:spPr bwMode="auto">
          <a:xfrm>
            <a:off x="6084888" y="2492375"/>
            <a:ext cx="1295400" cy="433388"/>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fr-FR" sz="1800"/>
          </a:p>
        </p:txBody>
      </p:sp>
      <p:sp>
        <p:nvSpPr>
          <p:cNvPr id="192518" name="Oval 6"/>
          <p:cNvSpPr>
            <a:spLocks noChangeArrowheads="1"/>
          </p:cNvSpPr>
          <p:nvPr/>
        </p:nvSpPr>
        <p:spPr bwMode="auto">
          <a:xfrm>
            <a:off x="2916238" y="2851150"/>
            <a:ext cx="1368425" cy="433388"/>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fr-FR"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25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251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25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6" grpId="0" animBg="1"/>
      <p:bldP spid="192517" grpId="0" animBg="1"/>
      <p:bldP spid="192518"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lide Number Placeholder 5"/>
          <p:cNvSpPr txBox="1">
            <a:spLocks noGrp="1"/>
          </p:cNvSpPr>
          <p:nvPr/>
        </p:nvSpPr>
        <p:spPr bwMode="auto">
          <a:xfrm>
            <a:off x="84138" y="6242050"/>
            <a:ext cx="587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8EC30E4B-14BE-4E75-8178-D07476EE5AE6}" type="slidenum">
              <a:rPr lang="en-GB" altLang="fr-FR" sz="2600" b="1">
                <a:solidFill>
                  <a:schemeClr val="bg1"/>
                </a:solidFill>
              </a:rPr>
              <a:pPr eaLnBrk="1" hangingPunct="1">
                <a:spcBef>
                  <a:spcPct val="0"/>
                </a:spcBef>
                <a:buFontTx/>
                <a:buNone/>
              </a:pPr>
              <a:t>140</a:t>
            </a:fld>
            <a:endParaRPr lang="en-GB" altLang="fr-FR" sz="2600" b="1">
              <a:solidFill>
                <a:schemeClr val="bg1"/>
              </a:solidFill>
            </a:endParaRPr>
          </a:p>
        </p:txBody>
      </p:sp>
      <p:sp>
        <p:nvSpPr>
          <p:cNvPr id="243715" name="Rectangle 3"/>
          <p:cNvSpPr>
            <a:spLocks noGrp="1" noChangeArrowheads="1"/>
          </p:cNvSpPr>
          <p:nvPr>
            <p:ph type="body" idx="4294967295"/>
          </p:nvPr>
        </p:nvSpPr>
        <p:spPr>
          <a:xfrm>
            <a:off x="71438" y="260350"/>
            <a:ext cx="8964612" cy="6480175"/>
          </a:xfrm>
        </p:spPr>
        <p:txBody>
          <a:bodyPr/>
          <a:lstStyle/>
          <a:p>
            <a:pPr algn="just">
              <a:lnSpc>
                <a:spcPct val="90000"/>
              </a:lnSpc>
              <a:buFontTx/>
              <a:buNone/>
            </a:pPr>
            <a:r>
              <a:rPr lang="en-AU" altLang="fr-FR" b="1" dirty="0">
                <a:latin typeface="Times New Roman" pitchFamily="18" charset="0"/>
              </a:rPr>
              <a:t>Happiness and Productivity</a:t>
            </a:r>
          </a:p>
          <a:p>
            <a:pPr algn="just">
              <a:lnSpc>
                <a:spcPct val="90000"/>
              </a:lnSpc>
            </a:pPr>
            <a:r>
              <a:rPr lang="en-AU" altLang="fr-FR" dirty="0">
                <a:latin typeface="Times New Roman" pitchFamily="18" charset="0"/>
              </a:rPr>
              <a:t>It has often been shown in cross-section data that happy workers are more productive?</a:t>
            </a:r>
          </a:p>
          <a:p>
            <a:pPr algn="just">
              <a:lnSpc>
                <a:spcPct val="90000"/>
              </a:lnSpc>
            </a:pPr>
            <a:endParaRPr lang="en-AU" altLang="fr-FR" dirty="0">
              <a:latin typeface="Times New Roman" pitchFamily="18" charset="0"/>
            </a:endParaRPr>
          </a:p>
          <a:p>
            <a:pPr algn="just">
              <a:lnSpc>
                <a:spcPct val="90000"/>
              </a:lnSpc>
            </a:pPr>
            <a:r>
              <a:rPr lang="en-AU" altLang="fr-FR" dirty="0">
                <a:latin typeface="Times New Roman" pitchFamily="18" charset="0"/>
              </a:rPr>
              <a:t>Problem of an omitted variable (firm size? Manager quality?)</a:t>
            </a:r>
          </a:p>
          <a:p>
            <a:pPr algn="just">
              <a:lnSpc>
                <a:spcPct val="90000"/>
              </a:lnSpc>
            </a:pPr>
            <a:endParaRPr lang="en-AU" altLang="fr-FR" dirty="0">
              <a:latin typeface="Times New Roman" pitchFamily="18" charset="0"/>
            </a:endParaRPr>
          </a:p>
          <a:p>
            <a:pPr algn="just">
              <a:lnSpc>
                <a:spcPct val="90000"/>
              </a:lnSpc>
            </a:pPr>
            <a:r>
              <a:rPr lang="en-AU" altLang="fr-FR" dirty="0">
                <a:latin typeface="Times New Roman" pitchFamily="18" charset="0"/>
              </a:rPr>
              <a:t>Or reverse causality (productivity → income → happiness)</a:t>
            </a:r>
          </a:p>
          <a:p>
            <a:pPr algn="just">
              <a:lnSpc>
                <a:spcPct val="90000"/>
              </a:lnSpc>
            </a:pPr>
            <a:endParaRPr lang="en-AU" altLang="fr-FR" dirty="0">
              <a:latin typeface="Times New Roman" pitchFamily="18" charset="0"/>
            </a:endParaRPr>
          </a:p>
          <a:p>
            <a:pPr algn="just">
              <a:lnSpc>
                <a:spcPct val="90000"/>
              </a:lnSpc>
            </a:pPr>
            <a:r>
              <a:rPr lang="en-AU" altLang="fr-FR" dirty="0">
                <a:latin typeface="Times New Roman" pitchFamily="18" charset="0"/>
              </a:rPr>
              <a:t>Need exogenous movements in happiness.</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Slide Number Placeholder 5"/>
          <p:cNvSpPr txBox="1">
            <a:spLocks noGrp="1"/>
          </p:cNvSpPr>
          <p:nvPr/>
        </p:nvSpPr>
        <p:spPr bwMode="auto">
          <a:xfrm>
            <a:off x="84138" y="6324600"/>
            <a:ext cx="587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AAF5F150-4A32-4E9F-B88D-05A294769A44}" type="slidenum">
              <a:rPr lang="en-GB" altLang="fr-FR" sz="2600" b="1">
                <a:solidFill>
                  <a:schemeClr val="bg1"/>
                </a:solidFill>
              </a:rPr>
              <a:pPr eaLnBrk="1" hangingPunct="1">
                <a:spcBef>
                  <a:spcPct val="0"/>
                </a:spcBef>
                <a:buFontTx/>
                <a:buNone/>
              </a:pPr>
              <a:t>141</a:t>
            </a:fld>
            <a:endParaRPr lang="en-GB" altLang="fr-FR" sz="2600" b="1">
              <a:solidFill>
                <a:schemeClr val="bg1"/>
              </a:solidFill>
            </a:endParaRPr>
          </a:p>
        </p:txBody>
      </p:sp>
      <p:sp>
        <p:nvSpPr>
          <p:cNvPr id="245763" name="Rectangle 3"/>
          <p:cNvSpPr>
            <a:spLocks noGrp="1" noChangeArrowheads="1"/>
          </p:cNvSpPr>
          <p:nvPr>
            <p:ph type="body" idx="4294967295"/>
          </p:nvPr>
        </p:nvSpPr>
        <p:spPr>
          <a:xfrm>
            <a:off x="71438" y="260350"/>
            <a:ext cx="8964612" cy="6480175"/>
          </a:xfrm>
        </p:spPr>
        <p:txBody>
          <a:bodyPr/>
          <a:lstStyle/>
          <a:p>
            <a:pPr algn="just">
              <a:lnSpc>
                <a:spcPct val="90000"/>
              </a:lnSpc>
            </a:pPr>
            <a:r>
              <a:rPr lang="en-US" altLang="fr-FR">
                <a:latin typeface="Times New Roman" pitchFamily="18" charset="0"/>
              </a:rPr>
              <a:t>De Neve and Oswald (2012) use American Add Health data to predict income aged 29 </a:t>
            </a:r>
            <a:r>
              <a:rPr lang="en-GB" altLang="fr-FR">
                <a:latin typeface="Times New Roman" pitchFamily="18" charset="0"/>
                <a:ea typeface="Batang" pitchFamily="18" charset="-127"/>
              </a:rPr>
              <a:t>from adolescent well-being variables (life satisfaction and the positive affect subscale of the CES-D during adolescence). </a:t>
            </a:r>
            <a:endParaRPr lang="en-US" altLang="fr-FR">
              <a:latin typeface="Times New Roman" pitchFamily="18" charset="0"/>
            </a:endParaRP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7810" name="Picture 3" descr="WHR - Fig 2.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939925"/>
            <a:ext cx="8342313"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7811" name="TextBox 5"/>
          <p:cNvSpPr txBox="1">
            <a:spLocks noChangeArrowheads="1"/>
          </p:cNvSpPr>
          <p:nvPr/>
        </p:nvSpPr>
        <p:spPr bwMode="auto">
          <a:xfrm>
            <a:off x="679450" y="60325"/>
            <a:ext cx="7377113"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fr-FR" sz="4800" b="1" u="sng">
                <a:solidFill>
                  <a:srgbClr val="FF0000"/>
                </a:solidFill>
                <a:latin typeface="Times New Roman" pitchFamily="18" charset="0"/>
              </a:rPr>
              <a:t>SWB at Work: Income</a:t>
            </a:r>
          </a:p>
          <a:p>
            <a:pPr algn="ctr" eaLnBrk="1" hangingPunct="1">
              <a:spcBef>
                <a:spcPct val="0"/>
              </a:spcBef>
              <a:buFontTx/>
              <a:buNone/>
            </a:pPr>
            <a:r>
              <a:rPr lang="en-US" altLang="fr-FR" sz="2400" b="1" u="sng">
                <a:solidFill>
                  <a:srgbClr val="FF0000"/>
                </a:solidFill>
                <a:latin typeface="Times New Roman" pitchFamily="18" charset="0"/>
              </a:rPr>
              <a:t>(DeNeve &amp; Oswald Replication of Diener et al. study)</a:t>
            </a:r>
          </a:p>
          <a:p>
            <a:pPr eaLnBrk="1" hangingPunct="1">
              <a:spcBef>
                <a:spcPct val="0"/>
              </a:spcBef>
              <a:buFontTx/>
              <a:buNone/>
            </a:pPr>
            <a:endParaRPr lang="en-US" altLang="fr-FR" sz="2800" b="1" u="sng">
              <a:solidFill>
                <a:srgbClr val="FF0000"/>
              </a:solidFill>
              <a:latin typeface="Times New Roman" pitchFamily="18" charset="0"/>
            </a:endParaRPr>
          </a:p>
          <a:p>
            <a:pPr eaLnBrk="1" hangingPunct="1">
              <a:spcBef>
                <a:spcPct val="0"/>
              </a:spcBef>
              <a:buFontTx/>
              <a:buNone/>
            </a:pPr>
            <a:r>
              <a:rPr lang="en-US" altLang="fr-FR" sz="2800" b="1" u="sng">
                <a:solidFill>
                  <a:srgbClr val="FF0000"/>
                </a:solidFill>
                <a:latin typeface="Times New Roman" pitchFamily="18" charset="0"/>
              </a:rPr>
              <a:t>-- Early Subjective Well-Being and Later Earnings</a:t>
            </a:r>
            <a:endParaRPr lang="en-US" altLang="fr-FR" sz="2800" u="sng">
              <a:solidFill>
                <a:srgbClr val="FF0000"/>
              </a:solidFill>
              <a:latin typeface="Times New Roman" pitchFamily="18" charset="0"/>
            </a:endParaRP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Slide Number Placeholder 5"/>
          <p:cNvSpPr txBox="1">
            <a:spLocks noGrp="1"/>
          </p:cNvSpPr>
          <p:nvPr/>
        </p:nvSpPr>
        <p:spPr bwMode="auto">
          <a:xfrm>
            <a:off x="84138" y="6324600"/>
            <a:ext cx="587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58369D43-5D82-407D-9C5D-0291DEA4AB6F}" type="slidenum">
              <a:rPr lang="en-GB" altLang="fr-FR" sz="2600" b="1">
                <a:solidFill>
                  <a:schemeClr val="bg1"/>
                </a:solidFill>
              </a:rPr>
              <a:pPr eaLnBrk="1" hangingPunct="1">
                <a:spcBef>
                  <a:spcPct val="0"/>
                </a:spcBef>
                <a:buFontTx/>
                <a:buNone/>
              </a:pPr>
              <a:t>143</a:t>
            </a:fld>
            <a:endParaRPr lang="en-GB" altLang="fr-FR" sz="2600" b="1">
              <a:solidFill>
                <a:schemeClr val="bg1"/>
              </a:solidFill>
            </a:endParaRPr>
          </a:p>
        </p:txBody>
      </p:sp>
      <p:sp>
        <p:nvSpPr>
          <p:cNvPr id="248835" name="Rectangle 3"/>
          <p:cNvSpPr>
            <a:spLocks noGrp="1" noChangeArrowheads="1"/>
          </p:cNvSpPr>
          <p:nvPr>
            <p:ph type="body" idx="4294967295"/>
          </p:nvPr>
        </p:nvSpPr>
        <p:spPr>
          <a:xfrm>
            <a:off x="71438" y="260350"/>
            <a:ext cx="8964612" cy="6480175"/>
          </a:xfrm>
        </p:spPr>
        <p:txBody>
          <a:bodyPr/>
          <a:lstStyle/>
          <a:p>
            <a:pPr algn="just">
              <a:lnSpc>
                <a:spcPct val="90000"/>
              </a:lnSpc>
            </a:pPr>
            <a:endParaRPr lang="en-AU" altLang="fr-FR" dirty="0">
              <a:latin typeface="Times New Roman" pitchFamily="18" charset="0"/>
            </a:endParaRPr>
          </a:p>
          <a:p>
            <a:pPr algn="just">
              <a:lnSpc>
                <a:spcPct val="90000"/>
              </a:lnSpc>
            </a:pPr>
            <a:r>
              <a:rPr lang="en-AU" altLang="fr-FR" dirty="0">
                <a:latin typeface="Times New Roman" pitchFamily="18" charset="0"/>
              </a:rPr>
              <a:t>Oswald, Proto and </a:t>
            </a:r>
            <a:r>
              <a:rPr lang="en-AU" altLang="fr-FR" dirty="0" err="1">
                <a:latin typeface="Times New Roman" pitchFamily="18" charset="0"/>
              </a:rPr>
              <a:t>Sgroi</a:t>
            </a:r>
            <a:r>
              <a:rPr lang="en-AU" altLang="fr-FR" dirty="0">
                <a:latin typeface="Times New Roman" pitchFamily="18" charset="0"/>
              </a:rPr>
              <a:t> (2015) establish causality using an experimental approach. </a:t>
            </a:r>
          </a:p>
          <a:p>
            <a:pPr algn="just">
              <a:lnSpc>
                <a:spcPct val="90000"/>
              </a:lnSpc>
            </a:pPr>
            <a:endParaRPr lang="en-AU" altLang="fr-FR" dirty="0">
              <a:latin typeface="Times New Roman" pitchFamily="18" charset="0"/>
            </a:endParaRPr>
          </a:p>
          <a:p>
            <a:pPr algn="just">
              <a:lnSpc>
                <a:spcPct val="90000"/>
              </a:lnSpc>
            </a:pPr>
            <a:r>
              <a:rPr lang="en-AU" altLang="fr-FR" dirty="0">
                <a:latin typeface="Times New Roman" pitchFamily="18" charset="0"/>
              </a:rPr>
              <a:t>Two conditions associated with greater happiness (comedy clip; gift of chocolate, fruit and drinks) raise productivity.</a:t>
            </a:r>
          </a:p>
          <a:p>
            <a:pPr algn="just">
              <a:lnSpc>
                <a:spcPct val="90000"/>
              </a:lnSpc>
            </a:pPr>
            <a:endParaRPr lang="en-AU" altLang="fr-FR" dirty="0">
              <a:latin typeface="Times New Roman" pitchFamily="18" charset="0"/>
            </a:endParaRPr>
          </a:p>
          <a:p>
            <a:pPr algn="just">
              <a:lnSpc>
                <a:spcPct val="90000"/>
              </a:lnSpc>
            </a:pPr>
            <a:r>
              <a:rPr lang="en-AU" altLang="fr-FR" dirty="0">
                <a:latin typeface="Times New Roman" pitchFamily="18" charset="0"/>
              </a:rPr>
              <a:t>Also measure productivity initially, and then interview respondents. Those who report recent tragic events in their lives have lower productivity levels.</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Slide Number Placeholder 5"/>
          <p:cNvSpPr txBox="1">
            <a:spLocks noGrp="1"/>
          </p:cNvSpPr>
          <p:nvPr/>
        </p:nvSpPr>
        <p:spPr bwMode="auto">
          <a:xfrm>
            <a:off x="84138" y="6324600"/>
            <a:ext cx="587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58369D43-5D82-407D-9C5D-0291DEA4AB6F}" type="slidenum">
              <a:rPr lang="en-GB" altLang="fr-FR" sz="2600" b="1">
                <a:solidFill>
                  <a:schemeClr val="bg1"/>
                </a:solidFill>
              </a:rPr>
              <a:pPr eaLnBrk="1" hangingPunct="1">
                <a:spcBef>
                  <a:spcPct val="0"/>
                </a:spcBef>
                <a:buFontTx/>
                <a:buNone/>
              </a:pPr>
              <a:t>144</a:t>
            </a:fld>
            <a:endParaRPr lang="en-GB" altLang="fr-FR" sz="2600" b="1">
              <a:solidFill>
                <a:schemeClr val="bg1"/>
              </a:solidFill>
            </a:endParaRPr>
          </a:p>
        </p:txBody>
      </p:sp>
      <p:sp>
        <p:nvSpPr>
          <p:cNvPr id="248835" name="Rectangle 3"/>
          <p:cNvSpPr>
            <a:spLocks noGrp="1" noChangeArrowheads="1"/>
          </p:cNvSpPr>
          <p:nvPr>
            <p:ph type="body" idx="4294967295"/>
          </p:nvPr>
        </p:nvSpPr>
        <p:spPr>
          <a:xfrm>
            <a:off x="71438" y="117177"/>
            <a:ext cx="8964612" cy="6480175"/>
          </a:xfrm>
        </p:spPr>
        <p:txBody>
          <a:bodyPr/>
          <a:lstStyle/>
          <a:p>
            <a:pPr algn="just">
              <a:lnSpc>
                <a:spcPct val="90000"/>
              </a:lnSpc>
            </a:pPr>
            <a:r>
              <a:rPr lang="en-AU" altLang="fr-FR" sz="3000" dirty="0" err="1">
                <a:latin typeface="Times New Roman" pitchFamily="18" charset="0"/>
              </a:rPr>
              <a:t>Bellet</a:t>
            </a:r>
            <a:r>
              <a:rPr lang="en-AU" altLang="fr-FR" sz="3000" dirty="0">
                <a:latin typeface="Times New Roman" pitchFamily="18" charset="0"/>
              </a:rPr>
              <a:t> </a:t>
            </a:r>
            <a:r>
              <a:rPr lang="en-AU" altLang="fr-FR" sz="3000" i="1" dirty="0">
                <a:latin typeface="Times New Roman" pitchFamily="18" charset="0"/>
              </a:rPr>
              <a:t>et al</a:t>
            </a:r>
            <a:r>
              <a:rPr lang="en-AU" altLang="fr-FR" sz="3000" dirty="0">
                <a:latin typeface="Times New Roman" pitchFamily="18" charset="0"/>
              </a:rPr>
              <a:t>. (2024): quasi-experimental. </a:t>
            </a:r>
          </a:p>
          <a:p>
            <a:pPr algn="just">
              <a:lnSpc>
                <a:spcPct val="90000"/>
              </a:lnSpc>
            </a:pPr>
            <a:endParaRPr lang="en-AU" altLang="fr-FR" sz="3000" dirty="0">
              <a:latin typeface="Times New Roman" pitchFamily="18" charset="0"/>
            </a:endParaRPr>
          </a:p>
          <a:p>
            <a:pPr algn="just">
              <a:lnSpc>
                <a:spcPct val="90000"/>
              </a:lnSpc>
            </a:pPr>
            <a:r>
              <a:rPr lang="en-US" sz="3000" dirty="0">
                <a:latin typeface="Times New Roman" pitchFamily="18" charset="0"/>
              </a:rPr>
              <a:t>Detailed administrative data on the behaviors and performance of all </a:t>
            </a:r>
            <a:r>
              <a:rPr lang="en-US" sz="3000" dirty="0" err="1">
                <a:latin typeface="Times New Roman" pitchFamily="18" charset="0"/>
              </a:rPr>
              <a:t>telesales</a:t>
            </a:r>
            <a:r>
              <a:rPr lang="en-US" sz="3000" dirty="0">
                <a:latin typeface="Times New Roman" pitchFamily="18" charset="0"/>
              </a:rPr>
              <a:t> workers at a large telecommunications company </a:t>
            </a:r>
          </a:p>
          <a:p>
            <a:pPr algn="just">
              <a:lnSpc>
                <a:spcPct val="90000"/>
              </a:lnSpc>
            </a:pPr>
            <a:endParaRPr lang="en-US" sz="3000" dirty="0">
              <a:latin typeface="Times New Roman" pitchFamily="18" charset="0"/>
            </a:endParaRPr>
          </a:p>
          <a:p>
            <a:pPr algn="just">
              <a:lnSpc>
                <a:spcPct val="90000"/>
              </a:lnSpc>
            </a:pPr>
            <a:r>
              <a:rPr lang="en-US" sz="3000" dirty="0">
                <a:latin typeface="Times New Roman" pitchFamily="18" charset="0"/>
              </a:rPr>
              <a:t>Weekly survey reports of employee happiness </a:t>
            </a:r>
          </a:p>
          <a:p>
            <a:pPr algn="just">
              <a:lnSpc>
                <a:spcPct val="90000"/>
              </a:lnSpc>
            </a:pPr>
            <a:endParaRPr lang="en-US" sz="3000" dirty="0">
              <a:latin typeface="Times New Roman" pitchFamily="18" charset="0"/>
            </a:endParaRPr>
          </a:p>
          <a:p>
            <a:pPr algn="just">
              <a:lnSpc>
                <a:spcPct val="90000"/>
              </a:lnSpc>
            </a:pPr>
            <a:r>
              <a:rPr lang="en-US" sz="3000" dirty="0">
                <a:latin typeface="Times New Roman" pitchFamily="18" charset="0"/>
              </a:rPr>
              <a:t>Variation in worker mood from visual exposure to weather—the interaction between call center architecture and outdoor weather conditions.</a:t>
            </a:r>
          </a:p>
          <a:p>
            <a:pPr algn="just">
              <a:lnSpc>
                <a:spcPct val="90000"/>
              </a:lnSpc>
            </a:pPr>
            <a:endParaRPr lang="en-US" sz="3000" dirty="0">
              <a:latin typeface="Times New Roman" pitchFamily="18" charset="0"/>
            </a:endParaRPr>
          </a:p>
          <a:p>
            <a:pPr algn="just">
              <a:lnSpc>
                <a:spcPct val="90000"/>
              </a:lnSpc>
            </a:pPr>
            <a:r>
              <a:rPr lang="en-US" sz="3000" dirty="0">
                <a:latin typeface="Times New Roman" pitchFamily="18" charset="0"/>
              </a:rPr>
              <a:t>Happier workers convert more calls into sales, and (to a lesser extent) make more calls per hour </a:t>
            </a:r>
          </a:p>
        </p:txBody>
      </p:sp>
    </p:spTree>
    <p:extLst>
      <p:ext uri="{BB962C8B-B14F-4D97-AF65-F5344CB8AC3E}">
        <p14:creationId xmlns:p14="http://schemas.microsoft.com/office/powerpoint/2010/main" val="59622424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Slide Number Placeholder 5"/>
          <p:cNvSpPr txBox="1">
            <a:spLocks noGrp="1"/>
          </p:cNvSpPr>
          <p:nvPr/>
        </p:nvSpPr>
        <p:spPr bwMode="auto">
          <a:xfrm>
            <a:off x="84138" y="6242050"/>
            <a:ext cx="587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8823516C-41C9-4FAC-BFCE-F45A0937C4A0}" type="slidenum">
              <a:rPr lang="en-GB" altLang="fr-FR" sz="2600" b="1">
                <a:solidFill>
                  <a:schemeClr val="bg1"/>
                </a:solidFill>
              </a:rPr>
              <a:pPr eaLnBrk="1" hangingPunct="1">
                <a:spcBef>
                  <a:spcPct val="0"/>
                </a:spcBef>
                <a:buFontTx/>
                <a:buNone/>
              </a:pPr>
              <a:t>145</a:t>
            </a:fld>
            <a:endParaRPr lang="en-GB" altLang="fr-FR" sz="2600" b="1">
              <a:solidFill>
                <a:schemeClr val="bg1"/>
              </a:solidFill>
            </a:endParaRPr>
          </a:p>
        </p:txBody>
      </p:sp>
      <p:sp>
        <p:nvSpPr>
          <p:cNvPr id="250883" name="AutoShape 2"/>
          <p:cNvSpPr>
            <a:spLocks noGrp="1" noChangeArrowheads="1"/>
          </p:cNvSpPr>
          <p:nvPr>
            <p:ph type="title" idx="4294967295"/>
          </p:nvPr>
        </p:nvSpPr>
        <p:spPr>
          <a:xfrm>
            <a:off x="395288" y="188913"/>
            <a:ext cx="8229600" cy="503237"/>
          </a:xfrm>
        </p:spPr>
        <p:txBody>
          <a:bodyPr anchor="b"/>
          <a:lstStyle/>
          <a:p>
            <a:r>
              <a:rPr lang="en-AU" altLang="fr-FR" sz="3600" i="1">
                <a:solidFill>
                  <a:srgbClr val="FF3300"/>
                </a:solidFill>
                <a:latin typeface="Times New Roman" pitchFamily="18" charset="0"/>
              </a:rPr>
              <a:t>Predicting Marital Outcomes</a:t>
            </a:r>
            <a:r>
              <a:rPr lang="en-AU" altLang="fr-FR" sz="3600" i="1">
                <a:solidFill>
                  <a:srgbClr val="FF0000"/>
                </a:solidFill>
                <a:latin typeface="Times New Roman" pitchFamily="18" charset="0"/>
              </a:rPr>
              <a:t> </a:t>
            </a:r>
            <a:endParaRPr lang="en-GB" altLang="fr-FR" sz="3600" i="1">
              <a:solidFill>
                <a:srgbClr val="FF0000"/>
              </a:solidFill>
              <a:latin typeface="Times New Roman" pitchFamily="18" charset="0"/>
            </a:endParaRPr>
          </a:p>
        </p:txBody>
      </p:sp>
      <p:sp>
        <p:nvSpPr>
          <p:cNvPr id="250884" name="Rectangle 3"/>
          <p:cNvSpPr>
            <a:spLocks noGrp="1" noChangeArrowheads="1"/>
          </p:cNvSpPr>
          <p:nvPr>
            <p:ph type="body" idx="4294967295"/>
          </p:nvPr>
        </p:nvSpPr>
        <p:spPr>
          <a:xfrm>
            <a:off x="71438" y="908050"/>
            <a:ext cx="8964612" cy="1081088"/>
          </a:xfrm>
        </p:spPr>
        <p:txBody>
          <a:bodyPr/>
          <a:lstStyle/>
          <a:p>
            <a:pPr marL="0" indent="0" algn="just">
              <a:buFontTx/>
              <a:buNone/>
            </a:pPr>
            <a:r>
              <a:rPr lang="en-AU" altLang="fr-FR">
                <a:latin typeface="Times New Roman" pitchFamily="18" charset="0"/>
              </a:rPr>
              <a:t>It is commonly-found in the subjective well-being literature that the married are happier than singles.</a:t>
            </a:r>
          </a:p>
          <a:p>
            <a:pPr marL="0" indent="0" algn="just">
              <a:buFontTx/>
              <a:buNone/>
            </a:pPr>
            <a:endParaRPr lang="en-AU" altLang="fr-FR">
              <a:latin typeface="Times New Roman" pitchFamily="18" charset="0"/>
            </a:endParaRPr>
          </a:p>
          <a:p>
            <a:pPr marL="0" indent="0" algn="just">
              <a:buFontTx/>
              <a:buNone/>
            </a:pPr>
            <a:r>
              <a:rPr lang="en-AU" altLang="fr-FR">
                <a:latin typeface="Times New Roman" pitchFamily="18" charset="0"/>
              </a:rPr>
              <a:t>Most of this correlation turns out to be a composition effect: </a:t>
            </a:r>
            <a:r>
              <a:rPr lang="en-AU" altLang="fr-FR">
                <a:solidFill>
                  <a:srgbClr val="FF0000"/>
                </a:solidFill>
                <a:latin typeface="Times New Roman" pitchFamily="18" charset="0"/>
              </a:rPr>
              <a:t>it is the happy who are more likely to marry</a:t>
            </a:r>
            <a:r>
              <a:rPr lang="en-AU" altLang="fr-FR">
                <a:latin typeface="Times New Roman" pitchFamily="18" charset="0"/>
              </a:rPr>
              <a:t>, rather than marriage producing happiness.</a:t>
            </a:r>
          </a:p>
          <a:p>
            <a:pPr marL="0" indent="0" algn="just">
              <a:buFontTx/>
              <a:buNone/>
            </a:pPr>
            <a:endParaRPr lang="en-AU" altLang="fr-FR">
              <a:latin typeface="Times New Roman" pitchFamily="18" charset="0"/>
            </a:endParaRPr>
          </a:p>
          <a:p>
            <a:pPr marL="0" indent="0" algn="just">
              <a:buFontTx/>
              <a:buNone/>
            </a:pPr>
            <a:r>
              <a:rPr lang="en-AU" altLang="fr-FR">
                <a:latin typeface="Times New Roman" pitchFamily="18" charset="0"/>
              </a:rPr>
              <a:t>In other words, the singles who will to marry in the future are happier than the singles who will remain single </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Slide Number Placeholder 5"/>
          <p:cNvSpPr txBox="1">
            <a:spLocks noGrp="1"/>
          </p:cNvSpPr>
          <p:nvPr/>
        </p:nvSpPr>
        <p:spPr bwMode="auto">
          <a:xfrm>
            <a:off x="84138" y="6242050"/>
            <a:ext cx="587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C8906B8A-B5DC-40C7-BC3A-C3F92693D5BA}" type="slidenum">
              <a:rPr lang="en-GB" altLang="fr-FR" sz="2600" b="1">
                <a:solidFill>
                  <a:schemeClr val="bg1"/>
                </a:solidFill>
              </a:rPr>
              <a:pPr eaLnBrk="1" hangingPunct="1">
                <a:spcBef>
                  <a:spcPct val="0"/>
                </a:spcBef>
                <a:buFontTx/>
                <a:buNone/>
              </a:pPr>
              <a:t>146</a:t>
            </a:fld>
            <a:endParaRPr lang="en-GB" altLang="fr-FR" sz="2600" b="1">
              <a:solidFill>
                <a:schemeClr val="bg1"/>
              </a:solidFill>
            </a:endParaRPr>
          </a:p>
        </p:txBody>
      </p:sp>
      <p:sp>
        <p:nvSpPr>
          <p:cNvPr id="128004" name="Rectangle 3"/>
          <p:cNvSpPr>
            <a:spLocks noGrp="1" noChangeArrowheads="1"/>
          </p:cNvSpPr>
          <p:nvPr>
            <p:ph type="body" idx="4294967295"/>
          </p:nvPr>
        </p:nvSpPr>
        <p:spPr>
          <a:xfrm>
            <a:off x="71438" y="908050"/>
            <a:ext cx="8964612" cy="1081088"/>
          </a:xfrm>
        </p:spPr>
        <p:txBody>
          <a:bodyPr/>
          <a:lstStyle/>
          <a:p>
            <a:pPr algn="just">
              <a:buFontTx/>
              <a:buNone/>
              <a:defRPr/>
            </a:pPr>
            <a:r>
              <a:rPr lang="en-AU" altLang="fr-FR" dirty="0">
                <a:latin typeface="Times New Roman" pitchFamily="18" charset="0"/>
              </a:rPr>
              <a:t>The same kind of analysis can be carried out with respect to children (</a:t>
            </a:r>
            <a:r>
              <a:rPr lang="en-AU" altLang="fr-FR" dirty="0" err="1">
                <a:latin typeface="Times New Roman" pitchFamily="18" charset="0"/>
              </a:rPr>
              <a:t>Cetre</a:t>
            </a:r>
            <a:r>
              <a:rPr lang="en-AU" altLang="fr-FR" dirty="0">
                <a:latin typeface="Times New Roman" pitchFamily="18" charset="0"/>
              </a:rPr>
              <a:t> </a:t>
            </a:r>
            <a:r>
              <a:rPr lang="en-AU" altLang="fr-FR" i="1" dirty="0">
                <a:latin typeface="Times New Roman" pitchFamily="18" charset="0"/>
              </a:rPr>
              <a:t>et al</a:t>
            </a:r>
            <a:r>
              <a:rPr lang="en-AU" altLang="fr-FR" dirty="0">
                <a:latin typeface="Times New Roman" pitchFamily="18" charset="0"/>
              </a:rPr>
              <a:t>., 2016).</a:t>
            </a:r>
          </a:p>
          <a:p>
            <a:pPr algn="just">
              <a:buFontTx/>
              <a:buNone/>
              <a:defRPr/>
            </a:pPr>
            <a:endParaRPr lang="en-AU" altLang="fr-FR" dirty="0">
              <a:latin typeface="Times New Roman" pitchFamily="18" charset="0"/>
            </a:endParaRPr>
          </a:p>
          <a:p>
            <a:pPr marL="0" indent="0" algn="just">
              <a:buFontTx/>
              <a:buNone/>
              <a:tabLst>
                <a:tab pos="0" algn="l"/>
              </a:tabLst>
              <a:defRPr/>
            </a:pPr>
            <a:r>
              <a:rPr lang="en-AU" altLang="fr-FR" dirty="0">
                <a:solidFill>
                  <a:srgbClr val="FF0000"/>
                </a:solidFill>
                <a:latin typeface="Times New Roman" pitchFamily="18" charset="0"/>
              </a:rPr>
              <a:t>The childless who will in the future have children are happier than the childless who will not have children</a:t>
            </a:r>
            <a:r>
              <a:rPr lang="en-AU" altLang="fr-FR" dirty="0">
                <a:latin typeface="Times New Roman" pitchFamily="18" charset="0"/>
              </a:rPr>
              <a:t>.</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Slide Number Placeholder 5"/>
          <p:cNvSpPr txBox="1">
            <a:spLocks noGrp="1"/>
          </p:cNvSpPr>
          <p:nvPr/>
        </p:nvSpPr>
        <p:spPr bwMode="auto">
          <a:xfrm>
            <a:off x="84138" y="6242050"/>
            <a:ext cx="587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E15F8DCC-3866-4EF2-B8CD-5373B24B90E2}" type="slidenum">
              <a:rPr lang="en-GB" altLang="fr-FR" sz="2600" b="1">
                <a:solidFill>
                  <a:schemeClr val="bg1"/>
                </a:solidFill>
              </a:rPr>
              <a:pPr eaLnBrk="1" hangingPunct="1">
                <a:spcBef>
                  <a:spcPct val="0"/>
                </a:spcBef>
                <a:buFontTx/>
                <a:buNone/>
              </a:pPr>
              <a:t>147</a:t>
            </a:fld>
            <a:endParaRPr lang="en-GB" altLang="fr-FR" sz="2600" b="1">
              <a:solidFill>
                <a:schemeClr val="bg1"/>
              </a:solidFill>
            </a:endParaRPr>
          </a:p>
        </p:txBody>
      </p:sp>
      <p:sp>
        <p:nvSpPr>
          <p:cNvPr id="254979" name="Rectangle 3"/>
          <p:cNvSpPr>
            <a:spLocks noGrp="1" noChangeArrowheads="1"/>
          </p:cNvSpPr>
          <p:nvPr>
            <p:ph type="body" idx="4294967295"/>
          </p:nvPr>
        </p:nvSpPr>
        <p:spPr>
          <a:xfrm>
            <a:off x="71438" y="908050"/>
            <a:ext cx="8964612" cy="1081088"/>
          </a:xfrm>
        </p:spPr>
        <p:txBody>
          <a:bodyPr/>
          <a:lstStyle/>
          <a:p>
            <a:pPr algn="just">
              <a:buFontTx/>
              <a:buNone/>
            </a:pPr>
            <a:r>
              <a:rPr lang="en-AU" altLang="fr-FR">
                <a:latin typeface="Times New Roman" pitchFamily="18" charset="0"/>
              </a:rPr>
              <a:t>In panel data, those with higher well-being at time </a:t>
            </a:r>
            <a:r>
              <a:rPr lang="en-AU" altLang="fr-FR" i="1">
                <a:latin typeface="Times New Roman" pitchFamily="18" charset="0"/>
              </a:rPr>
              <a:t>t</a:t>
            </a:r>
            <a:r>
              <a:rPr lang="en-AU" altLang="fr-FR">
                <a:latin typeface="Times New Roman" pitchFamily="18" charset="0"/>
              </a:rPr>
              <a:t> are less likely to </a:t>
            </a:r>
            <a:r>
              <a:rPr lang="en-AU" altLang="fr-FR">
                <a:solidFill>
                  <a:srgbClr val="FF0000"/>
                </a:solidFill>
                <a:latin typeface="Times New Roman" pitchFamily="18" charset="0"/>
              </a:rPr>
              <a:t>divorce</a:t>
            </a:r>
            <a:r>
              <a:rPr lang="en-AU" altLang="fr-FR">
                <a:latin typeface="Times New Roman" pitchFamily="18" charset="0"/>
              </a:rPr>
              <a:t> at </a:t>
            </a:r>
            <a:r>
              <a:rPr lang="en-AU" altLang="fr-FR" i="1">
                <a:latin typeface="Times New Roman" pitchFamily="18" charset="0"/>
              </a:rPr>
              <a:t>t+1</a:t>
            </a:r>
            <a:r>
              <a:rPr lang="en-AU" altLang="fr-FR">
                <a:latin typeface="Times New Roman" pitchFamily="18" charset="0"/>
              </a:rPr>
              <a:t>.</a:t>
            </a:r>
          </a:p>
        </p:txBody>
      </p:sp>
      <p:pic>
        <p:nvPicPr>
          <p:cNvPr id="25498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2119313"/>
            <a:ext cx="9028113" cy="361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8" name="Oval 4"/>
          <p:cNvSpPr>
            <a:spLocks noChangeArrowheads="1"/>
          </p:cNvSpPr>
          <p:nvPr/>
        </p:nvSpPr>
        <p:spPr bwMode="auto">
          <a:xfrm>
            <a:off x="5580063" y="4221163"/>
            <a:ext cx="2376487" cy="287337"/>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fr-FR" sz="1800"/>
          </a:p>
        </p:txBody>
      </p:sp>
      <p:sp>
        <p:nvSpPr>
          <p:cNvPr id="254982" name="Text Box 7"/>
          <p:cNvSpPr txBox="1">
            <a:spLocks noChangeArrowheads="1"/>
          </p:cNvSpPr>
          <p:nvPr/>
        </p:nvSpPr>
        <p:spPr bwMode="auto">
          <a:xfrm>
            <a:off x="611188" y="5876925"/>
            <a:ext cx="82089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GB" altLang="fr-FR" sz="2400">
                <a:latin typeface="Times New Roman" pitchFamily="18" charset="0"/>
              </a:rPr>
              <a:t>The same results are found in both BHPS and HILDA</a:t>
            </a:r>
            <a:endParaRPr lang="fr-FR" altLang="fr-FR" sz="2400">
              <a:latin typeface="Times New Roman" pitchFamily="18" charset="0"/>
            </a:endParaRP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Slide Number Placeholder 5"/>
          <p:cNvSpPr txBox="1">
            <a:spLocks noGrp="1"/>
          </p:cNvSpPr>
          <p:nvPr/>
        </p:nvSpPr>
        <p:spPr bwMode="auto">
          <a:xfrm>
            <a:off x="84138" y="6242050"/>
            <a:ext cx="587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DFBBCB3F-0715-4EA5-8DB3-08268575375F}" type="slidenum">
              <a:rPr lang="en-GB" altLang="fr-FR" sz="2600" b="1">
                <a:solidFill>
                  <a:schemeClr val="bg1"/>
                </a:solidFill>
              </a:rPr>
              <a:pPr eaLnBrk="1" hangingPunct="1">
                <a:spcBef>
                  <a:spcPct val="0"/>
                </a:spcBef>
                <a:buFontTx/>
                <a:buNone/>
              </a:pPr>
              <a:t>148</a:t>
            </a:fld>
            <a:endParaRPr lang="en-GB" altLang="fr-FR" sz="2600" b="1">
              <a:solidFill>
                <a:schemeClr val="bg1"/>
              </a:solidFill>
            </a:endParaRPr>
          </a:p>
        </p:txBody>
      </p:sp>
      <p:sp>
        <p:nvSpPr>
          <p:cNvPr id="259075" name="Rectangle 3"/>
          <p:cNvSpPr>
            <a:spLocks noGrp="1" noChangeArrowheads="1"/>
          </p:cNvSpPr>
          <p:nvPr>
            <p:ph type="body" idx="4294967295"/>
          </p:nvPr>
        </p:nvSpPr>
        <p:spPr>
          <a:xfrm>
            <a:off x="34925" y="476672"/>
            <a:ext cx="8964613" cy="1873250"/>
          </a:xfrm>
        </p:spPr>
        <p:txBody>
          <a:bodyPr/>
          <a:lstStyle/>
          <a:p>
            <a:pPr marL="0" indent="0" algn="just">
              <a:buFontTx/>
              <a:buNone/>
            </a:pPr>
            <a:r>
              <a:rPr lang="en-AU" altLang="fr-FR" b="1" dirty="0">
                <a:latin typeface="Times New Roman" pitchFamily="18" charset="0"/>
              </a:rPr>
              <a:t>1) The gap between individuals</a:t>
            </a:r>
          </a:p>
          <a:p>
            <a:pPr marL="0" indent="0" algn="just">
              <a:buFontTx/>
              <a:buNone/>
            </a:pPr>
            <a:r>
              <a:rPr lang="en-AU" altLang="fr-FR" dirty="0">
                <a:latin typeface="Times New Roman" pitchFamily="18" charset="0"/>
              </a:rPr>
              <a:t>Not only does the </a:t>
            </a:r>
            <a:r>
              <a:rPr lang="en-AU" altLang="fr-FR" dirty="0">
                <a:solidFill>
                  <a:srgbClr val="FF0000"/>
                </a:solidFill>
                <a:latin typeface="Times New Roman" pitchFamily="18" charset="0"/>
              </a:rPr>
              <a:t>level </a:t>
            </a:r>
            <a:r>
              <a:rPr lang="en-AU" altLang="fr-FR" dirty="0">
                <a:latin typeface="Times New Roman" pitchFamily="18" charset="0"/>
              </a:rPr>
              <a:t>of happiness predict divorce, so does the </a:t>
            </a:r>
            <a:r>
              <a:rPr lang="en-AU" altLang="fr-FR" dirty="0">
                <a:solidFill>
                  <a:srgbClr val="FF0000"/>
                </a:solidFill>
                <a:latin typeface="Times New Roman" pitchFamily="18" charset="0"/>
              </a:rPr>
              <a:t>gap </a:t>
            </a:r>
            <a:r>
              <a:rPr lang="en-AU" altLang="fr-FR" dirty="0">
                <a:latin typeface="Times New Roman" pitchFamily="18" charset="0"/>
              </a:rPr>
              <a:t>between the man and the woman</a:t>
            </a:r>
          </a:p>
        </p:txBody>
      </p:sp>
      <p:pic>
        <p:nvPicPr>
          <p:cNvPr id="259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 y="2327498"/>
            <a:ext cx="895350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9077" name="Rectangle 3"/>
          <p:cNvSpPr>
            <a:spLocks noChangeArrowheads="1"/>
          </p:cNvSpPr>
          <p:nvPr/>
        </p:nvSpPr>
        <p:spPr bwMode="auto">
          <a:xfrm>
            <a:off x="107950" y="5803900"/>
            <a:ext cx="8964613"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a:buFontTx/>
              <a:buNone/>
            </a:pPr>
            <a:r>
              <a:rPr lang="en-GB" altLang="fr-FR" sz="2400" dirty="0">
                <a:latin typeface="Times New Roman" pitchFamily="18" charset="0"/>
              </a:rPr>
              <a:t>Divorce is more likely in unhappy households, and when the woman is unhappier than the man</a:t>
            </a:r>
            <a:endParaRPr lang="en-AU" altLang="fr-FR" sz="2400" dirty="0">
              <a:latin typeface="Times New Roman" pitchFamily="18" charset="0"/>
            </a:endParaRPr>
          </a:p>
        </p:txBody>
      </p:sp>
      <p:sp>
        <p:nvSpPr>
          <p:cNvPr id="6" name="AutoShape 2">
            <a:extLst>
              <a:ext uri="{FF2B5EF4-FFF2-40B4-BE49-F238E27FC236}">
                <a16:creationId xmlns:a16="http://schemas.microsoft.com/office/drawing/2014/main" id="{B1CCAE43-A32F-4996-8FC5-0985DB42F86E}"/>
              </a:ext>
            </a:extLst>
          </p:cNvPr>
          <p:cNvSpPr txBox="1">
            <a:spLocks noChangeArrowheads="1"/>
          </p:cNvSpPr>
          <p:nvPr/>
        </p:nvSpPr>
        <p:spPr bwMode="auto">
          <a:xfrm>
            <a:off x="395288" y="44624"/>
            <a:ext cx="82296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AU" altLang="fr-FR" sz="3600" i="1" kern="0" dirty="0">
                <a:solidFill>
                  <a:srgbClr val="FF3300"/>
                </a:solidFill>
                <a:latin typeface="Times New Roman" pitchFamily="18" charset="0"/>
              </a:rPr>
              <a:t>Last Points</a:t>
            </a:r>
            <a:endParaRPr lang="en-GB" altLang="fr-FR" sz="3600" i="1" kern="0" dirty="0">
              <a:solidFill>
                <a:srgbClr val="FF0000"/>
              </a:solidFill>
              <a:latin typeface="Times New Roman" pitchFamily="18" charset="0"/>
            </a:endParaRP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Slide Number Placeholder 5"/>
          <p:cNvSpPr txBox="1">
            <a:spLocks noGrp="1"/>
          </p:cNvSpPr>
          <p:nvPr/>
        </p:nvSpPr>
        <p:spPr bwMode="auto">
          <a:xfrm>
            <a:off x="84138" y="6242050"/>
            <a:ext cx="587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CF111C4F-E846-498E-8370-A755BFF962F3}" type="slidenum">
              <a:rPr lang="en-GB" altLang="fr-FR" sz="2600" b="1">
                <a:solidFill>
                  <a:schemeClr val="bg1"/>
                </a:solidFill>
              </a:rPr>
              <a:pPr eaLnBrk="1" hangingPunct="1">
                <a:spcBef>
                  <a:spcPct val="0"/>
                </a:spcBef>
                <a:buFontTx/>
                <a:buNone/>
              </a:pPr>
              <a:t>149</a:t>
            </a:fld>
            <a:endParaRPr lang="en-GB" altLang="fr-FR" sz="2600" b="1">
              <a:solidFill>
                <a:schemeClr val="bg1"/>
              </a:solidFill>
            </a:endParaRPr>
          </a:p>
        </p:txBody>
      </p:sp>
      <p:sp>
        <p:nvSpPr>
          <p:cNvPr id="261123" name="Rectangle 3"/>
          <p:cNvSpPr>
            <a:spLocks noGrp="1" noChangeArrowheads="1"/>
          </p:cNvSpPr>
          <p:nvPr>
            <p:ph type="body" idx="4294967295"/>
          </p:nvPr>
        </p:nvSpPr>
        <p:spPr>
          <a:xfrm>
            <a:off x="71883" y="188913"/>
            <a:ext cx="8964613" cy="1873250"/>
          </a:xfrm>
        </p:spPr>
        <p:txBody>
          <a:bodyPr/>
          <a:lstStyle/>
          <a:p>
            <a:pPr marL="0" indent="0" algn="just">
              <a:buFontTx/>
              <a:buNone/>
            </a:pPr>
            <a:r>
              <a:rPr lang="en-AU" altLang="fr-FR" b="1" dirty="0">
                <a:latin typeface="Times New Roman" pitchFamily="18" charset="0"/>
              </a:rPr>
              <a:t>2) Which satisfaction domain is most important?</a:t>
            </a:r>
          </a:p>
          <a:p>
            <a:pPr marL="0" indent="0" algn="just">
              <a:buFontTx/>
              <a:buNone/>
            </a:pPr>
            <a:r>
              <a:rPr lang="en-AU" altLang="fr-FR" dirty="0">
                <a:latin typeface="Times New Roman" pitchFamily="18" charset="0"/>
              </a:rPr>
              <a:t>With multiple well-being measures we can see </a:t>
            </a:r>
            <a:r>
              <a:rPr lang="en-AU" altLang="fr-FR" dirty="0">
                <a:solidFill>
                  <a:srgbClr val="FF0000"/>
                </a:solidFill>
                <a:latin typeface="Times New Roman" pitchFamily="18" charset="0"/>
              </a:rPr>
              <a:t>which predicts behaviour the best</a:t>
            </a:r>
            <a:r>
              <a:rPr lang="en-AU" altLang="fr-FR" dirty="0">
                <a:latin typeface="Times New Roman" pitchFamily="18" charset="0"/>
              </a:rPr>
              <a:t> (as in Benjamin </a:t>
            </a:r>
            <a:r>
              <a:rPr lang="en-AU" altLang="fr-FR" i="1" dirty="0">
                <a:latin typeface="Times New Roman" pitchFamily="18" charset="0"/>
              </a:rPr>
              <a:t>et al</a:t>
            </a:r>
            <a:r>
              <a:rPr lang="en-AU" altLang="fr-FR" dirty="0">
                <a:latin typeface="Times New Roman" pitchFamily="18" charset="0"/>
              </a:rPr>
              <a:t>.)</a:t>
            </a:r>
          </a:p>
        </p:txBody>
      </p:sp>
      <p:sp>
        <p:nvSpPr>
          <p:cNvPr id="261124" name="Rectangle 3"/>
          <p:cNvSpPr>
            <a:spLocks noChangeArrowheads="1"/>
          </p:cNvSpPr>
          <p:nvPr/>
        </p:nvSpPr>
        <p:spPr bwMode="auto">
          <a:xfrm>
            <a:off x="107950" y="4221163"/>
            <a:ext cx="8964613"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a:buFontTx/>
              <a:buNone/>
            </a:pPr>
            <a:r>
              <a:rPr lang="en-US" altLang="fr-FR" sz="2400">
                <a:latin typeface="Times New Roman" pitchFamily="18" charset="0"/>
              </a:rPr>
              <a:t>The least negative log-likelihood (the regression with the greatest explanatory power) is that including overall job satisfaction, as might be hoped. </a:t>
            </a:r>
          </a:p>
          <a:p>
            <a:pPr algn="just">
              <a:buFontTx/>
              <a:buNone/>
            </a:pPr>
            <a:endParaRPr lang="en-US" altLang="fr-FR" sz="2400">
              <a:latin typeface="Times New Roman" pitchFamily="18" charset="0"/>
            </a:endParaRPr>
          </a:p>
          <a:p>
            <a:pPr algn="just">
              <a:buFontTx/>
              <a:buNone/>
            </a:pPr>
            <a:r>
              <a:rPr lang="en-US" altLang="fr-FR" sz="2400">
                <a:latin typeface="Times New Roman" pitchFamily="18" charset="0"/>
              </a:rPr>
              <a:t>With respect to the seven domain satisfaction variables, the most powerful is satisfaction with job security.</a:t>
            </a:r>
            <a:r>
              <a:rPr lang="en-GB" altLang="fr-FR" sz="2400">
                <a:latin typeface="Times New Roman" pitchFamily="18" charset="0"/>
              </a:rPr>
              <a:t>		</a:t>
            </a:r>
            <a:endParaRPr lang="en-AU" altLang="fr-FR" sz="2400">
              <a:latin typeface="Times New Roman" pitchFamily="18" charset="0"/>
            </a:endParaRPr>
          </a:p>
        </p:txBody>
      </p:sp>
      <p:pic>
        <p:nvPicPr>
          <p:cNvPr id="261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88" y="2235200"/>
            <a:ext cx="8924925"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8" name="Oval 4"/>
          <p:cNvSpPr>
            <a:spLocks noChangeArrowheads="1"/>
          </p:cNvSpPr>
          <p:nvPr/>
        </p:nvSpPr>
        <p:spPr bwMode="auto">
          <a:xfrm>
            <a:off x="5076825" y="3357563"/>
            <a:ext cx="935038" cy="287337"/>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fr-FR" sz="18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Grp="1" noChangeArrowheads="1"/>
          </p:cNvSpPr>
          <p:nvPr>
            <p:ph type="title" idx="4294967295"/>
          </p:nvPr>
        </p:nvSpPr>
        <p:spPr/>
        <p:txBody>
          <a:bodyPr/>
          <a:lstStyle/>
          <a:p>
            <a:pPr eaLnBrk="1" hangingPunct="1"/>
            <a:r>
              <a:rPr lang="en-GB" altLang="fr-FR"/>
              <a:t>The Human Development Index</a:t>
            </a:r>
          </a:p>
        </p:txBody>
      </p:sp>
      <p:pic>
        <p:nvPicPr>
          <p:cNvPr id="111622" name="Picture 6"/>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0" y="1989138"/>
            <a:ext cx="9144000" cy="3600450"/>
          </a:xfrm>
          <a:noFill/>
        </p:spPr>
      </p:pic>
      <p:sp>
        <p:nvSpPr>
          <p:cNvPr id="111623" name="Oval 7"/>
          <p:cNvSpPr>
            <a:spLocks noChangeArrowheads="1"/>
          </p:cNvSpPr>
          <p:nvPr/>
        </p:nvSpPr>
        <p:spPr bwMode="auto">
          <a:xfrm>
            <a:off x="0" y="1989138"/>
            <a:ext cx="1116013" cy="719137"/>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fr-FR" sz="1800"/>
          </a:p>
        </p:txBody>
      </p:sp>
      <p:sp>
        <p:nvSpPr>
          <p:cNvPr id="111624" name="Oval 8"/>
          <p:cNvSpPr>
            <a:spLocks noChangeArrowheads="1"/>
          </p:cNvSpPr>
          <p:nvPr/>
        </p:nvSpPr>
        <p:spPr bwMode="auto">
          <a:xfrm>
            <a:off x="1547813" y="2060575"/>
            <a:ext cx="1584325" cy="720725"/>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fr-FR" sz="1800"/>
          </a:p>
        </p:txBody>
      </p:sp>
      <p:sp>
        <p:nvSpPr>
          <p:cNvPr id="111625" name="Oval 9"/>
          <p:cNvSpPr>
            <a:spLocks noChangeArrowheads="1"/>
          </p:cNvSpPr>
          <p:nvPr/>
        </p:nvSpPr>
        <p:spPr bwMode="auto">
          <a:xfrm>
            <a:off x="4211638" y="2205038"/>
            <a:ext cx="1584325" cy="720725"/>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fr-FR" sz="1800"/>
          </a:p>
        </p:txBody>
      </p:sp>
      <p:sp>
        <p:nvSpPr>
          <p:cNvPr id="111626" name="Oval 10"/>
          <p:cNvSpPr>
            <a:spLocks noChangeArrowheads="1"/>
          </p:cNvSpPr>
          <p:nvPr/>
        </p:nvSpPr>
        <p:spPr bwMode="auto">
          <a:xfrm>
            <a:off x="7019925" y="1989138"/>
            <a:ext cx="2124075" cy="865187"/>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fr-FR" sz="1800"/>
          </a:p>
        </p:txBody>
      </p:sp>
      <p:sp>
        <p:nvSpPr>
          <p:cNvPr id="111627" name="Oval 11"/>
          <p:cNvSpPr>
            <a:spLocks noChangeArrowheads="1"/>
          </p:cNvSpPr>
          <p:nvPr/>
        </p:nvSpPr>
        <p:spPr bwMode="auto">
          <a:xfrm>
            <a:off x="0" y="2708275"/>
            <a:ext cx="1116013" cy="666750"/>
          </a:xfrm>
          <a:prstGeom prst="ellipse">
            <a:avLst/>
          </a:pr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fr-FR" sz="1800"/>
          </a:p>
        </p:txBody>
      </p:sp>
      <p:sp>
        <p:nvSpPr>
          <p:cNvPr id="111628" name="Oval 12"/>
          <p:cNvSpPr>
            <a:spLocks noChangeArrowheads="1"/>
          </p:cNvSpPr>
          <p:nvPr/>
        </p:nvSpPr>
        <p:spPr bwMode="auto">
          <a:xfrm>
            <a:off x="1692275" y="2708275"/>
            <a:ext cx="1223963" cy="811213"/>
          </a:xfrm>
          <a:prstGeom prst="ellipse">
            <a:avLst/>
          </a:pr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fr-FR" sz="1800"/>
          </a:p>
        </p:txBody>
      </p:sp>
      <p:sp>
        <p:nvSpPr>
          <p:cNvPr id="111629" name="Oval 13"/>
          <p:cNvSpPr>
            <a:spLocks noChangeArrowheads="1"/>
          </p:cNvSpPr>
          <p:nvPr/>
        </p:nvSpPr>
        <p:spPr bwMode="auto">
          <a:xfrm>
            <a:off x="3348038" y="2708275"/>
            <a:ext cx="1511300" cy="720725"/>
          </a:xfrm>
          <a:prstGeom prst="ellipse">
            <a:avLst/>
          </a:pr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fr-FR" sz="1800"/>
          </a:p>
        </p:txBody>
      </p:sp>
      <p:sp>
        <p:nvSpPr>
          <p:cNvPr id="111630" name="Oval 14"/>
          <p:cNvSpPr>
            <a:spLocks noChangeArrowheads="1"/>
          </p:cNvSpPr>
          <p:nvPr/>
        </p:nvSpPr>
        <p:spPr bwMode="auto">
          <a:xfrm>
            <a:off x="4932363" y="2708275"/>
            <a:ext cx="1655762" cy="720725"/>
          </a:xfrm>
          <a:prstGeom prst="ellipse">
            <a:avLst/>
          </a:pr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fr-FR" sz="1800"/>
          </a:p>
        </p:txBody>
      </p:sp>
      <p:sp>
        <p:nvSpPr>
          <p:cNvPr id="111631" name="Oval 15"/>
          <p:cNvSpPr>
            <a:spLocks noChangeArrowheads="1"/>
          </p:cNvSpPr>
          <p:nvPr/>
        </p:nvSpPr>
        <p:spPr bwMode="auto">
          <a:xfrm>
            <a:off x="7451725" y="2781300"/>
            <a:ext cx="1223963" cy="811213"/>
          </a:xfrm>
          <a:prstGeom prst="ellipse">
            <a:avLst/>
          </a:pr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fr-FR" sz="1800"/>
          </a:p>
        </p:txBody>
      </p:sp>
      <p:sp>
        <p:nvSpPr>
          <p:cNvPr id="111632" name="Oval 16"/>
          <p:cNvSpPr>
            <a:spLocks noChangeArrowheads="1"/>
          </p:cNvSpPr>
          <p:nvPr/>
        </p:nvSpPr>
        <p:spPr bwMode="auto">
          <a:xfrm>
            <a:off x="0" y="4149725"/>
            <a:ext cx="1042988" cy="739775"/>
          </a:xfrm>
          <a:prstGeom prst="ellipse">
            <a:avLst/>
          </a:prstGeom>
          <a:noFill/>
          <a:ln w="38100">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fr-FR" sz="1800"/>
          </a:p>
        </p:txBody>
      </p:sp>
      <p:sp>
        <p:nvSpPr>
          <p:cNvPr id="111635" name="Oval 19"/>
          <p:cNvSpPr>
            <a:spLocks noChangeArrowheads="1"/>
          </p:cNvSpPr>
          <p:nvPr/>
        </p:nvSpPr>
        <p:spPr bwMode="auto">
          <a:xfrm>
            <a:off x="1547813" y="4076700"/>
            <a:ext cx="1728787" cy="647700"/>
          </a:xfrm>
          <a:prstGeom prst="ellipse">
            <a:avLst/>
          </a:prstGeom>
          <a:noFill/>
          <a:ln w="38100">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fr-FR" sz="1800"/>
          </a:p>
        </p:txBody>
      </p:sp>
      <p:sp>
        <p:nvSpPr>
          <p:cNvPr id="111636" name="Oval 20"/>
          <p:cNvSpPr>
            <a:spLocks noChangeArrowheads="1"/>
          </p:cNvSpPr>
          <p:nvPr/>
        </p:nvSpPr>
        <p:spPr bwMode="auto">
          <a:xfrm>
            <a:off x="4284663" y="4076700"/>
            <a:ext cx="1511300" cy="647700"/>
          </a:xfrm>
          <a:prstGeom prst="ellipse">
            <a:avLst/>
          </a:prstGeom>
          <a:noFill/>
          <a:ln w="38100">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fr-FR" sz="1800"/>
          </a:p>
        </p:txBody>
      </p:sp>
      <p:sp>
        <p:nvSpPr>
          <p:cNvPr id="111637" name="Oval 21"/>
          <p:cNvSpPr>
            <a:spLocks noChangeArrowheads="1"/>
          </p:cNvSpPr>
          <p:nvPr/>
        </p:nvSpPr>
        <p:spPr bwMode="auto">
          <a:xfrm>
            <a:off x="7596188" y="4005263"/>
            <a:ext cx="1008062" cy="647700"/>
          </a:xfrm>
          <a:prstGeom prst="ellipse">
            <a:avLst/>
          </a:prstGeom>
          <a:noFill/>
          <a:ln w="38100">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fr-FR" sz="1800"/>
          </a:p>
        </p:txBody>
      </p:sp>
      <p:sp>
        <p:nvSpPr>
          <p:cNvPr id="111638" name="Oval 22"/>
          <p:cNvSpPr>
            <a:spLocks noChangeArrowheads="1"/>
          </p:cNvSpPr>
          <p:nvPr/>
        </p:nvSpPr>
        <p:spPr bwMode="auto">
          <a:xfrm>
            <a:off x="3708400" y="4941888"/>
            <a:ext cx="2951163" cy="666750"/>
          </a:xfrm>
          <a:prstGeom prst="ellipse">
            <a:avLst/>
          </a:prstGeom>
          <a:noFill/>
          <a:ln w="38100">
            <a:solidFill>
              <a:srgbClr val="993366"/>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fr-FR" sz="1800"/>
          </a:p>
        </p:txBody>
      </p:sp>
      <p:sp>
        <p:nvSpPr>
          <p:cNvPr id="31762" name="ZoneTexte 1"/>
          <p:cNvSpPr txBox="1">
            <a:spLocks noChangeArrowheads="1"/>
          </p:cNvSpPr>
          <p:nvPr/>
        </p:nvSpPr>
        <p:spPr bwMode="auto">
          <a:xfrm>
            <a:off x="107950" y="5732463"/>
            <a:ext cx="8856663"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fr-FR" sz="2800">
                <a:latin typeface="Times New Roman" pitchFamily="18" charset="0"/>
              </a:rPr>
              <a:t>GER is the sum of the enrolment rates in primary, secondary and tertiary education</a:t>
            </a:r>
            <a:endParaRPr lang="fr-FR" altLang="fr-FR" sz="280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1162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162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162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162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162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11623"/>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11624"/>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111625"/>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11626"/>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1627"/>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11628"/>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1162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11630"/>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11631"/>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111627"/>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111628"/>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111629"/>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111630"/>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111631"/>
                                        </p:tgtEl>
                                        <p:attrNameLst>
                                          <p:attrName>style.visibility</p:attrName>
                                        </p:attrNameLst>
                                      </p:cBhvr>
                                      <p:to>
                                        <p:strVal val="hidden"/>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11632"/>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11635"/>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11636"/>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11637"/>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xit" presetSubtype="0" fill="hold" grpId="1" nodeType="clickEffect">
                                  <p:stCondLst>
                                    <p:cond delay="0"/>
                                  </p:stCondLst>
                                  <p:childTnLst>
                                    <p:set>
                                      <p:cBhvr>
                                        <p:cTn id="82" dur="1" fill="hold">
                                          <p:stCondLst>
                                            <p:cond delay="0"/>
                                          </p:stCondLst>
                                        </p:cTn>
                                        <p:tgtEl>
                                          <p:spTgt spid="111632"/>
                                        </p:tgtEl>
                                        <p:attrNameLst>
                                          <p:attrName>style.visibility</p:attrName>
                                        </p:attrNameLst>
                                      </p:cBhvr>
                                      <p:to>
                                        <p:strVal val="hidden"/>
                                      </p:to>
                                    </p:set>
                                  </p:childTnLst>
                                </p:cTn>
                              </p:par>
                              <p:par>
                                <p:cTn id="83" presetID="1" presetClass="exit" presetSubtype="0" fill="hold" grpId="1" nodeType="withEffect">
                                  <p:stCondLst>
                                    <p:cond delay="0"/>
                                  </p:stCondLst>
                                  <p:childTnLst>
                                    <p:set>
                                      <p:cBhvr>
                                        <p:cTn id="84" dur="1" fill="hold">
                                          <p:stCondLst>
                                            <p:cond delay="0"/>
                                          </p:stCondLst>
                                        </p:cTn>
                                        <p:tgtEl>
                                          <p:spTgt spid="111635"/>
                                        </p:tgtEl>
                                        <p:attrNameLst>
                                          <p:attrName>style.visibility</p:attrName>
                                        </p:attrNameLst>
                                      </p:cBhvr>
                                      <p:to>
                                        <p:strVal val="hidden"/>
                                      </p:to>
                                    </p:set>
                                  </p:childTnLst>
                                </p:cTn>
                              </p:par>
                              <p:par>
                                <p:cTn id="85" presetID="1" presetClass="exit" presetSubtype="0" fill="hold" grpId="1" nodeType="withEffect">
                                  <p:stCondLst>
                                    <p:cond delay="0"/>
                                  </p:stCondLst>
                                  <p:childTnLst>
                                    <p:set>
                                      <p:cBhvr>
                                        <p:cTn id="86" dur="1" fill="hold">
                                          <p:stCondLst>
                                            <p:cond delay="0"/>
                                          </p:stCondLst>
                                        </p:cTn>
                                        <p:tgtEl>
                                          <p:spTgt spid="111636"/>
                                        </p:tgtEl>
                                        <p:attrNameLst>
                                          <p:attrName>style.visibility</p:attrName>
                                        </p:attrNameLst>
                                      </p:cBhvr>
                                      <p:to>
                                        <p:strVal val="hidden"/>
                                      </p:to>
                                    </p:set>
                                  </p:childTnLst>
                                </p:cTn>
                              </p:par>
                              <p:par>
                                <p:cTn id="87" presetID="1" presetClass="exit" presetSubtype="0" fill="hold" grpId="1" nodeType="withEffect">
                                  <p:stCondLst>
                                    <p:cond delay="0"/>
                                  </p:stCondLst>
                                  <p:childTnLst>
                                    <p:set>
                                      <p:cBhvr>
                                        <p:cTn id="88" dur="1" fill="hold">
                                          <p:stCondLst>
                                            <p:cond delay="0"/>
                                          </p:stCondLst>
                                        </p:cTn>
                                        <p:tgtEl>
                                          <p:spTgt spid="111637"/>
                                        </p:tgtEl>
                                        <p:attrNameLst>
                                          <p:attrName>style.visibility</p:attrName>
                                        </p:attrNameLst>
                                      </p:cBhvr>
                                      <p:to>
                                        <p:strVal val="hidden"/>
                                      </p:to>
                                    </p:set>
                                  </p:childTnLst>
                                </p:cTn>
                              </p:par>
                            </p:childTnLst>
                          </p:cTn>
                        </p:par>
                      </p:childTnLst>
                    </p:cTn>
                  </p:par>
                  <p:par>
                    <p:cTn id="89" fill="hold" nodeType="clickPar">
                      <p:stCondLst>
                        <p:cond delay="indefinite"/>
                      </p:stCondLst>
                      <p:childTnLst>
                        <p:par>
                          <p:cTn id="90" fill="hold" nodeType="withGroup">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1116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3" grpId="0" animBg="1"/>
      <p:bldP spid="111623" grpId="1" animBg="1"/>
      <p:bldP spid="111624" grpId="0" animBg="1"/>
      <p:bldP spid="111624" grpId="1" animBg="1"/>
      <p:bldP spid="111625" grpId="0" animBg="1"/>
      <p:bldP spid="111625" grpId="1" animBg="1"/>
      <p:bldP spid="111626" grpId="0" animBg="1"/>
      <p:bldP spid="111626" grpId="1" animBg="1"/>
      <p:bldP spid="111627" grpId="0" animBg="1"/>
      <p:bldP spid="111627" grpId="1" animBg="1"/>
      <p:bldP spid="111628" grpId="0" animBg="1"/>
      <p:bldP spid="111628" grpId="1" animBg="1"/>
      <p:bldP spid="111629" grpId="0" animBg="1"/>
      <p:bldP spid="111629" grpId="1" animBg="1"/>
      <p:bldP spid="111630" grpId="0" animBg="1"/>
      <p:bldP spid="111630" grpId="1" animBg="1"/>
      <p:bldP spid="111631" grpId="0" animBg="1"/>
      <p:bldP spid="111631" grpId="1" animBg="1"/>
      <p:bldP spid="111632" grpId="0" animBg="1"/>
      <p:bldP spid="111632" grpId="1" animBg="1"/>
      <p:bldP spid="111635" grpId="0" animBg="1"/>
      <p:bldP spid="111635" grpId="1" animBg="1"/>
      <p:bldP spid="111636" grpId="0" animBg="1"/>
      <p:bldP spid="111636" grpId="1" animBg="1"/>
      <p:bldP spid="111637" grpId="0" animBg="1"/>
      <p:bldP spid="111637" grpId="1" animBg="1"/>
      <p:bldP spid="111638" grpId="0" animBg="1"/>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Slide Number Placeholder 5"/>
          <p:cNvSpPr txBox="1">
            <a:spLocks noGrp="1"/>
          </p:cNvSpPr>
          <p:nvPr/>
        </p:nvSpPr>
        <p:spPr bwMode="auto">
          <a:xfrm>
            <a:off x="84138" y="6242050"/>
            <a:ext cx="587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2A671DE5-392F-454E-BAE1-44CC0B01DB50}" type="slidenum">
              <a:rPr lang="en-GB" altLang="fr-FR" sz="2600" b="1">
                <a:solidFill>
                  <a:schemeClr val="bg1"/>
                </a:solidFill>
              </a:rPr>
              <a:pPr eaLnBrk="1" hangingPunct="1">
                <a:spcBef>
                  <a:spcPct val="0"/>
                </a:spcBef>
                <a:buFontTx/>
                <a:buNone/>
              </a:pPr>
              <a:t>150</a:t>
            </a:fld>
            <a:endParaRPr lang="en-GB" altLang="fr-FR" sz="2600" b="1">
              <a:solidFill>
                <a:schemeClr val="bg1"/>
              </a:solidFill>
            </a:endParaRPr>
          </a:p>
        </p:txBody>
      </p:sp>
      <p:sp>
        <p:nvSpPr>
          <p:cNvPr id="263171" name="Rectangle 3"/>
          <p:cNvSpPr>
            <a:spLocks noGrp="1" noChangeArrowheads="1"/>
          </p:cNvSpPr>
          <p:nvPr>
            <p:ph type="body" idx="4294967295"/>
          </p:nvPr>
        </p:nvSpPr>
        <p:spPr>
          <a:xfrm>
            <a:off x="34925" y="188913"/>
            <a:ext cx="8964613" cy="5256212"/>
          </a:xfrm>
        </p:spPr>
        <p:txBody>
          <a:bodyPr/>
          <a:lstStyle/>
          <a:p>
            <a:pPr marL="0" indent="0" algn="just">
              <a:buNone/>
            </a:pPr>
            <a:endParaRPr lang="en-AU" altLang="fr-FR" sz="2800" dirty="0">
              <a:latin typeface="Times New Roman" pitchFamily="18" charset="0"/>
            </a:endParaRPr>
          </a:p>
          <a:p>
            <a:pPr marL="0" indent="0" algn="just"/>
            <a:r>
              <a:rPr lang="en-AU" altLang="fr-FR" sz="2800" dirty="0">
                <a:latin typeface="Times New Roman" pitchFamily="18" charset="0"/>
              </a:rPr>
              <a:t> Green (2010) uses panel data from the UK Skills Survey. </a:t>
            </a:r>
          </a:p>
          <a:p>
            <a:pPr marL="0" indent="0" algn="just">
              <a:buNone/>
            </a:pPr>
            <a:endParaRPr lang="en-AU" altLang="fr-FR" sz="2800" dirty="0">
              <a:latin typeface="Times New Roman" pitchFamily="18" charset="0"/>
            </a:endParaRPr>
          </a:p>
          <a:p>
            <a:pPr marL="0" indent="0" algn="just"/>
            <a:r>
              <a:rPr lang="en-AU" altLang="fr-FR" sz="2800" dirty="0">
                <a:latin typeface="Times New Roman" pitchFamily="18" charset="0"/>
              </a:rPr>
              <a:t> Measures </a:t>
            </a:r>
            <a:r>
              <a:rPr lang="en-US" altLang="fr-FR" sz="2800" dirty="0">
                <a:latin typeface="Times New Roman" pitchFamily="18" charset="0"/>
              </a:rPr>
              <a:t>there are of job-related subjective well-being involving both an overall measure of </a:t>
            </a:r>
            <a:r>
              <a:rPr lang="en-US" altLang="fr-FR" sz="2800" dirty="0">
                <a:solidFill>
                  <a:srgbClr val="FF0000"/>
                </a:solidFill>
                <a:latin typeface="Times New Roman" pitchFamily="18" charset="0"/>
              </a:rPr>
              <a:t>job satisfaction</a:t>
            </a:r>
            <a:r>
              <a:rPr lang="en-US" altLang="fr-FR" sz="2800" dirty="0">
                <a:latin typeface="Times New Roman" pitchFamily="18" charset="0"/>
              </a:rPr>
              <a:t>, and items to construct two Warr scales measuring job-related well-being along the </a:t>
            </a:r>
            <a:r>
              <a:rPr lang="en-US" altLang="fr-FR" sz="2800" dirty="0">
                <a:solidFill>
                  <a:srgbClr val="FF0000"/>
                </a:solidFill>
                <a:latin typeface="Times New Roman" pitchFamily="18" charset="0"/>
              </a:rPr>
              <a:t>Depression–Enthusiasm</a:t>
            </a:r>
            <a:r>
              <a:rPr lang="en-US" altLang="fr-FR" sz="2800" dirty="0">
                <a:latin typeface="Times New Roman" pitchFamily="18" charset="0"/>
              </a:rPr>
              <a:t> and the </a:t>
            </a:r>
            <a:r>
              <a:rPr lang="en-US" altLang="fr-FR" sz="2800" dirty="0">
                <a:solidFill>
                  <a:srgbClr val="FF0000"/>
                </a:solidFill>
                <a:latin typeface="Times New Roman" pitchFamily="18" charset="0"/>
              </a:rPr>
              <a:t>Anxiety–Comfort </a:t>
            </a:r>
            <a:r>
              <a:rPr lang="en-US" altLang="fr-FR" sz="2800" dirty="0">
                <a:latin typeface="Times New Roman" pitchFamily="18" charset="0"/>
              </a:rPr>
              <a:t>axes.</a:t>
            </a:r>
            <a:endParaRPr lang="en-AU" altLang="fr-FR" sz="2800" dirty="0">
              <a:latin typeface="Times New Roman" pitchFamily="18" charset="0"/>
            </a:endParaRP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Slide Number Placeholder 5"/>
          <p:cNvSpPr txBox="1">
            <a:spLocks noGrp="1"/>
          </p:cNvSpPr>
          <p:nvPr/>
        </p:nvSpPr>
        <p:spPr bwMode="auto">
          <a:xfrm>
            <a:off x="84138" y="6242050"/>
            <a:ext cx="587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5EB024D2-2A24-4E89-9659-8D5D71C1E941}" type="slidenum">
              <a:rPr lang="en-GB" altLang="fr-FR" sz="2600" b="1">
                <a:solidFill>
                  <a:schemeClr val="bg1"/>
                </a:solidFill>
              </a:rPr>
              <a:pPr eaLnBrk="1" hangingPunct="1">
                <a:spcBef>
                  <a:spcPct val="0"/>
                </a:spcBef>
                <a:buFontTx/>
                <a:buNone/>
              </a:pPr>
              <a:t>151</a:t>
            </a:fld>
            <a:endParaRPr lang="en-GB" altLang="fr-FR" sz="2600" b="1">
              <a:solidFill>
                <a:schemeClr val="bg1"/>
              </a:solidFill>
            </a:endParaRPr>
          </a:p>
        </p:txBody>
      </p:sp>
      <p:sp>
        <p:nvSpPr>
          <p:cNvPr id="265219" name="Rectangle 3"/>
          <p:cNvSpPr>
            <a:spLocks noChangeArrowheads="1"/>
          </p:cNvSpPr>
          <p:nvPr/>
        </p:nvSpPr>
        <p:spPr bwMode="auto">
          <a:xfrm>
            <a:off x="107950" y="4722813"/>
            <a:ext cx="8964613"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a:buFontTx/>
              <a:buNone/>
            </a:pPr>
            <a:r>
              <a:rPr lang="en-US" altLang="fr-FR" sz="2400">
                <a:latin typeface="Times New Roman" pitchFamily="18" charset="0"/>
              </a:rPr>
              <a:t>Both depression-enthusiasm and anxiety-comfort predict future quitting</a:t>
            </a:r>
            <a:endParaRPr lang="en-AU" altLang="fr-FR" sz="2400">
              <a:latin typeface="Times New Roman" pitchFamily="18" charset="0"/>
            </a:endParaRPr>
          </a:p>
        </p:txBody>
      </p:sp>
      <p:pic>
        <p:nvPicPr>
          <p:cNvPr id="265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298450"/>
            <a:ext cx="7848600" cy="387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Slide Number Placeholder 5"/>
          <p:cNvSpPr txBox="1">
            <a:spLocks noGrp="1"/>
          </p:cNvSpPr>
          <p:nvPr/>
        </p:nvSpPr>
        <p:spPr bwMode="auto">
          <a:xfrm>
            <a:off x="84138" y="6242050"/>
            <a:ext cx="587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5FF80946-2110-4124-9914-4E2876A7A540}" type="slidenum">
              <a:rPr lang="en-GB" altLang="fr-FR" sz="2600" b="1">
                <a:solidFill>
                  <a:schemeClr val="bg1"/>
                </a:solidFill>
              </a:rPr>
              <a:pPr eaLnBrk="1" hangingPunct="1">
                <a:spcBef>
                  <a:spcPct val="0"/>
                </a:spcBef>
                <a:buFontTx/>
                <a:buNone/>
              </a:pPr>
              <a:t>152</a:t>
            </a:fld>
            <a:endParaRPr lang="en-GB" altLang="fr-FR" sz="2600" b="1">
              <a:solidFill>
                <a:schemeClr val="bg1"/>
              </a:solidFill>
            </a:endParaRPr>
          </a:p>
        </p:txBody>
      </p:sp>
      <p:sp>
        <p:nvSpPr>
          <p:cNvPr id="267267" name="Rectangle 3"/>
          <p:cNvSpPr>
            <a:spLocks noChangeArrowheads="1"/>
          </p:cNvSpPr>
          <p:nvPr/>
        </p:nvSpPr>
        <p:spPr bwMode="auto">
          <a:xfrm>
            <a:off x="107950" y="4722813"/>
            <a:ext cx="8964613"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a:r>
              <a:rPr lang="en-US" altLang="fr-FR" sz="2400" dirty="0">
                <a:latin typeface="Times New Roman" pitchFamily="18" charset="0"/>
              </a:rPr>
              <a:t> But </a:t>
            </a:r>
            <a:r>
              <a:rPr lang="en-US" altLang="fr-FR" sz="2400" dirty="0">
                <a:solidFill>
                  <a:srgbClr val="FF0000"/>
                </a:solidFill>
                <a:latin typeface="Times New Roman" pitchFamily="18" charset="0"/>
              </a:rPr>
              <a:t>job satisfaction is the best predictor of quitting</a:t>
            </a:r>
            <a:r>
              <a:rPr lang="en-US" altLang="fr-FR" sz="2400" dirty="0">
                <a:latin typeface="Times New Roman" pitchFamily="18" charset="0"/>
              </a:rPr>
              <a:t>.</a:t>
            </a:r>
          </a:p>
          <a:p>
            <a:pPr algn="just"/>
            <a:r>
              <a:rPr lang="en-US" altLang="fr-FR" sz="2400" dirty="0">
                <a:latin typeface="Times New Roman" pitchFamily="18" charset="0"/>
              </a:rPr>
              <a:t> Once job satisfaction is controlled for, depression-enthusiasm and anxiety-comfort play no significant role in predicting future quitting</a:t>
            </a:r>
            <a:endParaRPr lang="en-AU" altLang="fr-FR" sz="2400" dirty="0">
              <a:latin typeface="Times New Roman" pitchFamily="18" charset="0"/>
            </a:endParaRPr>
          </a:p>
        </p:txBody>
      </p:sp>
      <p:pic>
        <p:nvPicPr>
          <p:cNvPr id="267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4425" y="404813"/>
            <a:ext cx="7273925" cy="4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Slide Number Placeholder 5"/>
          <p:cNvSpPr txBox="1">
            <a:spLocks noGrp="1"/>
          </p:cNvSpPr>
          <p:nvPr/>
        </p:nvSpPr>
        <p:spPr bwMode="auto">
          <a:xfrm>
            <a:off x="84138" y="6242050"/>
            <a:ext cx="587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724BF3D0-87A1-4C8D-98EE-FBD16257D21A}" type="slidenum">
              <a:rPr lang="en-GB" altLang="fr-FR" sz="2600" b="1">
                <a:solidFill>
                  <a:schemeClr val="bg1"/>
                </a:solidFill>
              </a:rPr>
              <a:pPr eaLnBrk="1" hangingPunct="1">
                <a:spcBef>
                  <a:spcPct val="0"/>
                </a:spcBef>
                <a:buFontTx/>
                <a:buNone/>
              </a:pPr>
              <a:t>153</a:t>
            </a:fld>
            <a:endParaRPr lang="en-GB" altLang="fr-FR" sz="2600" b="1">
              <a:solidFill>
                <a:schemeClr val="bg1"/>
              </a:solidFill>
            </a:endParaRPr>
          </a:p>
        </p:txBody>
      </p:sp>
      <p:sp>
        <p:nvSpPr>
          <p:cNvPr id="269315" name="Rectangle 3"/>
          <p:cNvSpPr>
            <a:spLocks noGrp="1" noChangeArrowheads="1"/>
          </p:cNvSpPr>
          <p:nvPr>
            <p:ph type="body" idx="4294967295"/>
          </p:nvPr>
        </p:nvSpPr>
        <p:spPr>
          <a:xfrm>
            <a:off x="34925" y="116632"/>
            <a:ext cx="8964613" cy="2303462"/>
          </a:xfrm>
        </p:spPr>
        <p:txBody>
          <a:bodyPr/>
          <a:lstStyle/>
          <a:p>
            <a:pPr marL="0" indent="0" algn="just">
              <a:buFontTx/>
              <a:buNone/>
            </a:pPr>
            <a:r>
              <a:rPr lang="en-AU" altLang="fr-FR" b="1" dirty="0">
                <a:latin typeface="Times New Roman" pitchFamily="18" charset="0"/>
              </a:rPr>
              <a:t>3) Is Decision Utility the Sum of Experienced Utility?</a:t>
            </a:r>
          </a:p>
          <a:p>
            <a:pPr marL="0" indent="0" algn="just">
              <a:buFontTx/>
              <a:buNone/>
            </a:pPr>
            <a:r>
              <a:rPr lang="en-AU" altLang="fr-FR" sz="2800" dirty="0">
                <a:latin typeface="Times New Roman" pitchFamily="18" charset="0"/>
              </a:rPr>
              <a:t>It is tempting to think that our overall satisfaction is the sum of all the moments we have lived.</a:t>
            </a:r>
          </a:p>
        </p:txBody>
      </p:sp>
      <p:pic>
        <p:nvPicPr>
          <p:cNvPr id="2693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2204864"/>
            <a:ext cx="5708650"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71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1052513"/>
            <a:ext cx="9124950" cy="458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sld>
</file>

<file path=ppt/slides/slide1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2626" name="Rectangle 2"/>
          <p:cNvSpPr>
            <a:spLocks noGrp="1" noChangeArrowheads="1"/>
          </p:cNvSpPr>
          <p:nvPr>
            <p:ph type="body" idx="1"/>
          </p:nvPr>
        </p:nvSpPr>
        <p:spPr>
          <a:xfrm>
            <a:off x="457200" y="258763"/>
            <a:ext cx="8229600" cy="5907087"/>
          </a:xfrm>
        </p:spPr>
        <p:txBody>
          <a:bodyPr/>
          <a:lstStyle/>
          <a:p>
            <a:pPr algn="just"/>
            <a:r>
              <a:rPr lang="en-GB" altLang="fr-FR" b="1" dirty="0">
                <a:latin typeface="Times New Roman" pitchFamily="18" charset="0"/>
              </a:rPr>
              <a:t>Peak-end evaluation</a:t>
            </a:r>
            <a:r>
              <a:rPr lang="en-GB" altLang="fr-FR" dirty="0">
                <a:latin typeface="Times New Roman" pitchFamily="18" charset="0"/>
              </a:rPr>
              <a:t>:</a:t>
            </a:r>
          </a:p>
          <a:p>
            <a:pPr algn="just"/>
            <a:endParaRPr lang="en-GB" altLang="fr-FR" dirty="0">
              <a:latin typeface="Times New Roman" pitchFamily="18" charset="0"/>
            </a:endParaRPr>
          </a:p>
          <a:p>
            <a:pPr algn="just"/>
            <a:r>
              <a:rPr lang="en-GB" altLang="fr-FR" dirty="0">
                <a:latin typeface="Times New Roman" pitchFamily="18" charset="0"/>
              </a:rPr>
              <a:t>“The remembered utility of pleasant or unpleasant episodes is accurately predicted by averaging the Peak (most intense value) of instant utility (or disutility) recorded during an episode and the instant utility recorded near the end of the experience” (Kahneman, </a:t>
            </a:r>
            <a:r>
              <a:rPr lang="en-GB" altLang="fr-FR" dirty="0" err="1">
                <a:latin typeface="Times New Roman" pitchFamily="18" charset="0"/>
              </a:rPr>
              <a:t>Wakker</a:t>
            </a:r>
            <a:r>
              <a:rPr lang="en-GB" altLang="fr-FR" dirty="0">
                <a:latin typeface="Times New Roman" pitchFamily="18" charset="0"/>
              </a:rPr>
              <a:t> and Sarin, </a:t>
            </a:r>
            <a:r>
              <a:rPr lang="en-GB" altLang="fr-FR" i="1" dirty="0">
                <a:latin typeface="Times New Roman" pitchFamily="18" charset="0"/>
              </a:rPr>
              <a:t>QJE</a:t>
            </a:r>
            <a:r>
              <a:rPr lang="en-GB" altLang="fr-FR" dirty="0">
                <a:latin typeface="Times New Roman" pitchFamily="18" charset="0"/>
              </a:rPr>
              <a:t>, 1997, p. 381).</a:t>
            </a:r>
          </a:p>
          <a:p>
            <a:pPr algn="just"/>
            <a:endParaRPr lang="en-GB" altLang="fr-FR" dirty="0">
              <a:latin typeface="Times New Roman" pitchFamily="18" charset="0"/>
            </a:endParaRPr>
          </a:p>
          <a:p>
            <a:pPr algn="just"/>
            <a:r>
              <a:rPr lang="en-GB" altLang="fr-FR" dirty="0">
                <a:latin typeface="Times New Roman" pitchFamily="18" charset="0"/>
              </a:rPr>
              <a:t>Apply this to quitting decisions using panel data with a history of job satisfaction scores</a:t>
            </a:r>
          </a:p>
        </p:txBody>
      </p:sp>
    </p:spTree>
  </p:cSld>
  <p:clrMapOvr>
    <a:masterClrMapping/>
  </p:clrMapOvr>
  <p:transition>
    <p:wipe dir="d"/>
  </p:transition>
</p:sld>
</file>

<file path=ppt/slides/slide1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734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0350" y="87897"/>
            <a:ext cx="7223125" cy="500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3411" name="Text Box 3"/>
          <p:cNvSpPr txBox="1">
            <a:spLocks noChangeArrowheads="1"/>
          </p:cNvSpPr>
          <p:nvPr/>
        </p:nvSpPr>
        <p:spPr bwMode="auto">
          <a:xfrm>
            <a:off x="395288" y="5876925"/>
            <a:ext cx="8137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GB" altLang="fr-FR" sz="2400">
                <a:latin typeface="Times New Roman" pitchFamily="18" charset="0"/>
              </a:rPr>
              <a:t>We are currently unsure how stable this is…</a:t>
            </a:r>
            <a:endParaRPr lang="fr-FR" altLang="fr-FR" sz="2400">
              <a:latin typeface="Times New Roman" pitchFamily="18" charset="0"/>
            </a:endParaRPr>
          </a:p>
        </p:txBody>
      </p:sp>
    </p:spTree>
  </p:cSld>
  <p:clrMapOvr>
    <a:masterClrMapping/>
  </p:clrMapOvr>
  <p:transition>
    <p:wipe dir="d"/>
  </p:transition>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1331640" y="175275"/>
            <a:ext cx="6480720" cy="6494085"/>
          </a:xfrm>
          <a:prstGeom prst="rect">
            <a:avLst/>
          </a:prstGeom>
          <a:noFill/>
        </p:spPr>
        <p:txBody>
          <a:bodyPr wrap="square" rtlCol="0">
            <a:spAutoFit/>
          </a:bodyPr>
          <a:lstStyle/>
          <a:p>
            <a:pPr lvl="0" algn="just"/>
            <a:r>
              <a:rPr lang="en-US" altLang="en-US" sz="1600" b="1" dirty="0">
                <a:ea typeface="Times New Roman" panose="02020603050405020304" pitchFamily="18" charset="0"/>
                <a:cs typeface="Times New Roman" panose="02020603050405020304" pitchFamily="18" charset="0"/>
              </a:rPr>
              <a:t>References</a:t>
            </a:r>
          </a:p>
          <a:p>
            <a:pPr marL="135731" indent="-135731" algn="just"/>
            <a:r>
              <a:rPr lang="en-US" sz="1600" dirty="0" err="1"/>
              <a:t>Bellet</a:t>
            </a:r>
            <a:r>
              <a:rPr lang="en-US" sz="1600" dirty="0"/>
              <a:t>, C., De Neve, J.-E., and Ward, G. (2024). "Does Employee Happiness have an Impact on Productivity?". </a:t>
            </a:r>
            <a:r>
              <a:rPr lang="en-US" sz="1600" i="1" dirty="0"/>
              <a:t>Management Science, forthcoming.</a:t>
            </a:r>
          </a:p>
          <a:p>
            <a:pPr marL="135731" indent="-135731" algn="just"/>
            <a:r>
              <a:rPr lang="en-GB" sz="1600" dirty="0"/>
              <a:t>Benjamin, D., </a:t>
            </a:r>
            <a:r>
              <a:rPr lang="en-GB" sz="1600" dirty="0" err="1"/>
              <a:t>Heffetz</a:t>
            </a:r>
            <a:r>
              <a:rPr lang="en-GB" sz="1600" dirty="0"/>
              <a:t>, O., Kimball, M., and Rees-Jones, A. (2012). "What Do You Think Would Make You Happier? What Do You Think You Would Choose?" </a:t>
            </a:r>
            <a:r>
              <a:rPr lang="en-GB" sz="1600" i="1" dirty="0"/>
              <a:t>American Economic Review</a:t>
            </a:r>
            <a:r>
              <a:rPr lang="en-GB" sz="1600" dirty="0"/>
              <a:t>, </a:t>
            </a:r>
            <a:r>
              <a:rPr lang="en-GB" sz="1600" b="1" dirty="0"/>
              <a:t>102</a:t>
            </a:r>
            <a:r>
              <a:rPr lang="en-GB" sz="1600" dirty="0"/>
              <a:t>, 2083-2110.</a:t>
            </a:r>
          </a:p>
          <a:p>
            <a:pPr marL="135731" indent="-135731" algn="just"/>
            <a:r>
              <a:rPr lang="en-GB" sz="1600" dirty="0" err="1"/>
              <a:t>Cetre</a:t>
            </a:r>
            <a:r>
              <a:rPr lang="en-GB" sz="1600" dirty="0"/>
              <a:t>, S., Clark, A.E., and Senik, C. (2016). "Happy People Have Children: Choice and Self-Selection into Parenthood". </a:t>
            </a:r>
            <a:r>
              <a:rPr lang="en-GB" sz="1600" i="1" dirty="0"/>
              <a:t>European Journal of Population, </a:t>
            </a:r>
            <a:r>
              <a:rPr lang="en-GB" sz="1600" b="1" i="1" dirty="0"/>
              <a:t>32, </a:t>
            </a:r>
            <a:r>
              <a:rPr lang="en-GB" sz="1600" dirty="0"/>
              <a:t>445–473</a:t>
            </a:r>
            <a:r>
              <a:rPr lang="en-GB" sz="1600" b="1" i="1" dirty="0"/>
              <a:t>.</a:t>
            </a:r>
          </a:p>
          <a:p>
            <a:pPr marL="135731" indent="-135731" algn="just"/>
            <a:r>
              <a:rPr lang="en-GB" sz="1600" dirty="0"/>
              <a:t>Clark, A.E. (2001). "What Really Matters in a Job? Hedonic Measurement Using Quit Data". </a:t>
            </a:r>
            <a:r>
              <a:rPr lang="en-GB" sz="1600" i="1" dirty="0"/>
              <a:t>Labour Economics</a:t>
            </a:r>
            <a:r>
              <a:rPr lang="en-GB" sz="1600" dirty="0"/>
              <a:t>, </a:t>
            </a:r>
            <a:r>
              <a:rPr lang="en-GB" sz="1600" b="1" dirty="0"/>
              <a:t>8</a:t>
            </a:r>
            <a:r>
              <a:rPr lang="en-GB" sz="1600" dirty="0"/>
              <a:t>, 223-242.</a:t>
            </a:r>
          </a:p>
          <a:p>
            <a:pPr marL="135731" indent="-135731" algn="just"/>
            <a:r>
              <a:rPr lang="en-GB" sz="1600" dirty="0"/>
              <a:t>Clark, A.E. (2003). "Unemployment as a Social Norm: Psychological Evidence from Panel Data". </a:t>
            </a:r>
            <a:r>
              <a:rPr lang="en-GB" sz="1600" i="1" dirty="0"/>
              <a:t>Journal of </a:t>
            </a:r>
            <a:r>
              <a:rPr lang="en-GB" sz="1600" i="1" dirty="0" err="1"/>
              <a:t>Labor</a:t>
            </a:r>
            <a:r>
              <a:rPr lang="en-GB" sz="1600" i="1" dirty="0"/>
              <a:t> Economics</a:t>
            </a:r>
            <a:r>
              <a:rPr lang="en-GB" sz="1600" dirty="0"/>
              <a:t>, </a:t>
            </a:r>
            <a:r>
              <a:rPr lang="en-GB" sz="1600" b="1" dirty="0"/>
              <a:t>21</a:t>
            </a:r>
            <a:r>
              <a:rPr lang="en-GB" sz="1600" dirty="0"/>
              <a:t>, 323-351.</a:t>
            </a:r>
          </a:p>
          <a:p>
            <a:pPr marL="135731" indent="-135731" algn="just"/>
            <a:r>
              <a:rPr lang="en-GB" sz="1600" dirty="0"/>
              <a:t>Clark, A.E., </a:t>
            </a:r>
            <a:r>
              <a:rPr lang="en-GB" sz="1600" dirty="0" err="1"/>
              <a:t>Flèche</a:t>
            </a:r>
            <a:r>
              <a:rPr lang="en-GB" sz="1600" dirty="0"/>
              <a:t>, S., Layard, R., </a:t>
            </a:r>
            <a:r>
              <a:rPr lang="en-GB" sz="1600" dirty="0" err="1"/>
              <a:t>Powdthavee</a:t>
            </a:r>
            <a:r>
              <a:rPr lang="en-GB" sz="1600" dirty="0"/>
              <a:t>, N., and Ward, G. (2018). </a:t>
            </a:r>
            <a:r>
              <a:rPr lang="en-GB" sz="1600" i="1" dirty="0"/>
              <a:t>The Origins of Happiness: The Science of Well-Being over the Life-Course. Princeton NJ: Princeton University Press.</a:t>
            </a:r>
          </a:p>
          <a:p>
            <a:pPr marL="135731" indent="-135731" algn="just"/>
            <a:r>
              <a:rPr lang="en-GB" sz="1600" dirty="0"/>
              <a:t>Clark, A.E., </a:t>
            </a:r>
            <a:r>
              <a:rPr lang="en-GB" sz="1600" dirty="0" err="1"/>
              <a:t>Frijters</a:t>
            </a:r>
            <a:r>
              <a:rPr lang="en-GB" sz="1600" dirty="0"/>
              <a:t>, P., and Shields, M. (2008). "Relative Income, Happiness and Utility: An Explanation for the </a:t>
            </a:r>
            <a:r>
              <a:rPr lang="en-GB" sz="1600" dirty="0" err="1"/>
              <a:t>Easterlin</a:t>
            </a:r>
            <a:r>
              <a:rPr lang="en-GB" sz="1600" dirty="0"/>
              <a:t> Paradox and Other Puzzles". </a:t>
            </a:r>
            <a:r>
              <a:rPr lang="en-GB" sz="1600" i="1" dirty="0"/>
              <a:t>Journal of Economic Literature</a:t>
            </a:r>
            <a:r>
              <a:rPr lang="en-GB" sz="1600" dirty="0"/>
              <a:t>, </a:t>
            </a:r>
            <a:r>
              <a:rPr lang="en-GB" sz="1600" b="1" dirty="0"/>
              <a:t>46</a:t>
            </a:r>
            <a:r>
              <a:rPr lang="en-GB" sz="1600" dirty="0"/>
              <a:t>, 95-144.</a:t>
            </a:r>
          </a:p>
          <a:p>
            <a:pPr marL="135731" indent="-135731" algn="just"/>
            <a:r>
              <a:rPr lang="en-GB" sz="1600" dirty="0"/>
              <a:t>Clark, A.E., and Georgellis, Y. (2007). "</a:t>
            </a:r>
            <a:r>
              <a:rPr lang="en-GB" sz="1600" dirty="0" err="1"/>
              <a:t>Kahneman</a:t>
            </a:r>
            <a:r>
              <a:rPr lang="en-GB" sz="1600" dirty="0"/>
              <a:t> meets the Quitters: Peak-End Behaviour in the Labour Market". PSE, mimeo.</a:t>
            </a:r>
          </a:p>
          <a:p>
            <a:pPr marL="135731" indent="-135731" algn="just"/>
            <a:r>
              <a:rPr lang="en-GB" sz="1600" dirty="0"/>
              <a:t>Clark, A.E., and Georgellis, Y. (2013). "Back to Baseline in Britain: Adaptation in the BHPS". </a:t>
            </a:r>
            <a:r>
              <a:rPr lang="en-GB" sz="1600" i="1" dirty="0" err="1"/>
              <a:t>Economica</a:t>
            </a:r>
            <a:r>
              <a:rPr lang="en-GB" sz="1600" dirty="0"/>
              <a:t>, </a:t>
            </a:r>
            <a:r>
              <a:rPr lang="en-GB" sz="1600" b="1" dirty="0"/>
              <a:t>80</a:t>
            </a:r>
            <a:r>
              <a:rPr lang="en-GB" sz="1600" dirty="0"/>
              <a:t>, 496-512.</a:t>
            </a:r>
          </a:p>
          <a:p>
            <a:pPr marL="135731" indent="-135731" algn="just"/>
            <a:r>
              <a:rPr lang="en-GB" sz="1600" dirty="0"/>
              <a:t>Clark, A.E., Georgellis, Y., and </a:t>
            </a:r>
            <a:r>
              <a:rPr lang="en-GB" sz="1600" dirty="0" err="1"/>
              <a:t>Sanfey</a:t>
            </a:r>
            <a:r>
              <a:rPr lang="en-GB" sz="1600" dirty="0"/>
              <a:t>, P. (1998). "Job Satisfaction, Wage Changes and Quits: Evidence from Germany". </a:t>
            </a:r>
            <a:r>
              <a:rPr lang="en-GB" sz="1600" i="1" dirty="0"/>
              <a:t>Research in </a:t>
            </a:r>
            <a:r>
              <a:rPr lang="en-GB" sz="1600" i="1" dirty="0" err="1"/>
              <a:t>Labor</a:t>
            </a:r>
            <a:r>
              <a:rPr lang="en-GB" sz="1600" i="1" dirty="0"/>
              <a:t> Economics</a:t>
            </a:r>
            <a:r>
              <a:rPr lang="en-GB" sz="1600" dirty="0"/>
              <a:t>, </a:t>
            </a:r>
            <a:r>
              <a:rPr lang="en-GB" sz="1600" b="1" dirty="0"/>
              <a:t>17</a:t>
            </a:r>
            <a:r>
              <a:rPr lang="en-GB" sz="1600" dirty="0"/>
              <a:t>, 95-121.</a:t>
            </a:r>
          </a:p>
        </p:txBody>
      </p:sp>
    </p:spTree>
    <p:extLst>
      <p:ext uri="{BB962C8B-B14F-4D97-AF65-F5344CB8AC3E}">
        <p14:creationId xmlns:p14="http://schemas.microsoft.com/office/powerpoint/2010/main" val="3792879049"/>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1331640" y="332656"/>
            <a:ext cx="6480720" cy="6494085"/>
          </a:xfrm>
          <a:prstGeom prst="rect">
            <a:avLst/>
          </a:prstGeom>
          <a:noFill/>
        </p:spPr>
        <p:txBody>
          <a:bodyPr wrap="square" rtlCol="0">
            <a:spAutoFit/>
          </a:bodyPr>
          <a:lstStyle/>
          <a:p>
            <a:pPr marL="135731" indent="-135731" algn="just"/>
            <a:r>
              <a:rPr lang="en-GB" sz="1600" dirty="0"/>
              <a:t>Clark, A.E., </a:t>
            </a:r>
            <a:r>
              <a:rPr lang="en-GB" sz="1600" dirty="0" err="1"/>
              <a:t>Knabe</a:t>
            </a:r>
            <a:r>
              <a:rPr lang="en-GB" sz="1600" dirty="0"/>
              <a:t>, A., and </a:t>
            </a:r>
            <a:r>
              <a:rPr lang="en-GB" sz="1600" dirty="0" err="1"/>
              <a:t>Rätzel</a:t>
            </a:r>
            <a:r>
              <a:rPr lang="en-GB" sz="1600" dirty="0"/>
              <a:t>, S. (2010). "Boon or Bane? Others' Unemployment, Well-being and Job Insecurity". </a:t>
            </a:r>
            <a:r>
              <a:rPr lang="en-GB" sz="1600" i="1" dirty="0"/>
              <a:t>Labour Economics</a:t>
            </a:r>
            <a:r>
              <a:rPr lang="en-GB" sz="1600" dirty="0"/>
              <a:t>, </a:t>
            </a:r>
            <a:r>
              <a:rPr lang="en-GB" sz="1600" b="1" dirty="0"/>
              <a:t>17</a:t>
            </a:r>
            <a:r>
              <a:rPr lang="en-GB" sz="1600" dirty="0"/>
              <a:t>, 52-61.</a:t>
            </a:r>
          </a:p>
          <a:p>
            <a:pPr marL="135731" indent="-135731" algn="just"/>
            <a:r>
              <a:rPr lang="en-GB" sz="1600" dirty="0"/>
              <a:t>Clark, A.E., and Senik, C. (2011). "Is Happiness Different From Flourishing? Cross-Country Evidence from the ESS". </a:t>
            </a:r>
            <a:r>
              <a:rPr lang="en-GB" sz="1600" i="1" dirty="0"/>
              <a:t>Revue </a:t>
            </a:r>
            <a:r>
              <a:rPr lang="en-GB" sz="1600" i="1" dirty="0" err="1"/>
              <a:t>d'Economie</a:t>
            </a:r>
            <a:r>
              <a:rPr lang="en-GB" sz="1600" i="1" dirty="0"/>
              <a:t> </a:t>
            </a:r>
            <a:r>
              <a:rPr lang="en-GB" sz="1600" i="1" dirty="0" err="1"/>
              <a:t>Politique</a:t>
            </a:r>
            <a:r>
              <a:rPr lang="en-GB" sz="1600" i="1" dirty="0"/>
              <a:t>, </a:t>
            </a:r>
            <a:r>
              <a:rPr lang="en-GB" sz="1600" b="1" i="1" dirty="0"/>
              <a:t>121</a:t>
            </a:r>
            <a:r>
              <a:rPr lang="en-GB" sz="1600" dirty="0"/>
              <a:t>, 17-34.</a:t>
            </a:r>
          </a:p>
          <a:p>
            <a:pPr marL="135731" indent="-135731" algn="just"/>
            <a:r>
              <a:rPr lang="en-GB" sz="1600" dirty="0"/>
              <a:t>Conti, G., and </a:t>
            </a:r>
            <a:r>
              <a:rPr lang="en-GB" sz="1600" dirty="0" err="1"/>
              <a:t>Pudney</a:t>
            </a:r>
            <a:r>
              <a:rPr lang="en-GB" sz="1600" dirty="0"/>
              <a:t>, S. (2011). "Survey design and the analysis of satisfaction". </a:t>
            </a:r>
            <a:r>
              <a:rPr lang="en-GB" sz="1600" i="1" dirty="0"/>
              <a:t>Review of Economics and Statistics, </a:t>
            </a:r>
            <a:r>
              <a:rPr lang="en-GB" sz="1600" b="1" i="1" dirty="0"/>
              <a:t>93</a:t>
            </a:r>
            <a:r>
              <a:rPr lang="en-GB" sz="1600" dirty="0"/>
              <a:t>, 1087-1093.</a:t>
            </a:r>
          </a:p>
          <a:p>
            <a:pPr marL="135731" indent="-135731" algn="just"/>
            <a:r>
              <a:rPr lang="en-US" sz="1600" dirty="0" err="1"/>
              <a:t>D’Ambrosio</a:t>
            </a:r>
            <a:r>
              <a:rPr lang="en-US" sz="1600" dirty="0"/>
              <a:t>, C., Clark, A.E., and </a:t>
            </a:r>
            <a:r>
              <a:rPr lang="en-US" sz="1600" dirty="0" err="1"/>
              <a:t>Barazzetta</a:t>
            </a:r>
            <a:r>
              <a:rPr lang="en-US" sz="1600" dirty="0"/>
              <a:t>, M. (2018). "Unfairness at Work: Well-Being and Quits". </a:t>
            </a:r>
            <a:r>
              <a:rPr lang="en-US" sz="1600" i="1" dirty="0" err="1"/>
              <a:t>Labour</a:t>
            </a:r>
            <a:r>
              <a:rPr lang="en-US" sz="1600" i="1" dirty="0"/>
              <a:t> Economics, </a:t>
            </a:r>
            <a:r>
              <a:rPr lang="en-US" sz="1600" b="1" i="1" dirty="0"/>
              <a:t>51</a:t>
            </a:r>
            <a:r>
              <a:rPr lang="en-US" sz="1600" dirty="0"/>
              <a:t>, 307-316.</a:t>
            </a:r>
          </a:p>
          <a:p>
            <a:pPr marL="135731" indent="-135731" algn="just"/>
            <a:r>
              <a:rPr lang="en-GB" sz="1600" dirty="0"/>
              <a:t>Danner, D., Snowdon, D., and Friesen, W. (2001). "Positive Emotions in Early Life and Longevity: Findings from the Nun Study". </a:t>
            </a:r>
            <a:r>
              <a:rPr lang="en-GB" sz="1600" i="1" dirty="0"/>
              <a:t>Journal of Personality and Social Psychology, </a:t>
            </a:r>
            <a:r>
              <a:rPr lang="en-GB" sz="1600" b="1" i="1" dirty="0"/>
              <a:t>80</a:t>
            </a:r>
            <a:r>
              <a:rPr lang="en-GB" sz="1600" dirty="0"/>
              <a:t>, 804-813.</a:t>
            </a:r>
          </a:p>
          <a:p>
            <a:pPr marL="135731" indent="-135731" algn="just"/>
            <a:r>
              <a:rPr lang="en-GB" sz="1600" dirty="0"/>
              <a:t>Deaton, A. (2012). "The financial crisis and the well-being of Americans". </a:t>
            </a:r>
            <a:r>
              <a:rPr lang="en-GB" sz="1600" i="1" dirty="0"/>
              <a:t>Oxford Economic Papers, </a:t>
            </a:r>
            <a:r>
              <a:rPr lang="en-GB" sz="1600" b="1" i="1" dirty="0"/>
              <a:t>64</a:t>
            </a:r>
            <a:r>
              <a:rPr lang="en-GB" sz="1600" dirty="0"/>
              <a:t>, 1–26.</a:t>
            </a:r>
          </a:p>
          <a:p>
            <a:pPr marL="135731" indent="-135731" algn="just"/>
            <a:r>
              <a:rPr lang="en-GB" sz="1600" dirty="0"/>
              <a:t>De Neve, J.-E., and Oswald, A. (2012). "Estimating the Influence of Life Satisfaction and Positive Affect on Later Income Using Sibling Fixed-Effects". </a:t>
            </a:r>
            <a:r>
              <a:rPr lang="en-GB" sz="1600" i="1" dirty="0"/>
              <a:t>Proceedings of the National Academy of Science, </a:t>
            </a:r>
            <a:r>
              <a:rPr lang="en-GB" sz="1600" b="1" i="1" dirty="0"/>
              <a:t>109</a:t>
            </a:r>
            <a:r>
              <a:rPr lang="en-GB" sz="1600" dirty="0"/>
              <a:t>, 19953-19958.</a:t>
            </a:r>
          </a:p>
          <a:p>
            <a:pPr marL="135731" indent="-135731" algn="just"/>
            <a:r>
              <a:rPr lang="en-GB" sz="1600" dirty="0" err="1"/>
              <a:t>Diener</a:t>
            </a:r>
            <a:r>
              <a:rPr lang="en-GB" sz="1600" dirty="0"/>
              <a:t>, E., </a:t>
            </a:r>
            <a:r>
              <a:rPr lang="en-GB" sz="1600" dirty="0" err="1"/>
              <a:t>Inglehart</a:t>
            </a:r>
            <a:r>
              <a:rPr lang="en-GB" sz="1600" dirty="0"/>
              <a:t>, R., and Tay, L. (2013). "Theory and Validity of Life Satisfaction Scales". </a:t>
            </a:r>
            <a:r>
              <a:rPr lang="en-GB" sz="1600" i="1" dirty="0"/>
              <a:t>Social Indicators Research, </a:t>
            </a:r>
            <a:r>
              <a:rPr lang="en-GB" sz="1600" b="1" i="1" dirty="0"/>
              <a:t>112, 497-527.</a:t>
            </a:r>
          </a:p>
          <a:p>
            <a:pPr marL="135731" indent="-135731" algn="just"/>
            <a:r>
              <a:rPr lang="en-GB" sz="1600" dirty="0" err="1"/>
              <a:t>Diener</a:t>
            </a:r>
            <a:r>
              <a:rPr lang="en-GB" sz="1600" dirty="0"/>
              <a:t>, E., and Tay, L. (2014). "Review of the Day Reconstruction Method (DRM)". </a:t>
            </a:r>
            <a:r>
              <a:rPr lang="en-GB" sz="1600" i="1" dirty="0"/>
              <a:t>Social Indicators Research, </a:t>
            </a:r>
            <a:r>
              <a:rPr lang="en-GB" sz="1600" b="1" i="1" dirty="0"/>
              <a:t>116</a:t>
            </a:r>
            <a:r>
              <a:rPr lang="en-GB" sz="1600" dirty="0"/>
              <a:t>, 255-267.</a:t>
            </a:r>
          </a:p>
          <a:p>
            <a:pPr marL="135731" indent="-135731" algn="just"/>
            <a:r>
              <a:rPr lang="it-IT" sz="1600" dirty="0"/>
              <a:t>Di Tella, R., MacCulloch, R.J., and Oswald, A.J. (2001). </a:t>
            </a:r>
            <a:r>
              <a:rPr lang="en-GB" sz="1600" dirty="0"/>
              <a:t>"Preferences over Inflation and Unemployment: Evidence from Surveys of Happiness". </a:t>
            </a:r>
            <a:r>
              <a:rPr lang="en-GB" sz="1600" i="1" dirty="0"/>
              <a:t>American Economic Review, </a:t>
            </a:r>
            <a:r>
              <a:rPr lang="en-GB" sz="1600" b="1" dirty="0"/>
              <a:t>91</a:t>
            </a:r>
            <a:r>
              <a:rPr lang="en-GB" sz="1600" dirty="0"/>
              <a:t>, 335-341.</a:t>
            </a:r>
          </a:p>
        </p:txBody>
      </p:sp>
    </p:spTree>
    <p:extLst>
      <p:ext uri="{BB962C8B-B14F-4D97-AF65-F5344CB8AC3E}">
        <p14:creationId xmlns:p14="http://schemas.microsoft.com/office/powerpoint/2010/main" val="2554569513"/>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1331640" y="-27384"/>
            <a:ext cx="6480720" cy="6586418"/>
          </a:xfrm>
          <a:prstGeom prst="rect">
            <a:avLst/>
          </a:prstGeom>
          <a:noFill/>
        </p:spPr>
        <p:txBody>
          <a:bodyPr wrap="square" rtlCol="0">
            <a:spAutoFit/>
          </a:bodyPr>
          <a:lstStyle/>
          <a:p>
            <a:pPr marL="135731" indent="-135731" algn="just"/>
            <a:r>
              <a:rPr lang="en-GB" sz="1600" dirty="0" err="1"/>
              <a:t>Fleurbaey</a:t>
            </a:r>
            <a:r>
              <a:rPr lang="en-GB" sz="1600" dirty="0"/>
              <a:t>, M., and Blanchet, D. (2013). </a:t>
            </a:r>
            <a:r>
              <a:rPr lang="en-GB" sz="1600" i="1" dirty="0"/>
              <a:t>Beyond GDP: Measuring Welfare and Assessing Sustainability. Oxford: Oxford University Press.</a:t>
            </a:r>
            <a:r>
              <a:rPr lang="en-GB" sz="1600" dirty="0"/>
              <a:t> </a:t>
            </a:r>
          </a:p>
          <a:p>
            <a:pPr marL="135731" indent="-135731" algn="just"/>
            <a:r>
              <a:rPr lang="en-GB" sz="1600" dirty="0" err="1"/>
              <a:t>Georgellis</a:t>
            </a:r>
            <a:r>
              <a:rPr lang="en-GB" sz="1600" dirty="0"/>
              <a:t>, Y., Sessions, J., and </a:t>
            </a:r>
            <a:r>
              <a:rPr lang="en-GB" sz="1600" dirty="0" err="1"/>
              <a:t>Tsitsianis</a:t>
            </a:r>
            <a:r>
              <a:rPr lang="en-GB" sz="1600" dirty="0"/>
              <a:t>, N. (2006). "Pecuniary and non-pecuniary aspects of self-employment survival". </a:t>
            </a:r>
            <a:r>
              <a:rPr lang="en-GB" sz="1600" i="1" dirty="0"/>
              <a:t>Quarterly Review of Economics and Finance, </a:t>
            </a:r>
            <a:r>
              <a:rPr lang="en-GB" sz="1600" b="1" dirty="0"/>
              <a:t>47</a:t>
            </a:r>
            <a:r>
              <a:rPr lang="en-GB" sz="1600" dirty="0"/>
              <a:t>, 94-112.</a:t>
            </a:r>
          </a:p>
          <a:p>
            <a:pPr marL="135731" indent="-135731" algn="just"/>
            <a:r>
              <a:rPr lang="en-GB" sz="1600" dirty="0"/>
              <a:t>Green, F. (2010). "Well-being, job satisfaction and labour mobility". </a:t>
            </a:r>
            <a:r>
              <a:rPr lang="en-GB" sz="1600" i="1" dirty="0"/>
              <a:t>Labour Economics, </a:t>
            </a:r>
            <a:r>
              <a:rPr lang="en-GB" sz="1600" b="1" dirty="0"/>
              <a:t>17</a:t>
            </a:r>
            <a:r>
              <a:rPr lang="en-GB" sz="1600" dirty="0"/>
              <a:t>, 897-903.</a:t>
            </a:r>
          </a:p>
          <a:p>
            <a:pPr marL="135731" indent="-135731" algn="just"/>
            <a:r>
              <a:rPr lang="en-GB" sz="1600" dirty="0"/>
              <a:t>Helliwell, J., and Wang, S. (2012). "The State of World Happiness". In J. Helliwell, R. Layard, and J. Sachs (Eds.), </a:t>
            </a:r>
            <a:r>
              <a:rPr lang="en-GB" sz="1600" i="1" dirty="0"/>
              <a:t>World Happiness Report</a:t>
            </a:r>
            <a:r>
              <a:rPr lang="en-GB" sz="1600" dirty="0"/>
              <a:t>. New York: Columbia Earth Institute.</a:t>
            </a:r>
          </a:p>
          <a:p>
            <a:pPr marL="135731" indent="-135731" algn="just"/>
            <a:r>
              <a:rPr lang="en-US" dirty="0"/>
              <a:t>Hendriks, M., Burger, M., and Takahashi, Y. (2024). "The comparability of differently worded subjective well-being measures". Erasmus University, mimeo.</a:t>
            </a:r>
          </a:p>
          <a:p>
            <a:pPr marL="135731" indent="-135731" algn="just"/>
            <a:r>
              <a:rPr lang="en-GB" sz="1600" dirty="0"/>
              <a:t>Huppert, F., and So, T. (2011). "Flourishing across Europe: application of a new conceptual framework for defining well-being". </a:t>
            </a:r>
            <a:r>
              <a:rPr lang="en-GB" sz="1600" i="1" dirty="0"/>
              <a:t>Social Indicators Research</a:t>
            </a:r>
            <a:r>
              <a:rPr lang="en-GB" sz="1600" dirty="0"/>
              <a:t>, </a:t>
            </a:r>
            <a:r>
              <a:rPr lang="en-GB" sz="1600" b="1" dirty="0"/>
              <a:t>110</a:t>
            </a:r>
            <a:r>
              <a:rPr lang="en-GB" sz="1600" dirty="0"/>
              <a:t>, 837-861.</a:t>
            </a:r>
          </a:p>
          <a:p>
            <a:pPr marL="135731" indent="-135731" algn="just"/>
            <a:r>
              <a:rPr lang="en-GB" sz="1600" dirty="0"/>
              <a:t>Kahneman, D. (2000). "Experienced Utility and Objective Happiness: A Moment-Based Approach". In D. </a:t>
            </a:r>
            <a:r>
              <a:rPr lang="en-GB" sz="1600" dirty="0" err="1"/>
              <a:t>Kahneman</a:t>
            </a:r>
            <a:r>
              <a:rPr lang="en-GB" sz="1600" dirty="0"/>
              <a:t> and A. </a:t>
            </a:r>
            <a:r>
              <a:rPr lang="en-GB" sz="1600" dirty="0" err="1"/>
              <a:t>Tversky</a:t>
            </a:r>
            <a:r>
              <a:rPr lang="en-GB" sz="1600" dirty="0"/>
              <a:t> (Eds.), </a:t>
            </a:r>
            <a:r>
              <a:rPr lang="en-GB" sz="1600" i="1" dirty="0"/>
              <a:t>Choices, Values and Frames. New York: Cambridge University Press and the Russell Sage Foundation.</a:t>
            </a:r>
          </a:p>
          <a:p>
            <a:pPr marL="135731" indent="-135731" algn="just"/>
            <a:r>
              <a:rPr lang="en-GB" sz="1600" dirty="0" err="1"/>
              <a:t>Kahneman</a:t>
            </a:r>
            <a:r>
              <a:rPr lang="en-GB" sz="1600" dirty="0"/>
              <a:t>, D., Krueger, A., </a:t>
            </a:r>
            <a:r>
              <a:rPr lang="en-GB" sz="1600" dirty="0" err="1"/>
              <a:t>Schkade</a:t>
            </a:r>
            <a:r>
              <a:rPr lang="en-GB" sz="1600" dirty="0"/>
              <a:t>, D., Schwarz, N., and Stone, A. (2004). "A Survey Method for Characterizing Daily Life Experience: The Day Reconstruction Method". </a:t>
            </a:r>
            <a:r>
              <a:rPr lang="en-GB" sz="1600" i="1" dirty="0"/>
              <a:t>Science, </a:t>
            </a:r>
            <a:r>
              <a:rPr lang="en-GB" sz="1600" b="1" i="1" dirty="0"/>
              <a:t>3 December 2004</a:t>
            </a:r>
            <a:r>
              <a:rPr lang="en-GB" sz="1600" dirty="0"/>
              <a:t>, 1776-1780.</a:t>
            </a:r>
          </a:p>
          <a:p>
            <a:pPr marL="135731" indent="-135731" algn="just"/>
            <a:r>
              <a:rPr lang="en-GB" sz="1600" dirty="0" err="1"/>
              <a:t>Kahneman</a:t>
            </a:r>
            <a:r>
              <a:rPr lang="en-GB" sz="1600" dirty="0"/>
              <a:t>, D., Stone, A., Krueger, A., </a:t>
            </a:r>
            <a:r>
              <a:rPr lang="en-GB" sz="1600" dirty="0" err="1"/>
              <a:t>Schkade</a:t>
            </a:r>
            <a:r>
              <a:rPr lang="en-GB" sz="1600" dirty="0"/>
              <a:t>, D., and Schwarz, N. (2006). "A new measure of daily time allocation and emotion: the U-index". Princeton University, mimeo.</a:t>
            </a:r>
          </a:p>
        </p:txBody>
      </p:sp>
    </p:spTree>
    <p:extLst>
      <p:ext uri="{BB962C8B-B14F-4D97-AF65-F5344CB8AC3E}">
        <p14:creationId xmlns:p14="http://schemas.microsoft.com/office/powerpoint/2010/main" val="24906671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p:cNvSpPr>
            <a:spLocks noGrp="1" noChangeArrowheads="1"/>
          </p:cNvSpPr>
          <p:nvPr>
            <p:ph type="title" idx="4294967295"/>
          </p:nvPr>
        </p:nvSpPr>
        <p:spPr/>
        <p:txBody>
          <a:bodyPr anchor="b"/>
          <a:lstStyle/>
          <a:p>
            <a:pPr eaLnBrk="1" hangingPunct="1"/>
            <a:r>
              <a:rPr lang="en-GB" altLang="fr-FR" sz="4000">
                <a:latin typeface="Times New Roman" pitchFamily="18" charset="0"/>
              </a:rPr>
              <a:t>To calculate each dimension index …</a:t>
            </a:r>
          </a:p>
        </p:txBody>
      </p:sp>
      <p:sp>
        <p:nvSpPr>
          <p:cNvPr id="33795" name="Rectangle 6"/>
          <p:cNvSpPr>
            <a:spLocks noChangeArrowheads="1"/>
          </p:cNvSpPr>
          <p:nvPr/>
        </p:nvSpPr>
        <p:spPr bwMode="auto">
          <a:xfrm>
            <a:off x="0" y="0"/>
            <a:ext cx="3703638"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fr-FR" sz="1800"/>
          </a:p>
        </p:txBody>
      </p:sp>
      <p:pic>
        <p:nvPicPr>
          <p:cNvPr id="3379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557338"/>
            <a:ext cx="8280400" cy="412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ZoneTexte 1"/>
          <p:cNvSpPr txBox="1">
            <a:spLocks noChangeArrowheads="1"/>
          </p:cNvSpPr>
          <p:nvPr/>
        </p:nvSpPr>
        <p:spPr bwMode="auto">
          <a:xfrm>
            <a:off x="323850" y="5805488"/>
            <a:ext cx="82073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fr-FR" sz="2800" dirty="0">
                <a:latin typeface="Times New Roman" pitchFamily="18" charset="0"/>
              </a:rPr>
              <a:t>No extra HDI points for going over the maximum value</a:t>
            </a:r>
            <a:endParaRPr lang="fr-FR" altLang="fr-FR" sz="2800" dirty="0">
              <a:latin typeface="Times New Roman" pitchFamily="18" charset="0"/>
            </a:endParaRP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1331640" y="221319"/>
            <a:ext cx="6480720" cy="6617196"/>
          </a:xfrm>
          <a:prstGeom prst="rect">
            <a:avLst/>
          </a:prstGeom>
          <a:noFill/>
        </p:spPr>
        <p:txBody>
          <a:bodyPr wrap="square" rtlCol="0">
            <a:spAutoFit/>
          </a:bodyPr>
          <a:lstStyle/>
          <a:p>
            <a:pPr marL="135731" indent="-135731" algn="just"/>
            <a:r>
              <a:rPr lang="en-GB" sz="1600" dirty="0"/>
              <a:t>Kahneman, D., and Sugden, R. (2005). "Experienced Utility as a standard of policy evaluation". Princeton University, mimeo.</a:t>
            </a:r>
          </a:p>
          <a:p>
            <a:pPr marL="135731" indent="-135731" algn="just"/>
            <a:r>
              <a:rPr lang="en-GB" sz="1600" dirty="0"/>
              <a:t>Kahneman, D., </a:t>
            </a:r>
            <a:r>
              <a:rPr lang="en-GB" sz="1600" dirty="0" err="1"/>
              <a:t>Wakker</a:t>
            </a:r>
            <a:r>
              <a:rPr lang="en-GB" sz="1600" dirty="0"/>
              <a:t>, P.P., and Sarin, R. (1997). "Back to Bentham? - Explorations of experienced utility". </a:t>
            </a:r>
            <a:r>
              <a:rPr lang="en-GB" sz="1600" i="1" dirty="0"/>
              <a:t>Quarterly Journal of Economics, </a:t>
            </a:r>
            <a:r>
              <a:rPr lang="en-GB" sz="1600" b="1" i="1" dirty="0"/>
              <a:t>112</a:t>
            </a:r>
            <a:r>
              <a:rPr lang="en-GB" sz="1600" dirty="0"/>
              <a:t>, 375-405.</a:t>
            </a:r>
          </a:p>
          <a:p>
            <a:pPr marL="135731" indent="-135731" algn="just"/>
            <a:r>
              <a:rPr lang="en-US" dirty="0"/>
              <a:t>Klein-</a:t>
            </a:r>
            <a:r>
              <a:rPr lang="en-US" dirty="0" err="1"/>
              <a:t>Flügge</a:t>
            </a:r>
            <a:r>
              <a:rPr lang="en-US" dirty="0"/>
              <a:t>, M., Jensen, D., Takagi, Y., Priestley, L., </a:t>
            </a:r>
            <a:r>
              <a:rPr lang="en-US" dirty="0" err="1"/>
              <a:t>Verhagen</a:t>
            </a:r>
            <a:r>
              <a:rPr lang="en-US" dirty="0"/>
              <a:t>, L., Smith, S., and Rushworth, M. (2022). "Relationship between nuclei-specific amygdala connectivity and mental health dimensions in humans". </a:t>
            </a:r>
            <a:r>
              <a:rPr lang="en-US" i="1" dirty="0"/>
              <a:t>Nature Human Behavior, </a:t>
            </a:r>
            <a:r>
              <a:rPr lang="en-US" b="1" i="1" dirty="0"/>
              <a:t>6, 1705-1722.</a:t>
            </a:r>
          </a:p>
          <a:p>
            <a:pPr marL="135731" indent="-135731" algn="just"/>
            <a:r>
              <a:rPr lang="en-GB" sz="1600" dirty="0"/>
              <a:t>Lucas, R., and Lawless., N. (2014). "Does Life Seem Better on a Sunny Day? Examining the Association Between Daily Weather Conditions and Life Satisfaction Judgments". </a:t>
            </a:r>
            <a:r>
              <a:rPr lang="en-GB" sz="1600" i="1" dirty="0"/>
              <a:t>Journal of Personality and Social Psychology, </a:t>
            </a:r>
            <a:r>
              <a:rPr lang="en-GB" sz="1600" b="1" i="1" dirty="0"/>
              <a:t>104</a:t>
            </a:r>
            <a:r>
              <a:rPr lang="en-GB" sz="1600" dirty="0"/>
              <a:t>, 872-884.</a:t>
            </a:r>
          </a:p>
          <a:p>
            <a:pPr marL="135731" indent="-135731" algn="just"/>
            <a:r>
              <a:rPr lang="en-GB" sz="1600" dirty="0"/>
              <a:t>Lucas, R.E. (2018). "</a:t>
            </a:r>
            <a:r>
              <a:rPr lang="en-GB" sz="1600" dirty="0" err="1"/>
              <a:t>Reevaluating</a:t>
            </a:r>
            <a:r>
              <a:rPr lang="en-GB" sz="1600" dirty="0"/>
              <a:t> the strengths and weaknesses of self-report measures of subjective well-being". In E. </a:t>
            </a:r>
            <a:r>
              <a:rPr lang="en-GB" sz="1600" dirty="0" err="1"/>
              <a:t>Diener</a:t>
            </a:r>
            <a:r>
              <a:rPr lang="en-GB" sz="1600" dirty="0"/>
              <a:t>, S. </a:t>
            </a:r>
            <a:r>
              <a:rPr lang="en-GB" sz="1600" dirty="0" err="1"/>
              <a:t>Oishi</a:t>
            </a:r>
            <a:r>
              <a:rPr lang="en-GB" sz="1600" dirty="0"/>
              <a:t>, and L. Tay (Eds.), </a:t>
            </a:r>
            <a:r>
              <a:rPr lang="en-GB" sz="1600" i="1" dirty="0"/>
              <a:t>Handbook of Well-Being. Salt Lake City: DEF Publishers.</a:t>
            </a:r>
          </a:p>
          <a:p>
            <a:pPr marL="135731" indent="-135731" algn="just"/>
            <a:r>
              <a:rPr lang="en-GB" sz="1600" dirty="0"/>
              <a:t>New Economics Foundation (2008), </a:t>
            </a:r>
            <a:r>
              <a:rPr lang="en-GB" sz="1600" i="1" dirty="0"/>
              <a:t>National Accounts of Well-being: bringing real wealth onto the balance sheet</a:t>
            </a:r>
            <a:r>
              <a:rPr lang="en-GB" sz="1600" dirty="0"/>
              <a:t>. </a:t>
            </a:r>
            <a:r>
              <a:rPr lang="en-GB" sz="1600" dirty="0">
                <a:hlinkClick r:id="rId2"/>
              </a:rPr>
              <a:t>www.nationalaccountsofwellbeing.org</a:t>
            </a:r>
            <a:r>
              <a:rPr lang="en-GB" sz="1600" dirty="0"/>
              <a:t>.</a:t>
            </a:r>
          </a:p>
          <a:p>
            <a:pPr marL="135731" indent="-135731" algn="just"/>
            <a:r>
              <a:rPr lang="en-GB" sz="1600" dirty="0"/>
              <a:t>Nussbaum, M. (2000). </a:t>
            </a:r>
            <a:r>
              <a:rPr lang="en-GB" sz="1600" i="1" dirty="0"/>
              <a:t>Women and Human Development. The Capabilities Approach. </a:t>
            </a:r>
            <a:r>
              <a:rPr lang="en-GB" sz="1600" dirty="0"/>
              <a:t>Cambridge: Cambridge University Press.</a:t>
            </a:r>
          </a:p>
          <a:p>
            <a:pPr marL="135731" indent="-135731" algn="just"/>
            <a:r>
              <a:rPr lang="en-GB" sz="1600" dirty="0" err="1"/>
              <a:t>Odermatt</a:t>
            </a:r>
            <a:r>
              <a:rPr lang="en-GB" sz="1600" dirty="0"/>
              <a:t>, R., and </a:t>
            </a:r>
            <a:r>
              <a:rPr lang="en-GB" sz="1600" dirty="0" err="1"/>
              <a:t>Stutzer</a:t>
            </a:r>
            <a:r>
              <a:rPr lang="en-GB" sz="1600" dirty="0"/>
              <a:t>, A. (2019). "(</a:t>
            </a:r>
            <a:r>
              <a:rPr lang="en-GB" sz="1600" dirty="0" err="1"/>
              <a:t>Mis</a:t>
            </a:r>
            <a:r>
              <a:rPr lang="en-GB" sz="1600" dirty="0"/>
              <a:t>‐)Predicted Subjective Well‐Being Following Life Events". </a:t>
            </a:r>
            <a:r>
              <a:rPr lang="en-GB" sz="1600" i="1" dirty="0"/>
              <a:t>Journal of the European Economic Association, </a:t>
            </a:r>
            <a:r>
              <a:rPr lang="en-GB" sz="1600" b="1" i="1" dirty="0"/>
              <a:t>17</a:t>
            </a:r>
            <a:r>
              <a:rPr lang="en-GB" sz="1600" dirty="0"/>
              <a:t>, 245–283.</a:t>
            </a:r>
          </a:p>
          <a:p>
            <a:pPr marL="135731" indent="-135731" algn="just"/>
            <a:r>
              <a:rPr lang="en-GB" sz="1600" dirty="0"/>
              <a:t>Oswald, A.J., Proto, E., and </a:t>
            </a:r>
            <a:r>
              <a:rPr lang="en-GB" sz="1600" dirty="0" err="1"/>
              <a:t>Sgroi</a:t>
            </a:r>
            <a:r>
              <a:rPr lang="en-GB" sz="1600" dirty="0"/>
              <a:t>, D. (2015). "Happiness and Productivity". </a:t>
            </a:r>
            <a:r>
              <a:rPr lang="en-GB" sz="1600" i="1" dirty="0"/>
              <a:t>Journal of </a:t>
            </a:r>
            <a:r>
              <a:rPr lang="en-GB" sz="1600" i="1" dirty="0" err="1"/>
              <a:t>Labor</a:t>
            </a:r>
            <a:r>
              <a:rPr lang="en-GB" sz="1600" i="1" dirty="0"/>
              <a:t> Economics, </a:t>
            </a:r>
            <a:r>
              <a:rPr lang="en-GB" sz="1600" b="1" i="1" dirty="0"/>
              <a:t>33</a:t>
            </a:r>
            <a:r>
              <a:rPr lang="en-GB" sz="1600" dirty="0"/>
              <a:t>, 789-822.</a:t>
            </a:r>
          </a:p>
        </p:txBody>
      </p:sp>
    </p:spTree>
    <p:extLst>
      <p:ext uri="{BB962C8B-B14F-4D97-AF65-F5344CB8AC3E}">
        <p14:creationId xmlns:p14="http://schemas.microsoft.com/office/powerpoint/2010/main" val="2968264867"/>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1331640" y="103267"/>
            <a:ext cx="6480720" cy="6247864"/>
          </a:xfrm>
          <a:prstGeom prst="rect">
            <a:avLst/>
          </a:prstGeom>
          <a:noFill/>
        </p:spPr>
        <p:txBody>
          <a:bodyPr wrap="square" rtlCol="0">
            <a:spAutoFit/>
          </a:bodyPr>
          <a:lstStyle/>
          <a:p>
            <a:pPr marL="135731" indent="-135731" algn="just"/>
            <a:r>
              <a:rPr lang="en-GB" sz="1600" dirty="0"/>
              <a:t>Oswald, A. and Wu, S. (2010). "Objective Confirmation of Subjective Measures of Human Well-being: Evidence from the USA", </a:t>
            </a:r>
            <a:r>
              <a:rPr lang="en-GB" sz="1600" i="1" dirty="0"/>
              <a:t>Science</a:t>
            </a:r>
            <a:r>
              <a:rPr lang="en-GB" sz="1600" dirty="0"/>
              <a:t>, </a:t>
            </a:r>
            <a:r>
              <a:rPr lang="en-GB" sz="1600" b="1" dirty="0"/>
              <a:t>327</a:t>
            </a:r>
            <a:r>
              <a:rPr lang="en-GB" sz="1600" dirty="0"/>
              <a:t>, 576-579.</a:t>
            </a:r>
          </a:p>
          <a:p>
            <a:pPr marL="135731" indent="-135731" algn="just"/>
            <a:r>
              <a:rPr lang="en-GB" sz="1600" dirty="0" err="1"/>
              <a:t>Ravallion</a:t>
            </a:r>
            <a:r>
              <a:rPr lang="en-GB" sz="1600" dirty="0"/>
              <a:t>, M. (2012). "Troubling </a:t>
            </a:r>
            <a:r>
              <a:rPr lang="en-GB" sz="1600" dirty="0" err="1"/>
              <a:t>tradeoffs</a:t>
            </a:r>
            <a:r>
              <a:rPr lang="en-GB" sz="1600" dirty="0"/>
              <a:t> in the Human Development Index". </a:t>
            </a:r>
            <a:r>
              <a:rPr lang="en-GB" sz="1600" i="1" dirty="0"/>
              <a:t>Journal of Development Economics </a:t>
            </a:r>
            <a:r>
              <a:rPr lang="en-GB" sz="1600" b="1" i="1" dirty="0"/>
              <a:t>99</a:t>
            </a:r>
            <a:r>
              <a:rPr lang="en-GB" sz="1600" dirty="0"/>
              <a:t>, 201-209.</a:t>
            </a:r>
          </a:p>
          <a:p>
            <a:pPr marL="135731" indent="-135731" algn="just"/>
            <a:r>
              <a:rPr lang="en-GB" sz="1600" dirty="0" err="1"/>
              <a:t>Redelmeier</a:t>
            </a:r>
            <a:r>
              <a:rPr lang="en-GB" sz="1600" dirty="0"/>
              <a:t>, D., and Kahneman, D. (1996). "Patients' memories of painful medical treatments: real-time and retrospective evaluations of two minimally invasive procedures". </a:t>
            </a:r>
            <a:r>
              <a:rPr lang="en-GB" sz="1600" i="1" dirty="0"/>
              <a:t>Pain</a:t>
            </a:r>
            <a:r>
              <a:rPr lang="en-GB" sz="1600" dirty="0"/>
              <a:t>, </a:t>
            </a:r>
            <a:r>
              <a:rPr lang="en-GB" sz="1600" b="1" dirty="0"/>
              <a:t>66</a:t>
            </a:r>
            <a:r>
              <a:rPr lang="en-GB" sz="1600" dirty="0"/>
              <a:t>, 3-8.</a:t>
            </a:r>
          </a:p>
          <a:p>
            <a:pPr marL="135731" indent="-135731" algn="just"/>
            <a:r>
              <a:rPr lang="en-GB" sz="1600" dirty="0" err="1"/>
              <a:t>Ryff</a:t>
            </a:r>
            <a:r>
              <a:rPr lang="en-GB" sz="1600" dirty="0"/>
              <a:t>, C. (1989). "Happiness is everything, or is it? Explorations on the meaning of psychological well-being". </a:t>
            </a:r>
            <a:r>
              <a:rPr lang="en-GB" sz="1600" i="1" dirty="0"/>
              <a:t>Journal of Personality and Social Psychology</a:t>
            </a:r>
            <a:r>
              <a:rPr lang="en-GB" sz="1600" dirty="0"/>
              <a:t>, </a:t>
            </a:r>
            <a:r>
              <a:rPr lang="en-GB" sz="1600" b="1" dirty="0"/>
              <a:t>57</a:t>
            </a:r>
            <a:r>
              <a:rPr lang="en-GB" sz="1600" dirty="0"/>
              <a:t>, 1069-1081.</a:t>
            </a:r>
          </a:p>
          <a:p>
            <a:pPr marL="135731" indent="-135731" algn="just"/>
            <a:r>
              <a:rPr lang="en-GB" sz="1600" dirty="0"/>
              <a:t>Schwarz, N., and </a:t>
            </a:r>
            <a:r>
              <a:rPr lang="en-GB" sz="1600" dirty="0" err="1"/>
              <a:t>Strack</a:t>
            </a:r>
            <a:r>
              <a:rPr lang="en-GB" sz="1600" dirty="0"/>
              <a:t>, F. (1999). "Reports of subjective well-being: Judgmental processes and their methodological implications". In D. </a:t>
            </a:r>
            <a:r>
              <a:rPr lang="en-GB" sz="1600" dirty="0" err="1"/>
              <a:t>Kahneman</a:t>
            </a:r>
            <a:r>
              <a:rPr lang="en-GB" sz="1600" dirty="0"/>
              <a:t>, E. </a:t>
            </a:r>
            <a:r>
              <a:rPr lang="en-GB" sz="1600" dirty="0" err="1"/>
              <a:t>Diener</a:t>
            </a:r>
            <a:r>
              <a:rPr lang="en-GB" sz="1600" dirty="0"/>
              <a:t>, and N. Schwarz (Eds.), </a:t>
            </a:r>
            <a:r>
              <a:rPr lang="en-GB" sz="1600" i="1" dirty="0"/>
              <a:t>Well-being: The foundations of hedonic psychology. New York: Russell Sage Foundation.</a:t>
            </a:r>
          </a:p>
          <a:p>
            <a:pPr marL="135731" indent="-135731" algn="just"/>
            <a:r>
              <a:rPr lang="en-GB" sz="1600" dirty="0"/>
              <a:t>Sen, A. (1985). </a:t>
            </a:r>
            <a:r>
              <a:rPr lang="en-GB" sz="1600" i="1" dirty="0"/>
              <a:t>Commodities and Capabilities</a:t>
            </a:r>
            <a:r>
              <a:rPr lang="en-GB" sz="1600" dirty="0"/>
              <a:t>. Amsterdam: North-Holland. </a:t>
            </a:r>
          </a:p>
          <a:p>
            <a:pPr marL="135731" indent="-135731" algn="just"/>
            <a:r>
              <a:rPr lang="en-GB" sz="1600" dirty="0"/>
              <a:t>Senik, C., </a:t>
            </a:r>
            <a:r>
              <a:rPr lang="en-GB" sz="1600" dirty="0" err="1"/>
              <a:t>Stichnoth</a:t>
            </a:r>
            <a:r>
              <a:rPr lang="en-GB" sz="1600" dirty="0"/>
              <a:t>, H., and </a:t>
            </a:r>
            <a:r>
              <a:rPr lang="en-GB" sz="1600" dirty="0" err="1"/>
              <a:t>Guven</a:t>
            </a:r>
            <a:r>
              <a:rPr lang="en-GB" sz="1600" dirty="0"/>
              <a:t>, C. (2012). "You can't be happier than your wife. Happiness Gaps and Divorce". </a:t>
            </a:r>
            <a:r>
              <a:rPr lang="en-GB" sz="1600" i="1" dirty="0"/>
              <a:t>Journal of Economic </a:t>
            </a:r>
            <a:r>
              <a:rPr lang="en-GB" sz="1600" i="1" dirty="0" err="1"/>
              <a:t>Behavior</a:t>
            </a:r>
            <a:r>
              <a:rPr lang="en-GB" sz="1600" i="1" dirty="0"/>
              <a:t> and Organization</a:t>
            </a:r>
            <a:r>
              <a:rPr lang="en-GB" sz="1600" dirty="0"/>
              <a:t>, </a:t>
            </a:r>
            <a:r>
              <a:rPr lang="en-GB" sz="1600" b="1" dirty="0"/>
              <a:t>82</a:t>
            </a:r>
            <a:r>
              <a:rPr lang="en-GB" sz="1600" dirty="0"/>
              <a:t>, 110–130.</a:t>
            </a:r>
          </a:p>
          <a:p>
            <a:pPr marL="135731" indent="-135731" algn="just"/>
            <a:r>
              <a:rPr lang="en-GB" sz="1600" dirty="0" err="1"/>
              <a:t>Stavrova</a:t>
            </a:r>
            <a:r>
              <a:rPr lang="en-GB" sz="1600" dirty="0"/>
              <a:t>, O. (2019). "Having a Happy Spouse Is Associated With Lowered Risk of Mortality". </a:t>
            </a:r>
            <a:r>
              <a:rPr lang="en-GB" sz="1600" i="1" dirty="0"/>
              <a:t>Psychological Science, </a:t>
            </a:r>
            <a:r>
              <a:rPr lang="en-GB" sz="1600" b="1" i="1" dirty="0"/>
              <a:t>30, 798–803.</a:t>
            </a:r>
          </a:p>
          <a:p>
            <a:pPr marL="135731" indent="-135731" algn="just"/>
            <a:r>
              <a:rPr lang="en-GB" sz="1600" dirty="0"/>
              <a:t>Stone, A., Schwartz, J., Schwarz, N., </a:t>
            </a:r>
            <a:r>
              <a:rPr lang="en-GB" sz="1600" dirty="0" err="1"/>
              <a:t>Schkade</a:t>
            </a:r>
            <a:r>
              <a:rPr lang="en-GB" sz="1600" dirty="0"/>
              <a:t>, D., </a:t>
            </a:r>
            <a:r>
              <a:rPr lang="en-GB" sz="1600" dirty="0" err="1"/>
              <a:t>Kahneman</a:t>
            </a:r>
            <a:r>
              <a:rPr lang="en-GB" sz="1600" dirty="0"/>
              <a:t>, D., and Krueger, A. (2006). "A Population Approach to the Study of Emotion: Diurnal Rhythms of a Working Day Examined With the Day Reconstruction Method". </a:t>
            </a:r>
            <a:r>
              <a:rPr lang="en-GB" sz="1600" i="1" dirty="0"/>
              <a:t>Emotion</a:t>
            </a:r>
            <a:r>
              <a:rPr lang="en-GB" sz="1600" dirty="0"/>
              <a:t>, </a:t>
            </a:r>
            <a:r>
              <a:rPr lang="en-GB" sz="1600" b="1" dirty="0"/>
              <a:t>6</a:t>
            </a:r>
            <a:r>
              <a:rPr lang="en-GB" sz="1600" dirty="0"/>
              <a:t>, 139-149</a:t>
            </a:r>
            <a:r>
              <a:rPr lang="en-GB" sz="1600" b="1" i="1" dirty="0"/>
              <a:t>.</a:t>
            </a:r>
          </a:p>
        </p:txBody>
      </p:sp>
    </p:spTree>
    <p:extLst>
      <p:ext uri="{BB962C8B-B14F-4D97-AF65-F5344CB8AC3E}">
        <p14:creationId xmlns:p14="http://schemas.microsoft.com/office/powerpoint/2010/main" val="1541718862"/>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1331640" y="188640"/>
            <a:ext cx="6480720" cy="3046988"/>
          </a:xfrm>
          <a:prstGeom prst="rect">
            <a:avLst/>
          </a:prstGeom>
          <a:noFill/>
        </p:spPr>
        <p:txBody>
          <a:bodyPr wrap="square" rtlCol="0">
            <a:spAutoFit/>
          </a:bodyPr>
          <a:lstStyle/>
          <a:p>
            <a:pPr marL="135731" indent="-135731" algn="just"/>
            <a:r>
              <a:rPr lang="en-GB" sz="1600" dirty="0" err="1"/>
              <a:t>Urry</a:t>
            </a:r>
            <a:r>
              <a:rPr lang="en-GB" sz="1600" dirty="0"/>
              <a:t>, H., </a:t>
            </a:r>
            <a:r>
              <a:rPr lang="en-GB" sz="1600" dirty="0" err="1"/>
              <a:t>Nitschke</a:t>
            </a:r>
            <a:r>
              <a:rPr lang="en-GB" sz="1600" dirty="0"/>
              <a:t>, J., </a:t>
            </a:r>
            <a:r>
              <a:rPr lang="en-GB" sz="1600" dirty="0" err="1"/>
              <a:t>Dolski</a:t>
            </a:r>
            <a:r>
              <a:rPr lang="en-GB" sz="1600" dirty="0"/>
              <a:t>, I., Jackson, D., Dalton, K., Mueller, C., Rosenkranz, M., </a:t>
            </a:r>
            <a:r>
              <a:rPr lang="en-GB" sz="1600" dirty="0" err="1"/>
              <a:t>Ryff</a:t>
            </a:r>
            <a:r>
              <a:rPr lang="en-GB" sz="1600" dirty="0"/>
              <a:t>, C., Singer, B., and Davidson, R. (2004). "Making a Life Worth Living: Neural Correlates of Well-Being". </a:t>
            </a:r>
            <a:r>
              <a:rPr lang="en-GB" sz="1600" i="1"/>
              <a:t>Psychological Science, </a:t>
            </a:r>
            <a:r>
              <a:rPr lang="en-GB" sz="1600" b="1" i="1"/>
              <a:t>15</a:t>
            </a:r>
            <a:r>
              <a:rPr lang="en-GB" sz="1600"/>
              <a:t>, 367-372.</a:t>
            </a:r>
          </a:p>
          <a:p>
            <a:pPr marL="135731" indent="-135731" algn="just"/>
            <a:r>
              <a:rPr lang="en-US" sz="1600"/>
              <a:t>Wells</a:t>
            </a:r>
            <a:r>
              <a:rPr lang="en-US" sz="1600" dirty="0"/>
              <a:t>, J.L., </a:t>
            </a:r>
            <a:r>
              <a:rPr lang="en-US" sz="1600" dirty="0" err="1"/>
              <a:t>Haase</a:t>
            </a:r>
            <a:r>
              <a:rPr lang="en-US" sz="1600" dirty="0"/>
              <a:t>, C.M., Rothwell, E.S., Naugle, K.G., Otero, M.C., Brown, C.L., Lai, J., Chen, K.-H., Connelly, D.E., Grimm, K.J., Levenson, R.W., and Fredrickson, B.L. (2022). "Positivity resonance in long-term married couples: Multimodal characteristics and consequences for health and longevity". </a:t>
            </a:r>
            <a:r>
              <a:rPr lang="en-US" sz="1600" i="1" dirty="0"/>
              <a:t>Journal of Personality and Social Psychology, </a:t>
            </a:r>
            <a:r>
              <a:rPr lang="en-US" sz="1600" b="1" i="1" dirty="0"/>
              <a:t>123, 983–1003.</a:t>
            </a:r>
          </a:p>
          <a:p>
            <a:pPr marL="135731" indent="-135731" algn="just"/>
            <a:r>
              <a:rPr lang="en-GB" sz="1600" dirty="0"/>
              <a:t>Yin, R., Clark, A.E., </a:t>
            </a:r>
            <a:r>
              <a:rPr lang="en-GB" sz="1600" dirty="0" err="1"/>
              <a:t>D’Ambrosio</a:t>
            </a:r>
            <a:r>
              <a:rPr lang="en-GB" sz="1600" dirty="0"/>
              <a:t>, C., and </a:t>
            </a:r>
            <a:r>
              <a:rPr lang="en-GB" sz="1600" dirty="0" err="1"/>
              <a:t>Lepinteur</a:t>
            </a:r>
            <a:r>
              <a:rPr lang="en-GB" sz="1600" dirty="0"/>
              <a:t>, A. (2023). "Life Satisfaction and the Human Development Index across the World". </a:t>
            </a:r>
            <a:r>
              <a:rPr lang="en-GB" sz="1600" i="1" dirty="0"/>
              <a:t>Journal of Cross-Cultural Psychology, </a:t>
            </a:r>
            <a:r>
              <a:rPr lang="en-GB" sz="1600" b="1" i="1" dirty="0"/>
              <a:t>54</a:t>
            </a:r>
            <a:r>
              <a:rPr lang="en-GB" sz="1600" dirty="0"/>
              <a:t>, 269–282.</a:t>
            </a:r>
          </a:p>
        </p:txBody>
      </p:sp>
    </p:spTree>
    <p:extLst>
      <p:ext uri="{BB962C8B-B14F-4D97-AF65-F5344CB8AC3E}">
        <p14:creationId xmlns:p14="http://schemas.microsoft.com/office/powerpoint/2010/main" val="1355666903"/>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5"/>
          <p:cNvSpPr>
            <a:spLocks noGrp="1"/>
          </p:cNvSpPr>
          <p:nvPr>
            <p:ph type="sldNum" sz="quarter" idx="12"/>
          </p:nvPr>
        </p:nvSpPr>
        <p:spPr>
          <a:xfrm>
            <a:off x="84138" y="6242050"/>
            <a:ext cx="587375" cy="488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l">
              <a:spcBef>
                <a:spcPct val="0"/>
              </a:spcBef>
              <a:buFontTx/>
              <a:buNone/>
            </a:pPr>
            <a:fld id="{F9BC4331-3016-4971-88B6-B43D137AE60C}" type="slidenum">
              <a:rPr lang="en-GB" altLang="fr-FR" sz="2600" b="1">
                <a:solidFill>
                  <a:schemeClr val="bg1"/>
                </a:solidFill>
              </a:rPr>
              <a:pPr algn="l">
                <a:spcBef>
                  <a:spcPct val="0"/>
                </a:spcBef>
                <a:buFontTx/>
                <a:buNone/>
              </a:pPr>
              <a:t>163</a:t>
            </a:fld>
            <a:endParaRPr lang="en-GB" altLang="fr-FR" sz="2600" b="1">
              <a:solidFill>
                <a:schemeClr val="bg1"/>
              </a:solidFill>
            </a:endParaRPr>
          </a:p>
        </p:txBody>
      </p:sp>
      <p:sp>
        <p:nvSpPr>
          <p:cNvPr id="78851" name="AutoShape 2"/>
          <p:cNvSpPr>
            <a:spLocks noGrp="1" noChangeArrowheads="1"/>
          </p:cNvSpPr>
          <p:nvPr>
            <p:ph type="title" idx="4294967295"/>
          </p:nvPr>
        </p:nvSpPr>
        <p:spPr>
          <a:xfrm>
            <a:off x="250824" y="557808"/>
            <a:ext cx="8785671" cy="1143000"/>
          </a:xfrm>
        </p:spPr>
        <p:txBody>
          <a:bodyPr anchor="b"/>
          <a:lstStyle/>
          <a:p>
            <a:pPr algn="l" eaLnBrk="1" hangingPunct="1"/>
            <a:r>
              <a:rPr lang="en-GB" altLang="fr-FR" sz="3200" dirty="0">
                <a:latin typeface="Times New Roman" pitchFamily="18" charset="0"/>
              </a:rPr>
              <a:t>But there are also </a:t>
            </a:r>
            <a:r>
              <a:rPr lang="en-GB" altLang="fr-FR" sz="3200" b="1" dirty="0">
                <a:solidFill>
                  <a:srgbClr val="FF3300"/>
                </a:solidFill>
                <a:latin typeface="Times New Roman" pitchFamily="18" charset="0"/>
                <a:ea typeface="+mn-ea"/>
                <a:cs typeface="+mn-cs"/>
              </a:rPr>
              <a:t>Concerns</a:t>
            </a:r>
            <a:r>
              <a:rPr lang="en-GB" altLang="fr-FR" sz="3200" dirty="0">
                <a:latin typeface="Times New Roman" pitchFamily="18" charset="0"/>
              </a:rPr>
              <a:t> about using the sum of individual subjective well-being scores as a measure of </a:t>
            </a:r>
            <a:r>
              <a:rPr lang="en-GB" altLang="fr-FR" sz="3200" b="1" dirty="0">
                <a:solidFill>
                  <a:srgbClr val="FF3300"/>
                </a:solidFill>
                <a:latin typeface="Times New Roman" pitchFamily="18" charset="0"/>
                <a:ea typeface="+mn-ea"/>
                <a:cs typeface="+mn-cs"/>
              </a:rPr>
              <a:t>social welfare</a:t>
            </a:r>
          </a:p>
        </p:txBody>
      </p:sp>
      <p:sp>
        <p:nvSpPr>
          <p:cNvPr id="88067" name="Rectangle 3"/>
          <p:cNvSpPr>
            <a:spLocks noGrp="1" noChangeArrowheads="1"/>
          </p:cNvSpPr>
          <p:nvPr>
            <p:ph type="body" idx="4294967295"/>
          </p:nvPr>
        </p:nvSpPr>
        <p:spPr>
          <a:xfrm>
            <a:off x="395288" y="2032397"/>
            <a:ext cx="8229600" cy="4852987"/>
          </a:xfrm>
        </p:spPr>
        <p:txBody>
          <a:bodyPr/>
          <a:lstStyle/>
          <a:p>
            <a:pPr eaLnBrk="1" hangingPunct="1">
              <a:lnSpc>
                <a:spcPct val="90000"/>
              </a:lnSpc>
              <a:buFontTx/>
              <a:buNone/>
            </a:pPr>
            <a:r>
              <a:rPr lang="en-GB" altLang="fr-FR" b="1" dirty="0">
                <a:solidFill>
                  <a:srgbClr val="FF3300"/>
                </a:solidFill>
                <a:latin typeface="Times New Roman" pitchFamily="18" charset="0"/>
              </a:rPr>
              <a:t>Concern:</a:t>
            </a:r>
          </a:p>
          <a:p>
            <a:pPr eaLnBrk="1" hangingPunct="1">
              <a:lnSpc>
                <a:spcPct val="90000"/>
              </a:lnSpc>
              <a:buFontTx/>
              <a:buNone/>
            </a:pPr>
            <a:r>
              <a:rPr lang="en-GB" altLang="fr-FR" dirty="0">
                <a:latin typeface="Times New Roman" pitchFamily="18" charset="0"/>
              </a:rPr>
              <a:t>	Does it make sense to treat the happiness or life satisfaction scores as if they were cardinal?</a:t>
            </a:r>
          </a:p>
          <a:p>
            <a:pPr lvl="4" eaLnBrk="1" hangingPunct="1">
              <a:lnSpc>
                <a:spcPct val="90000"/>
              </a:lnSpc>
            </a:pPr>
            <a:endParaRPr lang="en-GB" altLang="fr-FR" dirty="0">
              <a:latin typeface="Times New Roman" pitchFamily="18" charset="0"/>
            </a:endParaRPr>
          </a:p>
          <a:p>
            <a:pPr eaLnBrk="1" hangingPunct="1">
              <a:lnSpc>
                <a:spcPct val="90000"/>
              </a:lnSpc>
              <a:buFontTx/>
              <a:buNone/>
            </a:pPr>
            <a:r>
              <a:rPr lang="en-GB" altLang="fr-FR" b="1" dirty="0">
                <a:solidFill>
                  <a:srgbClr val="FF3300"/>
                </a:solidFill>
                <a:latin typeface="Times New Roman" pitchFamily="18" charset="0"/>
              </a:rPr>
              <a:t>Reality: </a:t>
            </a:r>
          </a:p>
          <a:p>
            <a:pPr eaLnBrk="1" hangingPunct="1">
              <a:lnSpc>
                <a:spcPct val="90000"/>
              </a:lnSpc>
              <a:buFontTx/>
              <a:buNone/>
            </a:pPr>
            <a:r>
              <a:rPr lang="en-GB" altLang="fr-FR" dirty="0">
                <a:latin typeface="Times New Roman" pitchFamily="18" charset="0"/>
              </a:rPr>
              <a:t>Econometric models assuming cardinality and </a:t>
            </a:r>
            <a:r>
              <a:rPr lang="en-GB" altLang="fr-FR" dirty="0" err="1">
                <a:latin typeface="Times New Roman" pitchFamily="18" charset="0"/>
              </a:rPr>
              <a:t>ordinality</a:t>
            </a:r>
            <a:r>
              <a:rPr lang="en-GB" altLang="fr-FR" dirty="0">
                <a:latin typeface="Times New Roman" pitchFamily="18" charset="0"/>
              </a:rPr>
              <a:t> give roughly same results</a:t>
            </a:r>
          </a:p>
          <a:p>
            <a:pPr eaLnBrk="1" hangingPunct="1">
              <a:lnSpc>
                <a:spcPct val="90000"/>
              </a:lnSpc>
              <a:buFontTx/>
              <a:buNone/>
            </a:pPr>
            <a:r>
              <a:rPr lang="en-GB" altLang="fr-FR" dirty="0">
                <a:latin typeface="Times New Roman" pitchFamily="18" charset="0"/>
              </a:rPr>
              <a:t>Meaning: people “split up” verbal labels into roughly equal blocks</a:t>
            </a:r>
            <a:endParaRPr lang="en-GB" altLang="fr-FR" sz="2800" dirty="0">
              <a:latin typeface="Times New Roman" pitchFamily="18" charset="0"/>
            </a:endParaRPr>
          </a:p>
        </p:txBody>
      </p:sp>
      <p:sp>
        <p:nvSpPr>
          <p:cNvPr id="88068" name="Oval 4"/>
          <p:cNvSpPr>
            <a:spLocks noChangeArrowheads="1"/>
          </p:cNvSpPr>
          <p:nvPr/>
        </p:nvSpPr>
        <p:spPr bwMode="auto">
          <a:xfrm>
            <a:off x="6926021" y="2924944"/>
            <a:ext cx="1727200" cy="752475"/>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fr-FR" sz="1800"/>
          </a:p>
        </p:txBody>
      </p:sp>
    </p:spTree>
    <p:extLst>
      <p:ext uri="{BB962C8B-B14F-4D97-AF65-F5344CB8AC3E}">
        <p14:creationId xmlns:p14="http://schemas.microsoft.com/office/powerpoint/2010/main" val="12938407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806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88068"/>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8806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806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80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8" grpId="0" animBg="1"/>
      <p:bldP spid="88068" grpId="1" animBg="1"/>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Number Placeholder 5"/>
          <p:cNvSpPr>
            <a:spLocks noGrp="1"/>
          </p:cNvSpPr>
          <p:nvPr>
            <p:ph type="sldNum" sz="quarter" idx="12"/>
          </p:nvPr>
        </p:nvSpPr>
        <p:spPr>
          <a:xfrm>
            <a:off x="84138" y="6242050"/>
            <a:ext cx="587375" cy="488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l">
              <a:spcBef>
                <a:spcPct val="0"/>
              </a:spcBef>
              <a:buFontTx/>
              <a:buNone/>
            </a:pPr>
            <a:fld id="{470DF229-ADEC-475E-A53C-F3C19A4DF1EE}" type="slidenum">
              <a:rPr lang="en-GB" altLang="fr-FR" sz="2600" b="1">
                <a:solidFill>
                  <a:schemeClr val="bg1"/>
                </a:solidFill>
              </a:rPr>
              <a:pPr algn="l">
                <a:spcBef>
                  <a:spcPct val="0"/>
                </a:spcBef>
                <a:buFontTx/>
                <a:buNone/>
              </a:pPr>
              <a:t>164</a:t>
            </a:fld>
            <a:endParaRPr lang="en-GB" altLang="fr-FR" sz="2600" b="1">
              <a:solidFill>
                <a:schemeClr val="bg1"/>
              </a:solidFill>
            </a:endParaRPr>
          </a:p>
        </p:txBody>
      </p:sp>
      <p:sp>
        <p:nvSpPr>
          <p:cNvPr id="89091" name="Rectangle 3"/>
          <p:cNvSpPr>
            <a:spLocks noGrp="1" noChangeArrowheads="1"/>
          </p:cNvSpPr>
          <p:nvPr>
            <p:ph type="body" idx="4294967295"/>
          </p:nvPr>
        </p:nvSpPr>
        <p:spPr>
          <a:xfrm>
            <a:off x="457200" y="559222"/>
            <a:ext cx="8229600" cy="4525962"/>
          </a:xfrm>
        </p:spPr>
        <p:txBody>
          <a:bodyPr/>
          <a:lstStyle/>
          <a:p>
            <a:pPr eaLnBrk="1" hangingPunct="1">
              <a:lnSpc>
                <a:spcPct val="80000"/>
              </a:lnSpc>
              <a:buFontTx/>
              <a:buNone/>
            </a:pPr>
            <a:r>
              <a:rPr lang="en-GB" altLang="fr-FR" b="1" dirty="0">
                <a:solidFill>
                  <a:srgbClr val="FF3300"/>
                </a:solidFill>
                <a:latin typeface="Times New Roman" pitchFamily="18" charset="0"/>
              </a:rPr>
              <a:t>Concern:</a:t>
            </a:r>
          </a:p>
          <a:p>
            <a:pPr eaLnBrk="1" hangingPunct="1">
              <a:lnSpc>
                <a:spcPct val="80000"/>
              </a:lnSpc>
              <a:buFontTx/>
              <a:buNone/>
            </a:pPr>
            <a:r>
              <a:rPr lang="en-GB" altLang="fr-FR" dirty="0">
                <a:latin typeface="Times New Roman" pitchFamily="18" charset="0"/>
              </a:rPr>
              <a:t>	Are the life satisfaction or happiness questions reliable?  Are they valid?  Can people recall?</a:t>
            </a:r>
          </a:p>
          <a:p>
            <a:pPr lvl="4" eaLnBrk="1" hangingPunct="1">
              <a:lnSpc>
                <a:spcPct val="80000"/>
              </a:lnSpc>
            </a:pPr>
            <a:endParaRPr lang="en-GB" altLang="fr-FR" sz="3200" dirty="0">
              <a:latin typeface="Times New Roman" pitchFamily="18" charset="0"/>
            </a:endParaRPr>
          </a:p>
          <a:p>
            <a:pPr eaLnBrk="1" hangingPunct="1">
              <a:lnSpc>
                <a:spcPct val="80000"/>
              </a:lnSpc>
              <a:buFontTx/>
              <a:buNone/>
            </a:pPr>
            <a:r>
              <a:rPr lang="en-GB" altLang="fr-FR" b="1" dirty="0">
                <a:solidFill>
                  <a:srgbClr val="FF3300"/>
                </a:solidFill>
                <a:latin typeface="Times New Roman" pitchFamily="18" charset="0"/>
              </a:rPr>
              <a:t>Reality:</a:t>
            </a:r>
          </a:p>
          <a:p>
            <a:pPr eaLnBrk="1" hangingPunct="1">
              <a:lnSpc>
                <a:spcPct val="80000"/>
              </a:lnSpc>
            </a:pPr>
            <a:r>
              <a:rPr lang="en-GB" altLang="fr-FR" dirty="0">
                <a:latin typeface="Times New Roman" pitchFamily="18" charset="0"/>
              </a:rPr>
              <a:t>Sensitive to wording, and question ordering.</a:t>
            </a:r>
          </a:p>
          <a:p>
            <a:pPr eaLnBrk="1" hangingPunct="1">
              <a:lnSpc>
                <a:spcPct val="80000"/>
              </a:lnSpc>
            </a:pPr>
            <a:r>
              <a:rPr lang="en-GB" altLang="fr-FR" dirty="0">
                <a:latin typeface="Times New Roman" pitchFamily="18" charset="0"/>
              </a:rPr>
              <a:t>Can be experimentally manipulated (Schwarz’s dime on the photocopier: but recent work by Rich Lucas has not been able to replicate this)</a:t>
            </a:r>
          </a:p>
          <a:p>
            <a:pPr eaLnBrk="1" hangingPunct="1">
              <a:lnSpc>
                <a:spcPct val="80000"/>
              </a:lnSpc>
            </a:pPr>
            <a:r>
              <a:rPr lang="en-GB" altLang="fr-FR" dirty="0">
                <a:latin typeface="Times New Roman" pitchFamily="18" charset="0"/>
              </a:rPr>
              <a:t>As noted above, correlate well with proxies of well-being.</a:t>
            </a:r>
          </a:p>
        </p:txBody>
      </p:sp>
      <p:sp>
        <p:nvSpPr>
          <p:cNvPr id="89092" name="Oval 4"/>
          <p:cNvSpPr>
            <a:spLocks noChangeArrowheads="1"/>
          </p:cNvSpPr>
          <p:nvPr/>
        </p:nvSpPr>
        <p:spPr bwMode="auto">
          <a:xfrm>
            <a:off x="755576" y="1340768"/>
            <a:ext cx="1655887" cy="649288"/>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fr-FR" sz="1800"/>
          </a:p>
        </p:txBody>
      </p:sp>
      <p:sp>
        <p:nvSpPr>
          <p:cNvPr id="89093" name="Oval 5"/>
          <p:cNvSpPr>
            <a:spLocks noChangeArrowheads="1"/>
          </p:cNvSpPr>
          <p:nvPr/>
        </p:nvSpPr>
        <p:spPr bwMode="auto">
          <a:xfrm>
            <a:off x="3923928" y="1414790"/>
            <a:ext cx="1224136" cy="575866"/>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fr-FR" sz="1800"/>
          </a:p>
        </p:txBody>
      </p:sp>
    </p:spTree>
    <p:extLst>
      <p:ext uri="{BB962C8B-B14F-4D97-AF65-F5344CB8AC3E}">
        <p14:creationId xmlns:p14="http://schemas.microsoft.com/office/powerpoint/2010/main" val="33119242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909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89092"/>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8909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89093"/>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89091">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9091">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9091">
                                            <p:txEl>
                                              <p:pRg st="5" end="5"/>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8909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2" grpId="0" animBg="1"/>
      <p:bldP spid="89092" grpId="1" animBg="1"/>
      <p:bldP spid="89093" grpId="0" animBg="1"/>
      <p:bldP spid="89093" grpId="1" animBg="1"/>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Number Placeholder 5"/>
          <p:cNvSpPr>
            <a:spLocks noGrp="1"/>
          </p:cNvSpPr>
          <p:nvPr>
            <p:ph type="sldNum" sz="quarter" idx="12"/>
          </p:nvPr>
        </p:nvSpPr>
        <p:spPr>
          <a:xfrm>
            <a:off x="84138" y="6242050"/>
            <a:ext cx="587375" cy="488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l">
              <a:spcBef>
                <a:spcPct val="0"/>
              </a:spcBef>
              <a:buFontTx/>
              <a:buNone/>
            </a:pPr>
            <a:fld id="{2F74C1E1-3855-4603-9122-C9C8803DA875}" type="slidenum">
              <a:rPr lang="en-GB" altLang="fr-FR" sz="2600" b="1">
                <a:solidFill>
                  <a:schemeClr val="bg1"/>
                </a:solidFill>
              </a:rPr>
              <a:pPr algn="l">
                <a:spcBef>
                  <a:spcPct val="0"/>
                </a:spcBef>
                <a:buFontTx/>
                <a:buNone/>
              </a:pPr>
              <a:t>165</a:t>
            </a:fld>
            <a:endParaRPr lang="en-GB" altLang="fr-FR" sz="2600" b="1">
              <a:solidFill>
                <a:schemeClr val="bg1"/>
              </a:solidFill>
            </a:endParaRPr>
          </a:p>
        </p:txBody>
      </p:sp>
      <p:sp>
        <p:nvSpPr>
          <p:cNvPr id="91139" name="Rectangle 3"/>
          <p:cNvSpPr>
            <a:spLocks noGrp="1" noChangeArrowheads="1"/>
          </p:cNvSpPr>
          <p:nvPr>
            <p:ph type="body" idx="4294967295"/>
          </p:nvPr>
        </p:nvSpPr>
        <p:spPr>
          <a:xfrm>
            <a:off x="539552" y="548680"/>
            <a:ext cx="8229600" cy="4852987"/>
          </a:xfrm>
        </p:spPr>
        <p:txBody>
          <a:bodyPr/>
          <a:lstStyle/>
          <a:p>
            <a:pPr eaLnBrk="1" hangingPunct="1">
              <a:buFontTx/>
              <a:buNone/>
            </a:pPr>
            <a:r>
              <a:rPr lang="en-GB" altLang="fr-FR" b="1" dirty="0">
                <a:solidFill>
                  <a:srgbClr val="FF3300"/>
                </a:solidFill>
                <a:latin typeface="Times New Roman" pitchFamily="18" charset="0"/>
              </a:rPr>
              <a:t>Concern:</a:t>
            </a:r>
          </a:p>
          <a:p>
            <a:pPr eaLnBrk="1" hangingPunct="1">
              <a:buFontTx/>
              <a:buNone/>
            </a:pPr>
            <a:r>
              <a:rPr lang="en-GB" altLang="fr-FR" dirty="0">
                <a:latin typeface="Times New Roman" pitchFamily="18" charset="0"/>
              </a:rPr>
              <a:t>	If happiness and life satisfaction became the policy </a:t>
            </a:r>
            <a:r>
              <a:rPr lang="en-GB" altLang="fr-FR" dirty="0" err="1">
                <a:latin typeface="Times New Roman" pitchFamily="18" charset="0"/>
              </a:rPr>
              <a:t>maximand</a:t>
            </a:r>
            <a:r>
              <a:rPr lang="en-GB" altLang="fr-FR" dirty="0">
                <a:latin typeface="Times New Roman" pitchFamily="18" charset="0"/>
              </a:rPr>
              <a:t>, one effective intervention might be to dampen peoples’ expectations; or give out happiness pills.</a:t>
            </a:r>
          </a:p>
          <a:p>
            <a:pPr lvl="4" eaLnBrk="1" hangingPunct="1"/>
            <a:endParaRPr lang="en-GB" altLang="fr-FR" sz="3200" dirty="0">
              <a:latin typeface="Times New Roman" pitchFamily="18" charset="0"/>
            </a:endParaRPr>
          </a:p>
          <a:p>
            <a:pPr eaLnBrk="1" hangingPunct="1">
              <a:buFontTx/>
              <a:buNone/>
            </a:pPr>
            <a:r>
              <a:rPr lang="en-GB" altLang="fr-FR" b="1" dirty="0">
                <a:solidFill>
                  <a:srgbClr val="FF3300"/>
                </a:solidFill>
                <a:latin typeface="Times New Roman" pitchFamily="18" charset="0"/>
              </a:rPr>
              <a:t>Reality:</a:t>
            </a:r>
          </a:p>
          <a:p>
            <a:pPr eaLnBrk="1" hangingPunct="1">
              <a:buFontTx/>
              <a:buNone/>
            </a:pPr>
            <a:r>
              <a:rPr lang="en-GB" altLang="fr-FR" dirty="0">
                <a:latin typeface="Times New Roman" pitchFamily="18" charset="0"/>
              </a:rPr>
              <a:t>	People care about the </a:t>
            </a:r>
            <a:r>
              <a:rPr lang="en-GB" altLang="fr-FR" b="1" dirty="0">
                <a:latin typeface="Times New Roman" pitchFamily="18" charset="0"/>
              </a:rPr>
              <a:t>causes</a:t>
            </a:r>
            <a:r>
              <a:rPr lang="en-GB" altLang="fr-FR" dirty="0">
                <a:latin typeface="Times New Roman" pitchFamily="18" charset="0"/>
              </a:rPr>
              <a:t> and </a:t>
            </a:r>
            <a:r>
              <a:rPr lang="en-GB" altLang="fr-FR" b="1" dirty="0">
                <a:latin typeface="Times New Roman" pitchFamily="18" charset="0"/>
              </a:rPr>
              <a:t>processes</a:t>
            </a:r>
            <a:r>
              <a:rPr lang="en-GB" altLang="fr-FR" dirty="0">
                <a:latin typeface="Times New Roman" pitchFamily="18" charset="0"/>
              </a:rPr>
              <a:t> of higher/lower life satisfaction (</a:t>
            </a:r>
            <a:r>
              <a:rPr lang="en-GB" altLang="fr-FR" dirty="0" err="1">
                <a:latin typeface="Times New Roman" pitchFamily="18" charset="0"/>
              </a:rPr>
              <a:t>Nozick</a:t>
            </a:r>
            <a:r>
              <a:rPr lang="en-GB" altLang="fr-FR" dirty="0">
                <a:latin typeface="Times New Roman" pitchFamily="18" charset="0"/>
              </a:rPr>
              <a:t>: brain in a vat, and the Experience Machine), and having challenges/being deserving.</a:t>
            </a:r>
          </a:p>
        </p:txBody>
      </p:sp>
    </p:spTree>
    <p:extLst>
      <p:ext uri="{BB962C8B-B14F-4D97-AF65-F5344CB8AC3E}">
        <p14:creationId xmlns:p14="http://schemas.microsoft.com/office/powerpoint/2010/main" val="22255241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113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11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Number Placeholder 5"/>
          <p:cNvSpPr txBox="1">
            <a:spLocks noGrp="1"/>
          </p:cNvSpPr>
          <p:nvPr/>
        </p:nvSpPr>
        <p:spPr bwMode="auto">
          <a:xfrm>
            <a:off x="84138" y="6242050"/>
            <a:ext cx="587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E37D2849-578B-4384-8A5E-AE128809B2B2}" type="slidenum">
              <a:rPr lang="en-GB" altLang="fr-FR" sz="2600" b="1">
                <a:solidFill>
                  <a:schemeClr val="bg1"/>
                </a:solidFill>
              </a:rPr>
              <a:pPr eaLnBrk="1" hangingPunct="1">
                <a:spcBef>
                  <a:spcPct val="0"/>
                </a:spcBef>
                <a:buFontTx/>
                <a:buNone/>
              </a:pPr>
              <a:t>166</a:t>
            </a:fld>
            <a:endParaRPr lang="en-GB" altLang="fr-FR" sz="2600" b="1">
              <a:solidFill>
                <a:schemeClr val="bg1"/>
              </a:solidFill>
            </a:endParaRPr>
          </a:p>
        </p:txBody>
      </p:sp>
      <p:sp>
        <p:nvSpPr>
          <p:cNvPr id="107523" name="Rectangle 3"/>
          <p:cNvSpPr>
            <a:spLocks noGrp="1" noChangeArrowheads="1"/>
          </p:cNvSpPr>
          <p:nvPr>
            <p:ph type="body" idx="4294967295"/>
          </p:nvPr>
        </p:nvSpPr>
        <p:spPr>
          <a:xfrm>
            <a:off x="250825" y="404813"/>
            <a:ext cx="8713788" cy="792162"/>
          </a:xfrm>
        </p:spPr>
        <p:txBody>
          <a:bodyPr/>
          <a:lstStyle/>
          <a:p>
            <a:pPr eaLnBrk="1" hangingPunct="1">
              <a:buFontTx/>
              <a:buNone/>
            </a:pPr>
            <a:r>
              <a:rPr lang="en-US" altLang="fr-FR">
                <a:latin typeface="Times New Roman" pitchFamily="18" charset="0"/>
              </a:rPr>
              <a:t>We would like a scale to be both reliable and valid</a:t>
            </a:r>
            <a:endParaRPr lang="en-GB" altLang="fr-FR">
              <a:latin typeface="Times New Roman" pitchFamily="18" charset="0"/>
            </a:endParaRPr>
          </a:p>
        </p:txBody>
      </p:sp>
      <p:pic>
        <p:nvPicPr>
          <p:cNvPr id="107524" name="Picture 5" descr="rel&amp;va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25" y="1350963"/>
            <a:ext cx="7993063" cy="270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5" name="Text Box 6"/>
          <p:cNvSpPr txBox="1">
            <a:spLocks noChangeArrowheads="1"/>
          </p:cNvSpPr>
          <p:nvPr/>
        </p:nvSpPr>
        <p:spPr bwMode="auto">
          <a:xfrm>
            <a:off x="395288" y="5013325"/>
            <a:ext cx="83534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fr-FR" sz="1800"/>
              <a:t>Pretests for the European Social Survey suggested that reliability and validity were higher using an 11-point scale compared to a four-point scale.</a:t>
            </a:r>
            <a:endParaRPr lang="en-GB" altLang="fr-FR" sz="1800"/>
          </a:p>
        </p:txBody>
      </p:sp>
    </p:spTree>
    <p:extLst>
      <p:ext uri="{BB962C8B-B14F-4D97-AF65-F5344CB8AC3E}">
        <p14:creationId xmlns:p14="http://schemas.microsoft.com/office/powerpoint/2010/main" val="303593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Grp="1" noChangeArrowheads="1"/>
          </p:cNvSpPr>
          <p:nvPr>
            <p:ph type="title" idx="4294967295"/>
          </p:nvPr>
        </p:nvSpPr>
        <p:spPr/>
        <p:txBody>
          <a:bodyPr/>
          <a:lstStyle/>
          <a:p>
            <a:pPr eaLnBrk="1" hangingPunct="1"/>
            <a:r>
              <a:rPr lang="en-GB" altLang="fr-FR"/>
              <a:t>Each indicator index  …</a:t>
            </a:r>
          </a:p>
        </p:txBody>
      </p:sp>
      <p:graphicFrame>
        <p:nvGraphicFramePr>
          <p:cNvPr id="113692" name="Group 28"/>
          <p:cNvGraphicFramePr>
            <a:graphicFrameLocks noGrp="1"/>
          </p:cNvGraphicFramePr>
          <p:nvPr/>
        </p:nvGraphicFramePr>
        <p:xfrm>
          <a:off x="0" y="0"/>
          <a:ext cx="207964" cy="517690"/>
        </p:xfrm>
        <a:graphic>
          <a:graphicData uri="http://schemas.openxmlformats.org/drawingml/2006/table">
            <a:tbl>
              <a:tblPr/>
              <a:tblGrid>
                <a:gridCol w="207964">
                  <a:extLst>
                    <a:ext uri="{9D8B030D-6E8A-4147-A177-3AD203B41FA5}">
                      <a16:colId xmlns:a16="http://schemas.microsoft.com/office/drawing/2014/main" val="20000"/>
                    </a:ext>
                  </a:extLst>
                </a:gridCol>
              </a:tblGrid>
              <a:tr h="517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L="91282" marR="91282" marT="45485" marB="45485"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13702" name="Group 38"/>
          <p:cNvGraphicFramePr>
            <a:graphicFrameLocks noGrp="1"/>
          </p:cNvGraphicFramePr>
          <p:nvPr/>
        </p:nvGraphicFramePr>
        <p:xfrm>
          <a:off x="0" y="0"/>
          <a:ext cx="207964" cy="517690"/>
        </p:xfrm>
        <a:graphic>
          <a:graphicData uri="http://schemas.openxmlformats.org/drawingml/2006/table">
            <a:tbl>
              <a:tblPr/>
              <a:tblGrid>
                <a:gridCol w="207964">
                  <a:extLst>
                    <a:ext uri="{9D8B030D-6E8A-4147-A177-3AD203B41FA5}">
                      <a16:colId xmlns:a16="http://schemas.microsoft.com/office/drawing/2014/main" val="20000"/>
                    </a:ext>
                  </a:extLst>
                </a:gridCol>
              </a:tblGrid>
              <a:tr h="517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L="91282" marR="91282" marT="45485" marB="45485"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35847" name="Rectangle 42"/>
          <p:cNvSpPr>
            <a:spLocks noChangeArrowheads="1"/>
          </p:cNvSpPr>
          <p:nvPr/>
        </p:nvSpPr>
        <p:spPr bwMode="auto">
          <a:xfrm>
            <a:off x="0" y="0"/>
            <a:ext cx="34972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fr-FR" sz="1800"/>
          </a:p>
        </p:txBody>
      </p:sp>
      <p:pic>
        <p:nvPicPr>
          <p:cNvPr id="35848"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1530350"/>
            <a:ext cx="5208588"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type="body" idx="1"/>
          </p:nvPr>
        </p:nvSpPr>
        <p:spPr>
          <a:xfrm>
            <a:off x="457200" y="260350"/>
            <a:ext cx="8229600" cy="5865813"/>
          </a:xfrm>
        </p:spPr>
        <p:txBody>
          <a:bodyPr/>
          <a:lstStyle/>
          <a:p>
            <a:pPr eaLnBrk="1" hangingPunct="1"/>
            <a:r>
              <a:rPr lang="en-GB" altLang="fr-FR" sz="4000" dirty="0">
                <a:latin typeface="Times New Roman" pitchFamily="18" charset="0"/>
              </a:rPr>
              <a:t>Each dimension is equally weighted </a:t>
            </a:r>
          </a:p>
          <a:p>
            <a:pPr eaLnBrk="1" hangingPunct="1"/>
            <a:r>
              <a:rPr lang="en-GB" altLang="fr-FR" sz="4000" dirty="0">
                <a:latin typeface="Times New Roman" pitchFamily="18" charset="0"/>
              </a:rPr>
              <a:t>Within education, the adult literacy rate is weighted 2/3, and gross enrolment 1/3.</a:t>
            </a:r>
          </a:p>
          <a:p>
            <a:pPr eaLnBrk="1" hangingPunct="1"/>
            <a:r>
              <a:rPr lang="en-US" altLang="fr-FR" sz="4000" dirty="0">
                <a:latin typeface="Times New Roman" pitchFamily="18" charset="0"/>
              </a:rPr>
              <a:t>Income is expressed in logs, so that an extra dollar has a larger HDI “hit” for poorer countries </a:t>
            </a:r>
          </a:p>
          <a:p>
            <a:pPr eaLnBrk="1" hangingPunct="1"/>
            <a:r>
              <a:rPr lang="en-US" altLang="fr-FR" sz="4000" dirty="0">
                <a:latin typeface="Times New Roman" pitchFamily="18" charset="0"/>
              </a:rPr>
              <a:t> </a:t>
            </a:r>
            <a:r>
              <a:rPr lang="en-US" altLang="fr-FR" dirty="0">
                <a:latin typeface="Times New Roman" pitchFamily="18" charset="0"/>
              </a:rPr>
              <a:t>= (</a:t>
            </a:r>
            <a:r>
              <a:rPr lang="en-US" altLang="fr-FR" dirty="0" err="1">
                <a:latin typeface="Times New Roman" pitchFamily="18" charset="0"/>
              </a:rPr>
              <a:t>lnY</a:t>
            </a:r>
            <a:r>
              <a:rPr lang="en-US" altLang="fr-FR" dirty="0">
                <a:latin typeface="Times New Roman" pitchFamily="18" charset="0"/>
              </a:rPr>
              <a:t> – ln(</a:t>
            </a:r>
            <a:r>
              <a:rPr lang="en-US" altLang="fr-FR" dirty="0" err="1">
                <a:latin typeface="Times New Roman" pitchFamily="18" charset="0"/>
              </a:rPr>
              <a:t>Ymin</a:t>
            </a:r>
            <a:r>
              <a:rPr lang="en-US" altLang="fr-FR" dirty="0">
                <a:latin typeface="Times New Roman" pitchFamily="18" charset="0"/>
              </a:rPr>
              <a:t>))/(ln(</a:t>
            </a:r>
            <a:r>
              <a:rPr lang="en-US" altLang="fr-FR" dirty="0" err="1">
                <a:latin typeface="Times New Roman" pitchFamily="18" charset="0"/>
              </a:rPr>
              <a:t>Ymax</a:t>
            </a:r>
            <a:r>
              <a:rPr lang="en-US" altLang="fr-FR" dirty="0">
                <a:latin typeface="Times New Roman" pitchFamily="18" charset="0"/>
              </a:rPr>
              <a:t>) – ln(</a:t>
            </a:r>
            <a:r>
              <a:rPr lang="en-US" altLang="fr-FR" dirty="0" err="1">
                <a:latin typeface="Times New Roman" pitchFamily="18" charset="0"/>
              </a:rPr>
              <a:t>Ymin</a:t>
            </a:r>
            <a:r>
              <a:rPr lang="en-US" altLang="fr-FR" dirty="0">
                <a:latin typeface="Times New Roman" pitchFamily="18" charset="0"/>
              </a:rPr>
              <a:t>))</a:t>
            </a:r>
            <a:endParaRPr lang="en-GB" altLang="fr-FR" dirty="0">
              <a:latin typeface="Times New Roman" pitchFamily="18" charset="0"/>
            </a:endParaRPr>
          </a:p>
          <a:p>
            <a:pPr>
              <a:buFontTx/>
              <a:buNone/>
            </a:pPr>
            <a:endParaRPr lang="en-GB" altLang="fr-FR" sz="2400" dirty="0">
              <a:latin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FFFAB91-1CBB-4404-A393-3F1C71FC7EDF}"/>
              </a:ext>
            </a:extLst>
          </p:cNvPr>
          <p:cNvSpPr>
            <a:spLocks noGrp="1"/>
          </p:cNvSpPr>
          <p:nvPr>
            <p:ph type="sldNum" sz="quarter" idx="12"/>
          </p:nvPr>
        </p:nvSpPr>
        <p:spPr/>
        <p:txBody>
          <a:bodyPr/>
          <a:lstStyle/>
          <a:p>
            <a:fld id="{5DC31AD7-E1C6-449D-BAA8-E0EEFB762A3F}" type="slidenum">
              <a:rPr lang="en-GB" altLang="fr-FR" smtClean="0"/>
              <a:pPr/>
              <a:t>19</a:t>
            </a:fld>
            <a:endParaRPr lang="en-GB" altLang="fr-FR"/>
          </a:p>
        </p:txBody>
      </p:sp>
      <p:pic>
        <p:nvPicPr>
          <p:cNvPr id="3" name="Picture 2">
            <a:extLst>
              <a:ext uri="{FF2B5EF4-FFF2-40B4-BE49-F238E27FC236}">
                <a16:creationId xmlns:a16="http://schemas.microsoft.com/office/drawing/2014/main" id="{BF5A846E-8562-473D-8154-439344E81181}"/>
              </a:ext>
            </a:extLst>
          </p:cNvPr>
          <p:cNvPicPr>
            <a:picLocks noChangeAspect="1"/>
          </p:cNvPicPr>
          <p:nvPr/>
        </p:nvPicPr>
        <p:blipFill>
          <a:blip r:embed="rId2"/>
          <a:stretch>
            <a:fillRect/>
          </a:stretch>
        </p:blipFill>
        <p:spPr>
          <a:xfrm>
            <a:off x="609256" y="194029"/>
            <a:ext cx="7925487" cy="6469941"/>
          </a:xfrm>
          <a:prstGeom prst="rect">
            <a:avLst/>
          </a:prstGeom>
        </p:spPr>
      </p:pic>
    </p:spTree>
    <p:extLst>
      <p:ext uri="{BB962C8B-B14F-4D97-AF65-F5344CB8AC3E}">
        <p14:creationId xmlns:p14="http://schemas.microsoft.com/office/powerpoint/2010/main" val="3114350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2"/>
          </p:nvPr>
        </p:nvSpPr>
        <p:spPr>
          <a:xfrm>
            <a:off x="84138" y="6242050"/>
            <a:ext cx="587375" cy="488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l">
              <a:spcBef>
                <a:spcPct val="0"/>
              </a:spcBef>
              <a:buFontTx/>
              <a:buNone/>
            </a:pPr>
            <a:fld id="{07437B03-EED0-4FC2-A001-B8E691AE7C91}" type="slidenum">
              <a:rPr lang="en-GB" altLang="fr-FR" sz="2600" b="1">
                <a:solidFill>
                  <a:schemeClr val="bg1"/>
                </a:solidFill>
              </a:rPr>
              <a:pPr algn="l">
                <a:spcBef>
                  <a:spcPct val="0"/>
                </a:spcBef>
                <a:buFontTx/>
                <a:buNone/>
              </a:pPr>
              <a:t>2</a:t>
            </a:fld>
            <a:endParaRPr lang="en-GB" altLang="fr-FR" sz="2600" b="1">
              <a:solidFill>
                <a:schemeClr val="bg1"/>
              </a:solidFill>
            </a:endParaRPr>
          </a:p>
        </p:txBody>
      </p:sp>
      <p:sp>
        <p:nvSpPr>
          <p:cNvPr id="7171" name="AutoShape 2"/>
          <p:cNvSpPr>
            <a:spLocks noGrp="1" noChangeArrowheads="1"/>
          </p:cNvSpPr>
          <p:nvPr>
            <p:ph type="title" idx="4294967295"/>
          </p:nvPr>
        </p:nvSpPr>
        <p:spPr/>
        <p:txBody>
          <a:bodyPr anchor="b"/>
          <a:lstStyle/>
          <a:p>
            <a:pPr eaLnBrk="1" hangingPunct="1"/>
            <a:r>
              <a:rPr lang="en-GB" altLang="fr-FR">
                <a:latin typeface="Times New Roman" pitchFamily="18" charset="0"/>
              </a:rPr>
              <a:t>What Do You Want from Life?</a:t>
            </a:r>
          </a:p>
        </p:txBody>
      </p:sp>
      <p:sp>
        <p:nvSpPr>
          <p:cNvPr id="71683" name="Rectangle 3"/>
          <p:cNvSpPr>
            <a:spLocks noGrp="1" noChangeArrowheads="1"/>
          </p:cNvSpPr>
          <p:nvPr>
            <p:ph type="body" idx="4294967295"/>
          </p:nvPr>
        </p:nvSpPr>
        <p:spPr>
          <a:xfrm>
            <a:off x="611188" y="1628775"/>
            <a:ext cx="8229600" cy="4781550"/>
          </a:xfrm>
        </p:spPr>
        <p:txBody>
          <a:bodyPr/>
          <a:lstStyle/>
          <a:p>
            <a:pPr eaLnBrk="1" hangingPunct="1"/>
            <a:r>
              <a:rPr lang="en-GB" altLang="fr-FR" sz="4000">
                <a:solidFill>
                  <a:srgbClr val="FF3300"/>
                </a:solidFill>
                <a:latin typeface="Times New Roman" pitchFamily="18" charset="0"/>
              </a:rPr>
              <a:t>We all want to live a good life</a:t>
            </a:r>
          </a:p>
          <a:p>
            <a:pPr eaLnBrk="1" hangingPunct="1"/>
            <a:endParaRPr lang="en-GB" altLang="fr-FR" sz="4000">
              <a:solidFill>
                <a:srgbClr val="FF3300"/>
              </a:solidFill>
              <a:latin typeface="Times New Roman" pitchFamily="18" charset="0"/>
            </a:endParaRPr>
          </a:p>
          <a:p>
            <a:pPr eaLnBrk="1" hangingPunct="1"/>
            <a:r>
              <a:rPr lang="en-GB" altLang="fr-FR" sz="4000">
                <a:solidFill>
                  <a:srgbClr val="FF3300"/>
                </a:solidFill>
                <a:latin typeface="Times New Roman" pitchFamily="18" charset="0"/>
              </a:rPr>
              <a:t>And we all want to live in a Society that is doing well. </a:t>
            </a:r>
          </a:p>
          <a:p>
            <a:pPr eaLnBrk="1" hangingPunct="1"/>
            <a:endParaRPr lang="en-GB" altLang="fr-FR" sz="4000">
              <a:solidFill>
                <a:srgbClr val="FF3300"/>
              </a:solidFill>
              <a:latin typeface="Times New Roman" pitchFamily="18" charset="0"/>
            </a:endParaRPr>
          </a:p>
          <a:p>
            <a:pPr eaLnBrk="1" hangingPunct="1"/>
            <a:r>
              <a:rPr lang="en-GB" altLang="fr-FR" sz="4000">
                <a:solidFill>
                  <a:srgbClr val="FF3300"/>
                </a:solidFill>
                <a:latin typeface="Times New Roman" pitchFamily="18" charset="0"/>
              </a:rPr>
              <a:t>But how do we know if we are?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168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16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type="body" idx="1"/>
          </p:nvPr>
        </p:nvSpPr>
        <p:spPr>
          <a:xfrm>
            <a:off x="457200" y="260350"/>
            <a:ext cx="8229600" cy="5865813"/>
          </a:xfrm>
        </p:spPr>
        <p:txBody>
          <a:bodyPr/>
          <a:lstStyle/>
          <a:p>
            <a:pPr eaLnBrk="1" hangingPunct="1"/>
            <a:r>
              <a:rPr lang="en-GB" altLang="fr-FR" sz="4000" dirty="0">
                <a:latin typeface="Times New Roman" pitchFamily="18" charset="0"/>
              </a:rPr>
              <a:t>Will this make any difference?</a:t>
            </a:r>
          </a:p>
          <a:p>
            <a:pPr eaLnBrk="1" hangingPunct="1"/>
            <a:endParaRPr lang="en-GB" altLang="fr-FR" sz="4000" dirty="0">
              <a:latin typeface="Times New Roman" pitchFamily="18" charset="0"/>
            </a:endParaRPr>
          </a:p>
          <a:p>
            <a:pPr eaLnBrk="1" hangingPunct="1"/>
            <a:r>
              <a:rPr lang="en-GB" altLang="fr-FR" sz="4000" dirty="0">
                <a:latin typeface="Times New Roman" pitchFamily="18" charset="0"/>
              </a:rPr>
              <a:t>We have HDI = (</a:t>
            </a:r>
            <a:r>
              <a:rPr lang="en-GB" altLang="fr-FR" sz="4000" dirty="0" err="1">
                <a:latin typeface="Times New Roman" pitchFamily="18" charset="0"/>
              </a:rPr>
              <a:t>Y+H+Ed</a:t>
            </a:r>
            <a:r>
              <a:rPr lang="en-GB" altLang="fr-FR" sz="4000" dirty="0">
                <a:latin typeface="Times New Roman" pitchFamily="18" charset="0"/>
              </a:rPr>
              <a:t>)/3</a:t>
            </a:r>
          </a:p>
          <a:p>
            <a:pPr eaLnBrk="1" hangingPunct="1"/>
            <a:endParaRPr lang="en-GB" altLang="fr-FR" sz="4000" dirty="0">
              <a:latin typeface="Times New Roman" pitchFamily="18" charset="0"/>
            </a:endParaRPr>
          </a:p>
          <a:p>
            <a:pPr eaLnBrk="1" hangingPunct="1"/>
            <a:r>
              <a:rPr lang="en-GB" altLang="fr-FR" sz="4000" dirty="0">
                <a:latin typeface="Times New Roman" pitchFamily="18" charset="0"/>
              </a:rPr>
              <a:t>But if H=H(Y) and Ed=Ed(Y) then we may not learn anything new. </a:t>
            </a:r>
          </a:p>
          <a:p>
            <a:pPr marL="0" indent="0" eaLnBrk="1" hangingPunct="1">
              <a:buNone/>
            </a:pPr>
            <a:endParaRPr lang="en-GB" altLang="fr-FR" sz="4000" dirty="0">
              <a:latin typeface="Times New Roman" pitchFamily="18" charset="0"/>
            </a:endParaRPr>
          </a:p>
          <a:p>
            <a:pPr eaLnBrk="1" hangingPunct="1"/>
            <a:r>
              <a:rPr lang="en-GB" altLang="fr-FR" sz="4000" dirty="0">
                <a:latin typeface="Times New Roman" pitchFamily="18" charset="0"/>
              </a:rPr>
              <a:t>As it turns out, the HDI and GDP per capita rankings are </a:t>
            </a:r>
            <a:r>
              <a:rPr lang="en-GB" altLang="fr-FR" sz="4000" dirty="0">
                <a:solidFill>
                  <a:srgbClr val="FF0000"/>
                </a:solidFill>
                <a:latin typeface="Times New Roman" pitchFamily="18" charset="0"/>
              </a:rPr>
              <a:t>not the same</a:t>
            </a:r>
            <a:r>
              <a:rPr lang="en-GB" altLang="fr-FR" sz="4000" dirty="0">
                <a:latin typeface="Times New Roman" pitchFamily="18" charset="0"/>
              </a:rPr>
              <a:t>. </a:t>
            </a:r>
          </a:p>
          <a:p>
            <a:pPr>
              <a:buFontTx/>
              <a:buNone/>
            </a:pPr>
            <a:endParaRPr lang="en-GB" altLang="fr-FR" sz="2400" dirty="0">
              <a:latin typeface="Times New Roman" pitchFamily="18" charset="0"/>
            </a:endParaRPr>
          </a:p>
        </p:txBody>
      </p:sp>
    </p:spTree>
    <p:extLst>
      <p:ext uri="{BB962C8B-B14F-4D97-AF65-F5344CB8AC3E}">
        <p14:creationId xmlns:p14="http://schemas.microsoft.com/office/powerpoint/2010/main" val="3631942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ChangeArrowheads="1"/>
          </p:cNvSpPr>
          <p:nvPr/>
        </p:nvSpPr>
        <p:spPr bwMode="auto">
          <a:xfrm>
            <a:off x="285750" y="16716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fr-FR" sz="1800"/>
          </a:p>
        </p:txBody>
      </p:sp>
      <p:pic>
        <p:nvPicPr>
          <p:cNvPr id="3891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5" y="1341438"/>
            <a:ext cx="9577388" cy="232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Rectangle 8"/>
          <p:cNvSpPr>
            <a:spLocks noChangeArrowheads="1"/>
          </p:cNvSpPr>
          <p:nvPr/>
        </p:nvSpPr>
        <p:spPr bwMode="auto">
          <a:xfrm>
            <a:off x="-285750" y="33861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fr-FR" sz="1800"/>
          </a:p>
        </p:txBody>
      </p:sp>
      <p:pic>
        <p:nvPicPr>
          <p:cNvPr id="3891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975" y="3860800"/>
            <a:ext cx="9648825" cy="130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Rectangle 9"/>
          <p:cNvSpPr>
            <a:spLocks noChangeArrowheads="1"/>
          </p:cNvSpPr>
          <p:nvPr/>
        </p:nvSpPr>
        <p:spPr bwMode="auto">
          <a:xfrm>
            <a:off x="-285750" y="4357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fr-FR" sz="1800"/>
          </a:p>
        </p:txBody>
      </p:sp>
      <p:pic>
        <p:nvPicPr>
          <p:cNvPr id="3891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975" y="5300663"/>
            <a:ext cx="96488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0" name="Rectangle 10"/>
          <p:cNvSpPr>
            <a:spLocks noGrp="1" noChangeArrowheads="1"/>
          </p:cNvSpPr>
          <p:nvPr>
            <p:ph type="title" idx="4294967295"/>
          </p:nvPr>
        </p:nvSpPr>
        <p:spPr>
          <a:xfrm>
            <a:off x="457200" y="274638"/>
            <a:ext cx="8229600" cy="850900"/>
          </a:xfrm>
        </p:spPr>
        <p:txBody>
          <a:bodyPr/>
          <a:lstStyle/>
          <a:p>
            <a:pPr eaLnBrk="1" hangingPunct="1"/>
            <a:r>
              <a:rPr lang="en-GB" altLang="fr-FR"/>
              <a:t>HDI data from UNDR</a:t>
            </a:r>
          </a:p>
        </p:txBody>
      </p:sp>
      <p:sp>
        <p:nvSpPr>
          <p:cNvPr id="117773" name="Oval 13"/>
          <p:cNvSpPr>
            <a:spLocks noChangeArrowheads="1"/>
          </p:cNvSpPr>
          <p:nvPr/>
        </p:nvSpPr>
        <p:spPr bwMode="auto">
          <a:xfrm>
            <a:off x="2771775" y="1196975"/>
            <a:ext cx="3313113" cy="1223963"/>
          </a:xfrm>
          <a:prstGeom prst="ellipse">
            <a:avLst/>
          </a:pr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fr-FR" sz="1800"/>
          </a:p>
        </p:txBody>
      </p:sp>
      <p:sp>
        <p:nvSpPr>
          <p:cNvPr id="117774" name="Oval 14"/>
          <p:cNvSpPr>
            <a:spLocks noChangeArrowheads="1"/>
          </p:cNvSpPr>
          <p:nvPr/>
        </p:nvSpPr>
        <p:spPr bwMode="auto">
          <a:xfrm>
            <a:off x="6011863" y="1773238"/>
            <a:ext cx="2447925" cy="88265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fr-FR" sz="1800"/>
          </a:p>
        </p:txBody>
      </p:sp>
      <p:sp>
        <p:nvSpPr>
          <p:cNvPr id="117775" name="Oval 15"/>
          <p:cNvSpPr>
            <a:spLocks noChangeArrowheads="1"/>
          </p:cNvSpPr>
          <p:nvPr/>
        </p:nvSpPr>
        <p:spPr bwMode="auto">
          <a:xfrm>
            <a:off x="1908175" y="1628775"/>
            <a:ext cx="914400" cy="666750"/>
          </a:xfrm>
          <a:prstGeom prst="ellipse">
            <a:avLst/>
          </a:prstGeom>
          <a:noFill/>
          <a:ln w="38100">
            <a:solidFill>
              <a:srgbClr val="993366"/>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fr-FR" sz="1800"/>
          </a:p>
        </p:txBody>
      </p:sp>
      <p:sp>
        <p:nvSpPr>
          <p:cNvPr id="117776" name="Oval 16"/>
          <p:cNvSpPr>
            <a:spLocks noChangeArrowheads="1"/>
          </p:cNvSpPr>
          <p:nvPr/>
        </p:nvSpPr>
        <p:spPr bwMode="auto">
          <a:xfrm>
            <a:off x="8410575" y="1484313"/>
            <a:ext cx="733425" cy="1152525"/>
          </a:xfrm>
          <a:prstGeom prst="ellipse">
            <a:avLst/>
          </a:pr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fr-FR" sz="1800"/>
          </a:p>
        </p:txBody>
      </p:sp>
      <p:sp>
        <p:nvSpPr>
          <p:cNvPr id="117777" name="Oval 17"/>
          <p:cNvSpPr>
            <a:spLocks noChangeArrowheads="1"/>
          </p:cNvSpPr>
          <p:nvPr/>
        </p:nvSpPr>
        <p:spPr bwMode="auto">
          <a:xfrm>
            <a:off x="0" y="2492375"/>
            <a:ext cx="2051050" cy="1368425"/>
          </a:xfrm>
          <a:prstGeom prst="ellipse">
            <a:avLst/>
          </a:prstGeom>
          <a:noFill/>
          <a:ln w="38100">
            <a:solidFill>
              <a:srgbClr val="00808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fr-FR" sz="1800"/>
          </a:p>
        </p:txBody>
      </p:sp>
      <p:sp>
        <p:nvSpPr>
          <p:cNvPr id="117778" name="Oval 18"/>
          <p:cNvSpPr>
            <a:spLocks noChangeArrowheads="1"/>
          </p:cNvSpPr>
          <p:nvPr/>
        </p:nvSpPr>
        <p:spPr bwMode="auto">
          <a:xfrm>
            <a:off x="0" y="3933825"/>
            <a:ext cx="2051050" cy="1368425"/>
          </a:xfrm>
          <a:prstGeom prst="ellipse">
            <a:avLst/>
          </a:prstGeom>
          <a:noFill/>
          <a:ln w="38100">
            <a:solidFill>
              <a:srgbClr val="00808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fr-FR" sz="1800"/>
          </a:p>
        </p:txBody>
      </p:sp>
      <p:sp>
        <p:nvSpPr>
          <p:cNvPr id="117779" name="Oval 19"/>
          <p:cNvSpPr>
            <a:spLocks noChangeArrowheads="1"/>
          </p:cNvSpPr>
          <p:nvPr/>
        </p:nvSpPr>
        <p:spPr bwMode="auto">
          <a:xfrm>
            <a:off x="0" y="5300663"/>
            <a:ext cx="2051050" cy="1368425"/>
          </a:xfrm>
          <a:prstGeom prst="ellipse">
            <a:avLst/>
          </a:prstGeom>
          <a:noFill/>
          <a:ln w="38100">
            <a:solidFill>
              <a:srgbClr val="00808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fr-FR" sz="18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body" idx="4294967295"/>
          </p:nvPr>
        </p:nvSpPr>
        <p:spPr>
          <a:xfrm>
            <a:off x="251520" y="260648"/>
            <a:ext cx="8136830" cy="5688013"/>
          </a:xfrm>
        </p:spPr>
        <p:txBody>
          <a:bodyPr/>
          <a:lstStyle/>
          <a:p>
            <a:pPr eaLnBrk="1" hangingPunct="1"/>
            <a:r>
              <a:rPr lang="en-GB" altLang="fr-FR" sz="2800" dirty="0">
                <a:latin typeface="Times New Roman" pitchFamily="18" charset="0"/>
              </a:rPr>
              <a:t>The last column shows that the ranking of countries by GDP per capita and by HDI is </a:t>
            </a:r>
            <a:r>
              <a:rPr lang="en-GB" altLang="fr-FR" sz="2800" dirty="0">
                <a:solidFill>
                  <a:srgbClr val="FF0000"/>
                </a:solidFill>
                <a:latin typeface="Times New Roman" pitchFamily="18" charset="0"/>
              </a:rPr>
              <a:t>not the same</a:t>
            </a:r>
          </a:p>
          <a:p>
            <a:pPr eaLnBrk="1" hangingPunct="1"/>
            <a:endParaRPr lang="en-GB" altLang="fr-FR" sz="2800" dirty="0">
              <a:latin typeface="Times New Roman" pitchFamily="18" charset="0"/>
            </a:endParaRPr>
          </a:p>
          <a:p>
            <a:pPr eaLnBrk="1" hangingPunct="1"/>
            <a:r>
              <a:rPr lang="en-GB" altLang="fr-FR" sz="2800" dirty="0">
                <a:latin typeface="Times New Roman" pitchFamily="18" charset="0"/>
              </a:rPr>
              <a:t>Some countries do better than their GDP would imply (the Scandinavians, Madagascar)</a:t>
            </a:r>
          </a:p>
          <a:p>
            <a:pPr eaLnBrk="1" hangingPunct="1"/>
            <a:endParaRPr lang="en-GB" altLang="fr-FR" sz="2800" dirty="0">
              <a:latin typeface="Times New Roman" pitchFamily="18" charset="0"/>
            </a:endParaRPr>
          </a:p>
          <a:p>
            <a:pPr eaLnBrk="1" hangingPunct="1"/>
            <a:r>
              <a:rPr lang="en-GB" altLang="fr-FR" sz="2800" dirty="0">
                <a:latin typeface="Times New Roman" pitchFamily="18" charset="0"/>
              </a:rPr>
              <a:t>Others do worse</a:t>
            </a:r>
          </a:p>
          <a:p>
            <a:pPr eaLnBrk="1" hangingPunct="1"/>
            <a:endParaRPr lang="en-GB" altLang="fr-FR" sz="2800" dirty="0">
              <a:latin typeface="Times New Roman" pitchFamily="18" charset="0"/>
            </a:endParaRPr>
          </a:p>
          <a:p>
            <a:pPr eaLnBrk="1" hangingPunct="1"/>
            <a:r>
              <a:rPr lang="en-GB" altLang="fr-FR" sz="2800" dirty="0">
                <a:solidFill>
                  <a:srgbClr val="FF0000"/>
                </a:solidFill>
                <a:latin typeface="Times New Roman" pitchFamily="18" charset="0"/>
              </a:rPr>
              <a:t>The HDI adds new information </a:t>
            </a:r>
            <a:r>
              <a:rPr lang="en-GB" altLang="fr-FR" sz="2800" dirty="0">
                <a:latin typeface="Times New Roman" pitchFamily="18" charset="0"/>
              </a:rPr>
              <a:t>to answer the question of how well a country is doing</a:t>
            </a:r>
          </a:p>
          <a:p>
            <a:pPr eaLnBrk="1" hangingPunct="1"/>
            <a:endParaRPr lang="en-GB" altLang="fr-FR" sz="2800" dirty="0">
              <a:latin typeface="Times New Roman" pitchFamily="18" charset="0"/>
            </a:endParaRPr>
          </a:p>
          <a:p>
            <a:pPr eaLnBrk="1" hangingPunct="1"/>
            <a:r>
              <a:rPr lang="en-US" altLang="fr-FR" sz="2800" dirty="0">
                <a:latin typeface="Times New Roman" pitchFamily="18" charset="0"/>
              </a:rPr>
              <a:t>Despite their relatively high incomes, none of the oil-producing countries has a high HDI</a:t>
            </a:r>
            <a:endParaRPr lang="en-GB" altLang="fr-FR" sz="2800" dirty="0">
              <a:latin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body" idx="4294967295"/>
          </p:nvPr>
        </p:nvSpPr>
        <p:spPr>
          <a:xfrm>
            <a:off x="539750" y="332656"/>
            <a:ext cx="7848600" cy="5688013"/>
          </a:xfrm>
        </p:spPr>
        <p:txBody>
          <a:bodyPr/>
          <a:lstStyle/>
          <a:p>
            <a:pPr eaLnBrk="1" hangingPunct="1"/>
            <a:r>
              <a:rPr lang="en-GB" altLang="fr-FR" sz="2800" dirty="0">
                <a:latin typeface="Times New Roman" pitchFamily="18" charset="0"/>
              </a:rPr>
              <a:t>The ranking of countries by GDP per capita is not the same as that by HDI</a:t>
            </a:r>
          </a:p>
          <a:p>
            <a:pPr eaLnBrk="1" hangingPunct="1"/>
            <a:endParaRPr lang="en-GB" altLang="fr-FR" sz="2800" dirty="0">
              <a:latin typeface="Times New Roman" pitchFamily="18" charset="0"/>
            </a:endParaRPr>
          </a:p>
          <a:p>
            <a:pPr eaLnBrk="1" hangingPunct="1"/>
            <a:r>
              <a:rPr lang="en-GB" altLang="fr-FR" sz="2800" dirty="0">
                <a:latin typeface="Times New Roman" pitchFamily="18" charset="0"/>
              </a:rPr>
              <a:t>But overall these figures remain similar.</a:t>
            </a:r>
          </a:p>
          <a:p>
            <a:pPr eaLnBrk="1" hangingPunct="1"/>
            <a:endParaRPr lang="en-GB" altLang="fr-FR" sz="2800" dirty="0">
              <a:latin typeface="Times New Roman" pitchFamily="18" charset="0"/>
            </a:endParaRPr>
          </a:p>
          <a:p>
            <a:pPr eaLnBrk="1" hangingPunct="1"/>
            <a:r>
              <a:rPr lang="en-GB" altLang="fr-FR" sz="2800" dirty="0">
                <a:latin typeface="Times New Roman" pitchFamily="18" charset="0"/>
              </a:rPr>
              <a:t>Take 2018 figures on </a:t>
            </a:r>
            <a:r>
              <a:rPr lang="en-GB" altLang="fr-FR" sz="2800" dirty="0">
                <a:solidFill>
                  <a:srgbClr val="FF0000"/>
                </a:solidFill>
                <a:latin typeface="Times New Roman" pitchFamily="18" charset="0"/>
              </a:rPr>
              <a:t>HDI ranking</a:t>
            </a:r>
            <a:r>
              <a:rPr lang="en-GB" altLang="fr-FR" sz="2800" dirty="0">
                <a:latin typeface="Times New Roman" pitchFamily="18" charset="0"/>
              </a:rPr>
              <a:t> and </a:t>
            </a:r>
            <a:r>
              <a:rPr lang="en-GB" altLang="fr-FR" sz="2800" dirty="0">
                <a:solidFill>
                  <a:srgbClr val="FF0000"/>
                </a:solidFill>
                <a:latin typeface="Times New Roman" pitchFamily="18" charset="0"/>
              </a:rPr>
              <a:t>GDP per capita (in PPP) ranking</a:t>
            </a:r>
            <a:r>
              <a:rPr lang="en-GB" altLang="fr-FR" sz="2800" dirty="0">
                <a:latin typeface="Times New Roman" pitchFamily="18" charset="0"/>
              </a:rPr>
              <a:t>: the Spearman rank correlation coefficient is </a:t>
            </a:r>
            <a:r>
              <a:rPr lang="en-GB" altLang="fr-FR" sz="2800" dirty="0">
                <a:solidFill>
                  <a:srgbClr val="FF0000"/>
                </a:solidFill>
                <a:latin typeface="Times New Roman" pitchFamily="18" charset="0"/>
              </a:rPr>
              <a:t>0.96</a:t>
            </a:r>
            <a:r>
              <a:rPr lang="en-GB" altLang="fr-FR" sz="2800" dirty="0">
                <a:latin typeface="Times New Roman" pitchFamily="18" charset="0"/>
              </a:rPr>
              <a:t>.</a:t>
            </a:r>
          </a:p>
          <a:p>
            <a:pPr eaLnBrk="1" hangingPunct="1"/>
            <a:endParaRPr lang="en-GB" altLang="fr-FR" sz="2800" dirty="0">
              <a:latin typeface="Times New Roman" pitchFamily="18" charset="0"/>
            </a:endParaRPr>
          </a:p>
          <a:p>
            <a:pPr eaLnBrk="1" hangingPunct="1"/>
            <a:r>
              <a:rPr lang="en-GB" altLang="fr-FR" sz="2800" dirty="0">
                <a:latin typeface="Times New Roman" pitchFamily="18" charset="0"/>
              </a:rPr>
              <a:t>While the Spearman rank correlation coefficient between </a:t>
            </a:r>
            <a:r>
              <a:rPr lang="en-GB" altLang="fr-FR" sz="2800" dirty="0">
                <a:solidFill>
                  <a:srgbClr val="FF0000"/>
                </a:solidFill>
                <a:latin typeface="Times New Roman" pitchFamily="18" charset="0"/>
              </a:rPr>
              <a:t>HDI ranking </a:t>
            </a:r>
            <a:r>
              <a:rPr lang="en-GB" altLang="fr-FR" sz="2800" dirty="0">
                <a:latin typeface="Times New Roman" pitchFamily="18" charset="0"/>
              </a:rPr>
              <a:t>and the cross-country rank in a measure of </a:t>
            </a:r>
            <a:r>
              <a:rPr lang="en-GB" altLang="fr-FR" sz="2800" dirty="0">
                <a:solidFill>
                  <a:srgbClr val="FF0000"/>
                </a:solidFill>
                <a:latin typeface="Times New Roman" pitchFamily="18" charset="0"/>
              </a:rPr>
              <a:t>subjective well-being </a:t>
            </a:r>
            <a:r>
              <a:rPr lang="en-GB" altLang="fr-FR" sz="2800" dirty="0">
                <a:latin typeface="Times New Roman" pitchFamily="18" charset="0"/>
              </a:rPr>
              <a:t>(the </a:t>
            </a:r>
            <a:r>
              <a:rPr lang="en-GB" altLang="fr-FR" sz="2800" dirty="0" err="1">
                <a:latin typeface="Times New Roman" pitchFamily="18" charset="0"/>
              </a:rPr>
              <a:t>Cantril</a:t>
            </a:r>
            <a:r>
              <a:rPr lang="en-GB" altLang="fr-FR" sz="2800" dirty="0">
                <a:latin typeface="Times New Roman" pitchFamily="18" charset="0"/>
              </a:rPr>
              <a:t> ladder from the Gallup World Poll) is </a:t>
            </a:r>
            <a:r>
              <a:rPr lang="en-GB" altLang="fr-FR" sz="2800" dirty="0">
                <a:solidFill>
                  <a:srgbClr val="FF0000"/>
                </a:solidFill>
                <a:latin typeface="Times New Roman" pitchFamily="18" charset="0"/>
              </a:rPr>
              <a:t>0.83</a:t>
            </a:r>
            <a:r>
              <a:rPr lang="en-GB" altLang="fr-FR" sz="2800" dirty="0">
                <a:latin typeface="Times New Roman" pitchFamily="18" charset="0"/>
              </a:rPr>
              <a:t>.</a:t>
            </a:r>
          </a:p>
        </p:txBody>
      </p:sp>
    </p:spTree>
    <p:extLst>
      <p:ext uri="{BB962C8B-B14F-4D97-AF65-F5344CB8AC3E}">
        <p14:creationId xmlns:p14="http://schemas.microsoft.com/office/powerpoint/2010/main" val="25734950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5DC9ABD-DD70-421B-8FCF-37516F9F5535}"/>
              </a:ext>
            </a:extLst>
          </p:cNvPr>
          <p:cNvSpPr>
            <a:spLocks noGrp="1"/>
          </p:cNvSpPr>
          <p:nvPr>
            <p:ph type="sldNum" sz="quarter" idx="12"/>
          </p:nvPr>
        </p:nvSpPr>
        <p:spPr/>
        <p:txBody>
          <a:bodyPr/>
          <a:lstStyle/>
          <a:p>
            <a:fld id="{5DC31AD7-E1C6-449D-BAA8-E0EEFB762A3F}" type="slidenum">
              <a:rPr lang="en-GB" altLang="fr-FR" smtClean="0"/>
              <a:pPr/>
              <a:t>24</a:t>
            </a:fld>
            <a:endParaRPr lang="en-GB" altLang="fr-FR"/>
          </a:p>
        </p:txBody>
      </p:sp>
      <p:pic>
        <p:nvPicPr>
          <p:cNvPr id="4" name="Picture 3">
            <a:extLst>
              <a:ext uri="{FF2B5EF4-FFF2-40B4-BE49-F238E27FC236}">
                <a16:creationId xmlns:a16="http://schemas.microsoft.com/office/drawing/2014/main" id="{477DD004-1964-4508-B665-20072AC22E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5251" y="0"/>
            <a:ext cx="7023253" cy="6858000"/>
          </a:xfrm>
          <a:prstGeom prst="rect">
            <a:avLst/>
          </a:prstGeom>
        </p:spPr>
      </p:pic>
      <p:sp>
        <p:nvSpPr>
          <p:cNvPr id="5" name="TextBox 4">
            <a:extLst>
              <a:ext uri="{FF2B5EF4-FFF2-40B4-BE49-F238E27FC236}">
                <a16:creationId xmlns:a16="http://schemas.microsoft.com/office/drawing/2014/main" id="{54383271-5F11-4A29-ADF3-1B7012123F59}"/>
              </a:ext>
            </a:extLst>
          </p:cNvPr>
          <p:cNvSpPr txBox="1"/>
          <p:nvPr/>
        </p:nvSpPr>
        <p:spPr>
          <a:xfrm>
            <a:off x="35496" y="-27384"/>
            <a:ext cx="2160240" cy="2062103"/>
          </a:xfrm>
          <a:prstGeom prst="rect">
            <a:avLst/>
          </a:prstGeom>
          <a:noFill/>
        </p:spPr>
        <p:txBody>
          <a:bodyPr wrap="square" rtlCol="0">
            <a:spAutoFit/>
          </a:bodyPr>
          <a:lstStyle/>
          <a:p>
            <a:r>
              <a:rPr lang="en-US" sz="3200" b="1" dirty="0">
                <a:solidFill>
                  <a:srgbClr val="FF0000"/>
                </a:solidFill>
              </a:rPr>
              <a:t>The World has improved over time</a:t>
            </a:r>
          </a:p>
        </p:txBody>
      </p:sp>
    </p:spTree>
    <p:extLst>
      <p:ext uri="{BB962C8B-B14F-4D97-AF65-F5344CB8AC3E}">
        <p14:creationId xmlns:p14="http://schemas.microsoft.com/office/powerpoint/2010/main" val="7929131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9C9AA7-5510-4BAF-853B-D8D123712687}"/>
              </a:ext>
            </a:extLst>
          </p:cNvPr>
          <p:cNvSpPr>
            <a:spLocks noGrp="1"/>
          </p:cNvSpPr>
          <p:nvPr>
            <p:ph idx="1"/>
          </p:nvPr>
        </p:nvSpPr>
        <p:spPr>
          <a:xfrm>
            <a:off x="251520" y="116632"/>
            <a:ext cx="8435280" cy="5865515"/>
          </a:xfrm>
        </p:spPr>
        <p:txBody>
          <a:bodyPr/>
          <a:lstStyle/>
          <a:p>
            <a:pPr marL="0" indent="0">
              <a:buNone/>
            </a:pPr>
            <a:r>
              <a:rPr lang="en-US" dirty="0">
                <a:latin typeface="Times New Roman" panose="02020603050405020304" pitchFamily="18" charset="0"/>
                <a:cs typeface="Times New Roman" panose="02020603050405020304" pitchFamily="18" charset="0"/>
              </a:rPr>
              <a:t>Due to the log specification, the GDP index in the HDI is concave: (</a:t>
            </a:r>
            <a:r>
              <a:rPr lang="en-US" dirty="0" err="1">
                <a:latin typeface="Times New Roman" panose="02020603050405020304" pitchFamily="18" charset="0"/>
                <a:cs typeface="Times New Roman" panose="02020603050405020304" pitchFamily="18" charset="0"/>
              </a:rPr>
              <a:t>lnY</a:t>
            </a:r>
            <a:r>
              <a:rPr lang="en-US" dirty="0">
                <a:latin typeface="Times New Roman" panose="02020603050405020304" pitchFamily="18" charset="0"/>
                <a:cs typeface="Times New Roman" panose="02020603050405020304" pitchFamily="18" charset="0"/>
              </a:rPr>
              <a:t> – ln100)/(ln40 000 – ln100)</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Consider a rise in GDP from 5 000 to 10 000</a:t>
            </a:r>
          </a:p>
          <a:p>
            <a:pPr marL="0" indent="0">
              <a:buNone/>
            </a:pPr>
            <a:r>
              <a:rPr lang="en-US" dirty="0">
                <a:latin typeface="Times New Roman" panose="02020603050405020304" pitchFamily="18" charset="0"/>
                <a:cs typeface="Times New Roman" panose="02020603050405020304" pitchFamily="18" charset="0"/>
              </a:rPr>
              <a:t> </a:t>
            </a:r>
          </a:p>
          <a:p>
            <a:pPr marL="0" indent="0">
              <a:buNone/>
            </a:pPr>
            <a:r>
              <a:rPr lang="en-US" dirty="0">
                <a:latin typeface="Times New Roman" panose="02020603050405020304" pitchFamily="18" charset="0"/>
                <a:cs typeface="Times New Roman" panose="02020603050405020304" pitchFamily="18" charset="0"/>
              </a:rPr>
              <a:t>5 000: GDP index = (ln5 000 – 4.61)/(10.60 – 4.61) = 3.91/5.99 = 0.65</a:t>
            </a:r>
          </a:p>
          <a:p>
            <a:pPr marL="0" indent="0">
              <a:buNone/>
            </a:pPr>
            <a:r>
              <a:rPr lang="en-US" dirty="0">
                <a:latin typeface="Times New Roman" panose="02020603050405020304" pitchFamily="18" charset="0"/>
                <a:cs typeface="Times New Roman" panose="02020603050405020304" pitchFamily="18" charset="0"/>
              </a:rPr>
              <a:t> </a:t>
            </a:r>
          </a:p>
          <a:p>
            <a:pPr marL="0" indent="0">
              <a:buNone/>
            </a:pPr>
            <a:r>
              <a:rPr lang="en-US" dirty="0">
                <a:latin typeface="Times New Roman" panose="02020603050405020304" pitchFamily="18" charset="0"/>
                <a:cs typeface="Times New Roman" panose="02020603050405020304" pitchFamily="18" charset="0"/>
              </a:rPr>
              <a:t>10 000: GDP index = (ln10 000 – 4.61)/(10.60 – 4.61) = 4.61/5.99 = 0.77</a:t>
            </a:r>
          </a:p>
          <a:p>
            <a:pPr marL="0" indent="0">
              <a:buNone/>
            </a:pPr>
            <a:r>
              <a:rPr lang="en-US" dirty="0">
                <a:latin typeface="Times New Roman" panose="02020603050405020304" pitchFamily="18" charset="0"/>
                <a:cs typeface="Times New Roman" panose="02020603050405020304" pitchFamily="18" charset="0"/>
              </a:rPr>
              <a:t> </a:t>
            </a:r>
          </a:p>
          <a:p>
            <a:pPr marL="0" indent="0">
              <a:buNone/>
            </a:pPr>
            <a:r>
              <a:rPr lang="en-US" dirty="0">
                <a:latin typeface="Times New Roman" panose="02020603050405020304" pitchFamily="18" charset="0"/>
                <a:cs typeface="Times New Roman" panose="02020603050405020304" pitchFamily="18" charset="0"/>
              </a:rPr>
              <a:t>A rise in the GDP index of 0.12</a:t>
            </a:r>
          </a:p>
          <a:p>
            <a:pPr marL="0" indent="0">
              <a:buNone/>
            </a:pPr>
            <a:r>
              <a:rPr lang="en-US" dirty="0">
                <a:latin typeface="Times New Roman" panose="02020603050405020304" pitchFamily="18" charset="0"/>
                <a:cs typeface="Times New Roman" panose="02020603050405020304" pitchFamily="18" charset="0"/>
              </a:rPr>
              <a:t> </a:t>
            </a:r>
          </a:p>
          <a:p>
            <a:pPr marL="0" indent="0">
              <a:buNone/>
            </a:pPr>
            <a:r>
              <a:rPr lang="en-US" dirty="0">
                <a:latin typeface="Times New Roman" panose="02020603050405020304" pitchFamily="18" charset="0"/>
                <a:cs typeface="Times New Roman" panose="02020603050405020304" pitchFamily="18" charset="0"/>
              </a:rPr>
              <a:t>And if GDP rises to 15 000?</a:t>
            </a:r>
          </a:p>
          <a:p>
            <a:pPr marL="0" indent="0">
              <a:buNone/>
            </a:pPr>
            <a:r>
              <a:rPr lang="en-US" dirty="0">
                <a:latin typeface="Times New Roman" panose="02020603050405020304" pitchFamily="18" charset="0"/>
                <a:cs typeface="Times New Roman" panose="02020603050405020304" pitchFamily="18" charset="0"/>
              </a:rPr>
              <a:t>GDP index = (ln15 000 – 4.61)/(10.60 – 4.61) = 5.01/5.99 = 0.84</a:t>
            </a:r>
          </a:p>
          <a:p>
            <a:pPr marL="0" indent="0">
              <a:buNone/>
            </a:pPr>
            <a:r>
              <a:rPr lang="en-US" dirty="0">
                <a:latin typeface="Times New Roman" panose="02020603050405020304" pitchFamily="18" charset="0"/>
                <a:cs typeface="Times New Roman" panose="02020603050405020304" pitchFamily="18" charset="0"/>
              </a:rPr>
              <a:t> </a:t>
            </a:r>
          </a:p>
          <a:p>
            <a:pPr marL="0" indent="0">
              <a:buNone/>
            </a:pPr>
            <a:r>
              <a:rPr lang="en-US" dirty="0">
                <a:latin typeface="Times New Roman" panose="02020603050405020304" pitchFamily="18" charset="0"/>
                <a:cs typeface="Times New Roman" panose="02020603050405020304" pitchFamily="18" charset="0"/>
              </a:rPr>
              <a:t>An increase of 0.07: an extra 5 000 of GDP gets you twice as much HDI if you start from 5 000 rather than from 10 000.</a:t>
            </a:r>
          </a:p>
          <a:p>
            <a:pPr marL="0" indent="0">
              <a:buNone/>
            </a:pPr>
            <a:r>
              <a:rPr lang="en-US" dirty="0">
                <a:latin typeface="Times New Roman" panose="02020603050405020304" pitchFamily="18" charset="0"/>
                <a:cs typeface="Times New Roman" panose="02020603050405020304" pitchFamily="18" charset="0"/>
              </a:rPr>
              <a:t>In fact, a rise from 10 000 to 15 000 produces much less HDI than does a rise from 500 to 1 000.</a:t>
            </a:r>
          </a:p>
          <a:p>
            <a:pPr marL="0" indent="0">
              <a:buNone/>
            </a:pPr>
            <a:endParaRPr 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402694D6-3AD4-4DA9-8C00-459D4A3292B6}"/>
              </a:ext>
            </a:extLst>
          </p:cNvPr>
          <p:cNvSpPr>
            <a:spLocks noGrp="1"/>
          </p:cNvSpPr>
          <p:nvPr>
            <p:ph type="sldNum" sz="quarter" idx="12"/>
          </p:nvPr>
        </p:nvSpPr>
        <p:spPr/>
        <p:txBody>
          <a:bodyPr/>
          <a:lstStyle/>
          <a:p>
            <a:fld id="{AAE68612-6605-4221-B425-D5403527A977}" type="slidenum">
              <a:rPr lang="en-GB" altLang="fr-FR" smtClean="0"/>
              <a:pPr/>
              <a:t>25</a:t>
            </a:fld>
            <a:endParaRPr lang="en-GB" altLang="fr-FR"/>
          </a:p>
        </p:txBody>
      </p:sp>
    </p:spTree>
    <p:extLst>
      <p:ext uri="{BB962C8B-B14F-4D97-AF65-F5344CB8AC3E}">
        <p14:creationId xmlns:p14="http://schemas.microsoft.com/office/powerpoint/2010/main" val="23152188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9C9AA7-5510-4BAF-853B-D8D123712687}"/>
              </a:ext>
            </a:extLst>
          </p:cNvPr>
          <p:cNvSpPr>
            <a:spLocks noGrp="1"/>
          </p:cNvSpPr>
          <p:nvPr>
            <p:ph idx="1"/>
          </p:nvPr>
        </p:nvSpPr>
        <p:spPr>
          <a:xfrm>
            <a:off x="251520" y="260648"/>
            <a:ext cx="8435280" cy="5865515"/>
          </a:xfrm>
        </p:spPr>
        <p:txBody>
          <a:bodyPr/>
          <a:lstStyle/>
          <a:p>
            <a:pPr marL="0" indent="0">
              <a:buNone/>
            </a:pPr>
            <a:r>
              <a:rPr lang="en-US" dirty="0">
                <a:latin typeface="Times New Roman" panose="02020603050405020304" pitchFamily="18" charset="0"/>
                <a:cs typeface="Times New Roman" panose="02020603050405020304" pitchFamily="18" charset="0"/>
              </a:rPr>
              <a:t>And if GDP rises to 15 000?</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GDP index = (ln15 000 – 4.61)/(10.60 – 4.61) = 5.01/5.99 = 0.84</a:t>
            </a:r>
          </a:p>
          <a:p>
            <a:pPr marL="0" indent="0">
              <a:buNone/>
            </a:pPr>
            <a:r>
              <a:rPr lang="en-US" dirty="0">
                <a:latin typeface="Times New Roman" panose="02020603050405020304" pitchFamily="18" charset="0"/>
                <a:cs typeface="Times New Roman" panose="02020603050405020304" pitchFamily="18" charset="0"/>
              </a:rPr>
              <a:t> </a:t>
            </a:r>
          </a:p>
          <a:p>
            <a:pPr marL="0" indent="0">
              <a:buNone/>
            </a:pPr>
            <a:r>
              <a:rPr lang="en-US" dirty="0">
                <a:latin typeface="Times New Roman" panose="02020603050405020304" pitchFamily="18" charset="0"/>
                <a:cs typeface="Times New Roman" panose="02020603050405020304" pitchFamily="18" charset="0"/>
              </a:rPr>
              <a:t>An increase of 0.07: </a:t>
            </a:r>
            <a:r>
              <a:rPr lang="en-US" dirty="0">
                <a:solidFill>
                  <a:srgbClr val="FF0000"/>
                </a:solidFill>
                <a:latin typeface="Times New Roman" panose="02020603050405020304" pitchFamily="18" charset="0"/>
                <a:cs typeface="Times New Roman" panose="02020603050405020304" pitchFamily="18" charset="0"/>
              </a:rPr>
              <a:t>an extra 5 000 of GDP gets you twice as much HDI if you start from 5 000 rather than from 10 000</a:t>
            </a:r>
            <a:r>
              <a:rPr lang="en-US" dirty="0">
                <a:latin typeface="Times New Roman" panose="02020603050405020304" pitchFamily="18" charset="0"/>
                <a:cs typeface="Times New Roman" panose="02020603050405020304" pitchFamily="18" charset="0"/>
              </a:rPr>
              <a:t>.</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In fact, a GDP rise from 10 000 to 15 000 produces a much smaller jump in HDI than does a rise from 500 to 1 000.</a:t>
            </a:r>
          </a:p>
          <a:p>
            <a:pPr marL="0" indent="0">
              <a:buNone/>
            </a:pPr>
            <a:endParaRPr 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402694D6-3AD4-4DA9-8C00-459D4A3292B6}"/>
              </a:ext>
            </a:extLst>
          </p:cNvPr>
          <p:cNvSpPr>
            <a:spLocks noGrp="1"/>
          </p:cNvSpPr>
          <p:nvPr>
            <p:ph type="sldNum" sz="quarter" idx="12"/>
          </p:nvPr>
        </p:nvSpPr>
        <p:spPr/>
        <p:txBody>
          <a:bodyPr/>
          <a:lstStyle/>
          <a:p>
            <a:fld id="{AAE68612-6605-4221-B425-D5403527A977}" type="slidenum">
              <a:rPr lang="en-GB" altLang="fr-FR" smtClean="0"/>
              <a:pPr/>
              <a:t>26</a:t>
            </a:fld>
            <a:endParaRPr lang="en-GB" altLang="fr-FR"/>
          </a:p>
        </p:txBody>
      </p:sp>
    </p:spTree>
    <p:extLst>
      <p:ext uri="{BB962C8B-B14F-4D97-AF65-F5344CB8AC3E}">
        <p14:creationId xmlns:p14="http://schemas.microsoft.com/office/powerpoint/2010/main" val="30971257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9C9AA7-5510-4BAF-853B-D8D123712687}"/>
              </a:ext>
            </a:extLst>
          </p:cNvPr>
          <p:cNvSpPr>
            <a:spLocks noGrp="1"/>
          </p:cNvSpPr>
          <p:nvPr>
            <p:ph idx="1"/>
          </p:nvPr>
        </p:nvSpPr>
        <p:spPr>
          <a:xfrm>
            <a:off x="251520" y="587821"/>
            <a:ext cx="8435280" cy="5865515"/>
          </a:xfrm>
        </p:spPr>
        <p:txBody>
          <a:bodyPr/>
          <a:lstStyle/>
          <a:p>
            <a:pPr marL="0" indent="0">
              <a:lnSpc>
                <a:spcPct val="107000"/>
              </a:lnSpc>
              <a:spcAft>
                <a:spcPts val="800"/>
              </a:spcAft>
              <a:buNone/>
            </a:pPr>
            <a:r>
              <a:rPr lang="en-US" dirty="0">
                <a:latin typeface="Times New Roman" panose="02020603050405020304" pitchFamily="18" charset="0"/>
                <a:ea typeface="Calibri" panose="020F0502020204030204" pitchFamily="34" charset="0"/>
                <a:cs typeface="Times New Roman" panose="02020603050405020304" pitchFamily="18" charset="0"/>
              </a:rPr>
              <a:t>This illustrates the decreasing returns from the log function: if W = α</a:t>
            </a:r>
            <a:r>
              <a:rPr lang="en-US" dirty="0" err="1">
                <a:latin typeface="Times New Roman" panose="02020603050405020304" pitchFamily="18" charset="0"/>
                <a:ea typeface="Calibri" panose="020F0502020204030204" pitchFamily="34" charset="0"/>
                <a:cs typeface="Times New Roman" panose="02020603050405020304" pitchFamily="18" charset="0"/>
              </a:rPr>
              <a:t>lnY</a:t>
            </a:r>
            <a:r>
              <a:rPr lang="en-US" dirty="0">
                <a:latin typeface="Times New Roman" panose="02020603050405020304" pitchFamily="18" charset="0"/>
                <a:ea typeface="Calibri" panose="020F0502020204030204" pitchFamily="34" charset="0"/>
                <a:cs typeface="Times New Roman" panose="02020603050405020304" pitchFamily="18" charset="0"/>
              </a:rPr>
              <a:t> then </a:t>
            </a:r>
            <a:r>
              <a:rPr lang="en-US" dirty="0" err="1">
                <a:latin typeface="Times New Roman" panose="02020603050405020304" pitchFamily="18" charset="0"/>
                <a:ea typeface="Calibri" panose="020F0502020204030204" pitchFamily="34" charset="0"/>
                <a:cs typeface="Times New Roman" panose="02020603050405020304" pitchFamily="18" charset="0"/>
              </a:rPr>
              <a:t>dW</a:t>
            </a:r>
            <a:r>
              <a:rPr lang="en-US" dirty="0">
                <a:latin typeface="Times New Roman" panose="02020603050405020304" pitchFamily="18" charset="0"/>
                <a:ea typeface="Calibri" panose="020F0502020204030204" pitchFamily="34" charset="0"/>
                <a:cs typeface="Times New Roman" panose="02020603050405020304" pitchFamily="18" charset="0"/>
              </a:rPr>
              <a:t>/</a:t>
            </a:r>
            <a:r>
              <a:rPr lang="en-US" dirty="0" err="1">
                <a:latin typeface="Times New Roman" panose="02020603050405020304" pitchFamily="18" charset="0"/>
                <a:ea typeface="Calibri" panose="020F0502020204030204" pitchFamily="34" charset="0"/>
                <a:cs typeface="Times New Roman" panose="02020603050405020304" pitchFamily="18" charset="0"/>
              </a:rPr>
              <a:t>dY</a:t>
            </a:r>
            <a:r>
              <a:rPr lang="en-US" dirty="0">
                <a:latin typeface="Times New Roman" panose="02020603050405020304" pitchFamily="18" charset="0"/>
                <a:ea typeface="Calibri" panose="020F0502020204030204" pitchFamily="34" charset="0"/>
                <a:cs typeface="Times New Roman" panose="02020603050405020304" pitchFamily="18" charset="0"/>
              </a:rPr>
              <a:t> = α/Y.</a:t>
            </a:r>
          </a:p>
          <a:p>
            <a:pPr marL="0" indent="0">
              <a:lnSpc>
                <a:spcPct val="107000"/>
              </a:lnSpc>
              <a:spcAft>
                <a:spcPts val="800"/>
              </a:spcAft>
              <a:buNone/>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US" dirty="0">
                <a:latin typeface="Times New Roman" panose="02020603050405020304" pitchFamily="18" charset="0"/>
                <a:ea typeface="Calibri" panose="020F0502020204030204" pitchFamily="34" charset="0"/>
                <a:cs typeface="Times New Roman" panose="02020603050405020304" pitchFamily="18" charset="0"/>
              </a:rPr>
              <a:t>Consider a poor country with Y</a:t>
            </a:r>
            <a:r>
              <a:rPr lang="en-US" baseline="-25000" dirty="0">
                <a:latin typeface="Times New Roman" panose="02020603050405020304" pitchFamily="18" charset="0"/>
                <a:ea typeface="Calibri" panose="020F0502020204030204" pitchFamily="34" charset="0"/>
                <a:cs typeface="Times New Roman" panose="02020603050405020304" pitchFamily="18" charset="0"/>
              </a:rPr>
              <a:t>0</a:t>
            </a:r>
            <a:r>
              <a:rPr lang="en-US" dirty="0">
                <a:latin typeface="Times New Roman" panose="02020603050405020304" pitchFamily="18" charset="0"/>
                <a:ea typeface="Calibri" panose="020F0502020204030204" pitchFamily="34" charset="0"/>
                <a:cs typeface="Times New Roman" panose="02020603050405020304" pitchFamily="18" charset="0"/>
              </a:rPr>
              <a:t> and a rich country with 10Y</a:t>
            </a:r>
            <a:r>
              <a:rPr lang="en-US" baseline="-25000" dirty="0">
                <a:latin typeface="Times New Roman" panose="02020603050405020304" pitchFamily="18" charset="0"/>
                <a:ea typeface="Calibri" panose="020F0502020204030204" pitchFamily="34" charset="0"/>
                <a:cs typeface="Times New Roman" panose="02020603050405020304" pitchFamily="18" charset="0"/>
              </a:rPr>
              <a:t>0</a:t>
            </a:r>
            <a:r>
              <a:rPr lang="en-US" dirty="0">
                <a:latin typeface="Times New Roman" panose="02020603050405020304" pitchFamily="18" charset="0"/>
                <a:ea typeface="Calibri" panose="020F0502020204030204" pitchFamily="34" charset="0"/>
                <a:cs typeface="Times New Roman" panose="02020603050405020304" pitchFamily="18" charset="0"/>
              </a:rPr>
              <a:t>. </a:t>
            </a:r>
          </a:p>
          <a:p>
            <a:pPr marL="0" indent="0">
              <a:lnSpc>
                <a:spcPct val="107000"/>
              </a:lnSpc>
              <a:spcAft>
                <a:spcPts val="800"/>
              </a:spcAft>
              <a:buNone/>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US" dirty="0">
                <a:latin typeface="Times New Roman" panose="02020603050405020304" pitchFamily="18" charset="0"/>
                <a:ea typeface="Calibri" panose="020F0502020204030204" pitchFamily="34" charset="0"/>
                <a:cs typeface="Times New Roman" panose="02020603050405020304" pitchFamily="18" charset="0"/>
              </a:rPr>
              <a:t>The effect of higher income in the poor country, α/Y</a:t>
            </a:r>
            <a:r>
              <a:rPr lang="en-US" baseline="-25000" dirty="0">
                <a:latin typeface="Times New Roman" panose="02020603050405020304" pitchFamily="18" charset="0"/>
                <a:ea typeface="Calibri" panose="020F0502020204030204" pitchFamily="34" charset="0"/>
                <a:cs typeface="Times New Roman" panose="02020603050405020304" pitchFamily="18" charset="0"/>
              </a:rPr>
              <a:t>0</a:t>
            </a:r>
            <a:r>
              <a:rPr lang="en-US" dirty="0">
                <a:latin typeface="Times New Roman" panose="02020603050405020304" pitchFamily="18" charset="0"/>
                <a:ea typeface="Calibri" panose="020F0502020204030204" pitchFamily="34" charset="0"/>
                <a:cs typeface="Times New Roman" panose="02020603050405020304" pitchFamily="18" charset="0"/>
              </a:rPr>
              <a:t>, is ten times larger than that in the rich country, α/10Y</a:t>
            </a:r>
            <a:r>
              <a:rPr lang="en-US" baseline="-25000" dirty="0">
                <a:latin typeface="Times New Roman" panose="02020603050405020304" pitchFamily="18" charset="0"/>
                <a:ea typeface="Calibri" panose="020F0502020204030204" pitchFamily="34" charset="0"/>
                <a:cs typeface="Times New Roman" panose="02020603050405020304" pitchFamily="18" charset="0"/>
              </a:rPr>
              <a:t>0</a:t>
            </a:r>
            <a:r>
              <a:rPr lang="en-US" dirty="0">
                <a:latin typeface="Times New Roman" panose="02020603050405020304" pitchFamily="18" charset="0"/>
                <a:ea typeface="Calibri" panose="020F0502020204030204" pitchFamily="34" charset="0"/>
                <a:cs typeface="Times New Roman" panose="02020603050405020304" pitchFamily="18" charset="0"/>
              </a:rPr>
              <a:t>.</a:t>
            </a:r>
          </a:p>
        </p:txBody>
      </p:sp>
      <p:sp>
        <p:nvSpPr>
          <p:cNvPr id="4" name="Slide Number Placeholder 3">
            <a:extLst>
              <a:ext uri="{FF2B5EF4-FFF2-40B4-BE49-F238E27FC236}">
                <a16:creationId xmlns:a16="http://schemas.microsoft.com/office/drawing/2014/main" id="{402694D6-3AD4-4DA9-8C00-459D4A3292B6}"/>
              </a:ext>
            </a:extLst>
          </p:cNvPr>
          <p:cNvSpPr>
            <a:spLocks noGrp="1"/>
          </p:cNvSpPr>
          <p:nvPr>
            <p:ph type="sldNum" sz="quarter" idx="12"/>
          </p:nvPr>
        </p:nvSpPr>
        <p:spPr/>
        <p:txBody>
          <a:bodyPr/>
          <a:lstStyle/>
          <a:p>
            <a:fld id="{AAE68612-6605-4221-B425-D5403527A977}" type="slidenum">
              <a:rPr lang="en-GB" altLang="fr-FR" smtClean="0"/>
              <a:pPr/>
              <a:t>27</a:t>
            </a:fld>
            <a:endParaRPr lang="en-GB" altLang="fr-FR"/>
          </a:p>
        </p:txBody>
      </p:sp>
    </p:spTree>
    <p:extLst>
      <p:ext uri="{BB962C8B-B14F-4D97-AF65-F5344CB8AC3E}">
        <p14:creationId xmlns:p14="http://schemas.microsoft.com/office/powerpoint/2010/main" val="15390768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body" idx="1"/>
          </p:nvPr>
        </p:nvSpPr>
        <p:spPr>
          <a:xfrm>
            <a:off x="457200" y="260350"/>
            <a:ext cx="8229600" cy="5865813"/>
          </a:xfrm>
        </p:spPr>
        <p:txBody>
          <a:bodyPr/>
          <a:lstStyle/>
          <a:p>
            <a:pPr eaLnBrk="1" hangingPunct="1">
              <a:lnSpc>
                <a:spcPct val="80000"/>
              </a:lnSpc>
            </a:pPr>
            <a:r>
              <a:rPr lang="en-GB" altLang="fr-FR" dirty="0">
                <a:latin typeface="Times New Roman" pitchFamily="18" charset="0"/>
              </a:rPr>
              <a:t>Martin </a:t>
            </a:r>
            <a:r>
              <a:rPr lang="en-GB" altLang="fr-FR" dirty="0" err="1">
                <a:latin typeface="Times New Roman" pitchFamily="18" charset="0"/>
              </a:rPr>
              <a:t>Ravallion</a:t>
            </a:r>
            <a:r>
              <a:rPr lang="en-GB" altLang="fr-FR" dirty="0">
                <a:latin typeface="Times New Roman" pitchFamily="18" charset="0"/>
              </a:rPr>
              <a:t> calls such indices “mashup indices of development”</a:t>
            </a:r>
          </a:p>
          <a:p>
            <a:pPr eaLnBrk="1" hangingPunct="1">
              <a:lnSpc>
                <a:spcPct val="80000"/>
              </a:lnSpc>
            </a:pPr>
            <a:r>
              <a:rPr lang="en-GB" altLang="fr-FR" dirty="0">
                <a:latin typeface="Times New Roman" pitchFamily="18" charset="0"/>
              </a:rPr>
              <a:t>20th Human Development Report (UNDP, 2010) changed the measures used for these core dimensions, and how they are aggregated.</a:t>
            </a:r>
          </a:p>
          <a:p>
            <a:pPr eaLnBrk="1" hangingPunct="1">
              <a:lnSpc>
                <a:spcPct val="80000"/>
              </a:lnSpc>
            </a:pPr>
            <a:r>
              <a:rPr lang="en-GB" altLang="fr-FR" dirty="0">
                <a:latin typeface="Times New Roman" pitchFamily="18" charset="0"/>
              </a:rPr>
              <a:t>Gross national income (GNI) has replaced GDP (National=what is produced by all residents of that country; domestic what is produced within the country), both still at purchasing power parity (PPP) and logged. </a:t>
            </a:r>
          </a:p>
          <a:p>
            <a:pPr eaLnBrk="1" hangingPunct="1">
              <a:lnSpc>
                <a:spcPct val="80000"/>
              </a:lnSpc>
            </a:pPr>
            <a:r>
              <a:rPr lang="en-GB" altLang="fr-FR" dirty="0">
                <a:latin typeface="Times New Roman" pitchFamily="18" charset="0"/>
              </a:rPr>
              <a:t>Some changes to the way in which Education and Health are ranked</a:t>
            </a:r>
          </a:p>
          <a:p>
            <a:pPr eaLnBrk="1" hangingPunct="1">
              <a:lnSpc>
                <a:spcPct val="80000"/>
              </a:lnSpc>
            </a:pPr>
            <a:r>
              <a:rPr lang="en-GB" altLang="fr-FR" dirty="0">
                <a:latin typeface="Times New Roman" pitchFamily="18" charset="0"/>
              </a:rPr>
              <a:t>Three core dimensions continue to be on a common (0, 1) scale.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body" idx="1"/>
          </p:nvPr>
        </p:nvSpPr>
        <p:spPr>
          <a:xfrm>
            <a:off x="107504" y="116632"/>
            <a:ext cx="9036496" cy="6192093"/>
          </a:xfrm>
        </p:spPr>
        <p:txBody>
          <a:bodyPr/>
          <a:lstStyle/>
          <a:p>
            <a:pPr eaLnBrk="1" hangingPunct="1">
              <a:lnSpc>
                <a:spcPct val="90000"/>
              </a:lnSpc>
            </a:pPr>
            <a:r>
              <a:rPr lang="en-GB" altLang="fr-FR" dirty="0">
                <a:latin typeface="Times New Roman" pitchFamily="18" charset="0"/>
              </a:rPr>
              <a:t>Aggregation used to be </a:t>
            </a:r>
            <a:r>
              <a:rPr lang="en-GB" altLang="fr-FR" dirty="0">
                <a:solidFill>
                  <a:srgbClr val="FF0000"/>
                </a:solidFill>
                <a:latin typeface="Times New Roman" pitchFamily="18" charset="0"/>
              </a:rPr>
              <a:t>arithmetic</a:t>
            </a:r>
            <a:r>
              <a:rPr lang="en-GB" altLang="fr-FR" dirty="0">
                <a:latin typeface="Times New Roman" pitchFamily="18" charset="0"/>
              </a:rPr>
              <a:t> mean: </a:t>
            </a:r>
          </a:p>
          <a:p>
            <a:pPr eaLnBrk="1" hangingPunct="1">
              <a:lnSpc>
                <a:spcPct val="90000"/>
              </a:lnSpc>
            </a:pPr>
            <a:endParaRPr lang="en-US" altLang="fr-FR" dirty="0">
              <a:latin typeface="Times New Roman" pitchFamily="18" charset="0"/>
            </a:endParaRPr>
          </a:p>
          <a:p>
            <a:pPr eaLnBrk="1" hangingPunct="1">
              <a:lnSpc>
                <a:spcPct val="90000"/>
              </a:lnSpc>
            </a:pPr>
            <a:endParaRPr lang="en-US" altLang="fr-FR" dirty="0">
              <a:latin typeface="Times New Roman" pitchFamily="18" charset="0"/>
            </a:endParaRPr>
          </a:p>
          <a:p>
            <a:pPr eaLnBrk="1" hangingPunct="1">
              <a:lnSpc>
                <a:spcPct val="90000"/>
              </a:lnSpc>
            </a:pPr>
            <a:r>
              <a:rPr lang="en-US" altLang="fr-FR" dirty="0">
                <a:latin typeface="Times New Roman" pitchFamily="18" charset="0"/>
              </a:rPr>
              <a:t>Now </a:t>
            </a:r>
            <a:r>
              <a:rPr lang="en-US" altLang="fr-FR" dirty="0">
                <a:solidFill>
                  <a:srgbClr val="FF0000"/>
                </a:solidFill>
                <a:latin typeface="Times New Roman" pitchFamily="18" charset="0"/>
              </a:rPr>
              <a:t>geometric</a:t>
            </a:r>
            <a:r>
              <a:rPr lang="en-US" altLang="fr-FR" dirty="0">
                <a:latin typeface="Times New Roman" pitchFamily="18" charset="0"/>
              </a:rPr>
              <a:t>: introduces additional concavity</a:t>
            </a:r>
          </a:p>
          <a:p>
            <a:pPr eaLnBrk="1" hangingPunct="1">
              <a:lnSpc>
                <a:spcPct val="90000"/>
              </a:lnSpc>
            </a:pPr>
            <a:endParaRPr lang="en-US" altLang="fr-FR" dirty="0">
              <a:latin typeface="Times New Roman" pitchFamily="18" charset="0"/>
            </a:endParaRPr>
          </a:p>
          <a:p>
            <a:pPr eaLnBrk="1" hangingPunct="1">
              <a:lnSpc>
                <a:spcPct val="90000"/>
              </a:lnSpc>
            </a:pPr>
            <a:endParaRPr lang="en-GB" altLang="fr-FR" dirty="0">
              <a:latin typeface="Times New Roman" pitchFamily="18" charset="0"/>
            </a:endParaRPr>
          </a:p>
          <a:p>
            <a:pPr eaLnBrk="1" hangingPunct="1">
              <a:lnSpc>
                <a:spcPct val="90000"/>
              </a:lnSpc>
            </a:pPr>
            <a:r>
              <a:rPr lang="en-GB" altLang="fr-FR" dirty="0">
                <a:latin typeface="Times New Roman" pitchFamily="18" charset="0"/>
              </a:rPr>
              <a:t>The motivation was to avoid countries doing well while having poor outcomes on one of the indices (e.g. high income but terrible health</a:t>
            </a:r>
            <a:r>
              <a:rPr lang="en-US" altLang="fr-FR" dirty="0">
                <a:latin typeface="Times New Roman" pitchFamily="18" charset="0"/>
              </a:rPr>
              <a:t>).</a:t>
            </a:r>
            <a:endParaRPr lang="en-GB" altLang="fr-FR" dirty="0">
              <a:latin typeface="Times New Roman" pitchFamily="18" charset="0"/>
            </a:endParaRPr>
          </a:p>
        </p:txBody>
      </p:sp>
      <p:pic>
        <p:nvPicPr>
          <p:cNvPr id="4" name="Image 3"/>
          <p:cNvPicPr>
            <a:picLocks noChangeAspect="1"/>
          </p:cNvPicPr>
          <p:nvPr/>
        </p:nvPicPr>
        <p:blipFill>
          <a:blip r:embed="rId2"/>
          <a:stretch>
            <a:fillRect/>
          </a:stretch>
        </p:blipFill>
        <p:spPr>
          <a:xfrm>
            <a:off x="3059832" y="620688"/>
            <a:ext cx="2466975" cy="609600"/>
          </a:xfrm>
          <a:prstGeom prst="rect">
            <a:avLst/>
          </a:prstGeom>
        </p:spPr>
      </p:pic>
      <p:pic>
        <p:nvPicPr>
          <p:cNvPr id="5" name="Image 4"/>
          <p:cNvPicPr>
            <a:picLocks noChangeAspect="1"/>
          </p:cNvPicPr>
          <p:nvPr/>
        </p:nvPicPr>
        <p:blipFill>
          <a:blip r:embed="rId3"/>
          <a:stretch>
            <a:fillRect/>
          </a:stretch>
        </p:blipFill>
        <p:spPr>
          <a:xfrm>
            <a:off x="2957512" y="2210569"/>
            <a:ext cx="3228975" cy="714375"/>
          </a:xfrm>
          <a:prstGeom prst="rect">
            <a:avLst/>
          </a:prstGeom>
        </p:spPr>
      </p:pic>
    </p:spTree>
    <p:extLst>
      <p:ext uri="{BB962C8B-B14F-4D97-AF65-F5344CB8AC3E}">
        <p14:creationId xmlns:p14="http://schemas.microsoft.com/office/powerpoint/2010/main" val="1080185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txBox="1">
            <a:spLocks noGrp="1"/>
          </p:cNvSpPr>
          <p:nvPr/>
        </p:nvSpPr>
        <p:spPr bwMode="auto">
          <a:xfrm>
            <a:off x="84138" y="6242050"/>
            <a:ext cx="587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129572A7-2073-4F51-86EE-475ED4B36247}" type="slidenum">
              <a:rPr lang="en-GB" altLang="fr-FR" sz="2600" b="1">
                <a:solidFill>
                  <a:schemeClr val="bg1"/>
                </a:solidFill>
              </a:rPr>
              <a:pPr eaLnBrk="1" hangingPunct="1">
                <a:spcBef>
                  <a:spcPct val="0"/>
                </a:spcBef>
                <a:buFontTx/>
                <a:buNone/>
              </a:pPr>
              <a:t>3</a:t>
            </a:fld>
            <a:endParaRPr lang="en-GB" altLang="fr-FR" sz="2600" b="1">
              <a:solidFill>
                <a:schemeClr val="bg1"/>
              </a:solidFill>
            </a:endParaRPr>
          </a:p>
        </p:txBody>
      </p:sp>
      <p:sp>
        <p:nvSpPr>
          <p:cNvPr id="71683" name="Rectangle 3"/>
          <p:cNvSpPr>
            <a:spLocks noGrp="1" noChangeArrowheads="1"/>
          </p:cNvSpPr>
          <p:nvPr>
            <p:ph type="body" idx="4294967295"/>
          </p:nvPr>
        </p:nvSpPr>
        <p:spPr>
          <a:xfrm>
            <a:off x="611188" y="260350"/>
            <a:ext cx="8229600" cy="6149975"/>
          </a:xfrm>
        </p:spPr>
        <p:txBody>
          <a:bodyPr/>
          <a:lstStyle/>
          <a:p>
            <a:pPr eaLnBrk="1" hangingPunct="1"/>
            <a:r>
              <a:rPr lang="en-GB" altLang="fr-FR" sz="4000" dirty="0">
                <a:solidFill>
                  <a:schemeClr val="tx2"/>
                </a:solidFill>
                <a:latin typeface="Times New Roman" pitchFamily="18" charset="0"/>
              </a:rPr>
              <a:t>Social Science agrees that these are important questions</a:t>
            </a:r>
            <a:endParaRPr lang="en-GB" altLang="fr-FR" sz="4000" dirty="0">
              <a:latin typeface="Times New Roman" pitchFamily="18" charset="0"/>
            </a:endParaRPr>
          </a:p>
          <a:p>
            <a:pPr eaLnBrk="1" hangingPunct="1"/>
            <a:endParaRPr lang="en-GB" altLang="fr-FR" sz="4000" dirty="0">
              <a:latin typeface="Times New Roman" pitchFamily="18" charset="0"/>
            </a:endParaRPr>
          </a:p>
          <a:p>
            <a:pPr eaLnBrk="1" hangingPunct="1"/>
            <a:r>
              <a:rPr lang="en-GB" altLang="fr-FR" sz="4000" dirty="0">
                <a:latin typeface="Times New Roman" pitchFamily="18" charset="0"/>
              </a:rPr>
              <a:t>What it doesn’t agree on is how to measure the good life. </a:t>
            </a:r>
          </a:p>
          <a:p>
            <a:pPr eaLnBrk="1" hangingPunct="1"/>
            <a:endParaRPr lang="en-GB" altLang="fr-FR" sz="4000" dirty="0">
              <a:latin typeface="Times New Roman" pitchFamily="18" charset="0"/>
            </a:endParaRPr>
          </a:p>
          <a:p>
            <a:pPr eaLnBrk="1" hangingPunct="1"/>
            <a:r>
              <a:rPr lang="en-GB" altLang="fr-FR" sz="4000" dirty="0">
                <a:latin typeface="Times New Roman" pitchFamily="18" charset="0"/>
              </a:rPr>
              <a:t>Very broadly speaking, there are three approaches. Each is associated with a different discipline.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body" idx="1"/>
          </p:nvPr>
        </p:nvSpPr>
        <p:spPr>
          <a:xfrm>
            <a:off x="107504" y="116632"/>
            <a:ext cx="9036496" cy="6192093"/>
          </a:xfrm>
        </p:spPr>
        <p:txBody>
          <a:bodyPr/>
          <a:lstStyle/>
          <a:p>
            <a:pPr marL="0" indent="0" eaLnBrk="1" hangingPunct="1">
              <a:lnSpc>
                <a:spcPct val="90000"/>
              </a:lnSpc>
              <a:buNone/>
            </a:pPr>
            <a:r>
              <a:rPr lang="en-US" altLang="fr-FR" dirty="0">
                <a:latin typeface="Times New Roman" pitchFamily="18" charset="0"/>
              </a:rPr>
              <a:t>What changed with the geometric HDI? </a:t>
            </a:r>
          </a:p>
          <a:p>
            <a:pPr marL="0" indent="0" eaLnBrk="1" hangingPunct="1">
              <a:lnSpc>
                <a:spcPct val="90000"/>
              </a:lnSpc>
              <a:buNone/>
            </a:pPr>
            <a:endParaRPr lang="en-US" altLang="fr-FR" dirty="0">
              <a:latin typeface="Times New Roman" pitchFamily="18" charset="0"/>
            </a:endParaRPr>
          </a:p>
          <a:p>
            <a:pPr marL="0" indent="0" eaLnBrk="1" hangingPunct="1">
              <a:lnSpc>
                <a:spcPct val="90000"/>
              </a:lnSpc>
              <a:buNone/>
            </a:pPr>
            <a:r>
              <a:rPr lang="en-US" altLang="fr-FR" dirty="0">
                <a:latin typeface="Times New Roman" pitchFamily="18" charset="0"/>
              </a:rPr>
              <a:t>With the </a:t>
            </a:r>
            <a:r>
              <a:rPr lang="en-US" altLang="fr-FR" dirty="0">
                <a:solidFill>
                  <a:srgbClr val="FF0000"/>
                </a:solidFill>
                <a:latin typeface="Times New Roman" pitchFamily="18" charset="0"/>
              </a:rPr>
              <a:t>additive </a:t>
            </a:r>
            <a:r>
              <a:rPr lang="en-US" altLang="fr-FR" dirty="0">
                <a:latin typeface="Times New Roman" pitchFamily="18" charset="0"/>
              </a:rPr>
              <a:t>HDI, an extra year of LE in </a:t>
            </a:r>
            <a:r>
              <a:rPr lang="en-US" altLang="fr-FR" dirty="0">
                <a:solidFill>
                  <a:srgbClr val="FF0000"/>
                </a:solidFill>
                <a:latin typeface="Times New Roman" pitchFamily="18" charset="0"/>
              </a:rPr>
              <a:t>every country </a:t>
            </a:r>
            <a:r>
              <a:rPr lang="en-US" altLang="fr-FR" dirty="0">
                <a:latin typeface="Times New Roman" pitchFamily="18" charset="0"/>
              </a:rPr>
              <a:t>was worth 1/3*(1/85-25) = 0.0055.</a:t>
            </a:r>
          </a:p>
          <a:p>
            <a:pPr marL="0" indent="0" eaLnBrk="1" hangingPunct="1">
              <a:lnSpc>
                <a:spcPct val="90000"/>
              </a:lnSpc>
              <a:buNone/>
            </a:pPr>
            <a:endParaRPr lang="en-US" altLang="fr-FR" dirty="0">
              <a:latin typeface="Times New Roman" pitchFamily="18" charset="0"/>
            </a:endParaRPr>
          </a:p>
          <a:p>
            <a:pPr marL="0" indent="0" eaLnBrk="1" hangingPunct="1">
              <a:lnSpc>
                <a:spcPct val="90000"/>
              </a:lnSpc>
              <a:buNone/>
            </a:pPr>
            <a:r>
              <a:rPr lang="en-US" altLang="fr-FR" dirty="0">
                <a:latin typeface="Times New Roman" pitchFamily="18" charset="0"/>
              </a:rPr>
              <a:t>In the </a:t>
            </a:r>
            <a:r>
              <a:rPr lang="en-US" altLang="fr-FR" dirty="0">
                <a:solidFill>
                  <a:srgbClr val="FF0000"/>
                </a:solidFill>
                <a:latin typeface="Times New Roman" pitchFamily="18" charset="0"/>
              </a:rPr>
              <a:t>geometric </a:t>
            </a:r>
            <a:r>
              <a:rPr lang="en-US" altLang="fr-FR" dirty="0">
                <a:latin typeface="Times New Roman" pitchFamily="18" charset="0"/>
              </a:rPr>
              <a:t>HDI, the effect of health now depends on the level of both income and education.</a:t>
            </a:r>
          </a:p>
          <a:p>
            <a:pPr marL="0" indent="0" eaLnBrk="1" hangingPunct="1">
              <a:lnSpc>
                <a:spcPct val="90000"/>
              </a:lnSpc>
              <a:buNone/>
            </a:pPr>
            <a:endParaRPr lang="en-US" altLang="fr-FR" dirty="0">
              <a:latin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body" idx="1"/>
          </p:nvPr>
        </p:nvSpPr>
        <p:spPr>
          <a:xfrm>
            <a:off x="107504" y="116632"/>
            <a:ext cx="9036496" cy="6192093"/>
          </a:xfrm>
        </p:spPr>
        <p:txBody>
          <a:bodyPr/>
          <a:lstStyle/>
          <a:p>
            <a:pPr marL="0" indent="0" eaLnBrk="1" hangingPunct="1">
              <a:lnSpc>
                <a:spcPct val="90000"/>
              </a:lnSpc>
              <a:buNone/>
            </a:pPr>
            <a:r>
              <a:rPr lang="en-US" altLang="fr-FR" dirty="0">
                <a:latin typeface="Times New Roman" pitchFamily="18" charset="0"/>
              </a:rPr>
              <a:t>With </a:t>
            </a:r>
            <a:r>
              <a:rPr lang="en-US" altLang="fr-FR" dirty="0">
                <a:solidFill>
                  <a:srgbClr val="FF0000"/>
                </a:solidFill>
                <a:latin typeface="Times New Roman" pitchFamily="18" charset="0"/>
              </a:rPr>
              <a:t>perfect income and education indices of 1</a:t>
            </a:r>
            <a:r>
              <a:rPr lang="en-US" altLang="fr-FR" dirty="0">
                <a:latin typeface="Times New Roman" pitchFamily="18" charset="0"/>
              </a:rPr>
              <a:t>, the HDI is the cube root of the health index; with worse income and education, the contribution of health is increasingly devalued.</a:t>
            </a:r>
          </a:p>
          <a:p>
            <a:pPr marL="0" indent="0" eaLnBrk="1" hangingPunct="1">
              <a:lnSpc>
                <a:spcPct val="90000"/>
              </a:lnSpc>
              <a:buNone/>
            </a:pPr>
            <a:endParaRPr lang="en-US" altLang="fr-FR" dirty="0">
              <a:latin typeface="Times New Roman" pitchFamily="18" charset="0"/>
            </a:endParaRPr>
          </a:p>
          <a:p>
            <a:pPr marL="0" indent="0" eaLnBrk="1" hangingPunct="1">
              <a:lnSpc>
                <a:spcPct val="90000"/>
              </a:lnSpc>
              <a:buNone/>
            </a:pPr>
            <a:r>
              <a:rPr lang="en-US" altLang="fr-FR" dirty="0">
                <a:latin typeface="Times New Roman" pitchFamily="18" charset="0"/>
              </a:rPr>
              <a:t>The value of life with geometric HDI:</a:t>
            </a:r>
          </a:p>
          <a:p>
            <a:pPr marL="0" indent="0" eaLnBrk="1" hangingPunct="1">
              <a:lnSpc>
                <a:spcPct val="90000"/>
              </a:lnSpc>
              <a:buNone/>
            </a:pPr>
            <a:endParaRPr lang="en-US" altLang="fr-FR" dirty="0">
              <a:latin typeface="Times New Roman" pitchFamily="18" charset="0"/>
            </a:endParaRPr>
          </a:p>
          <a:p>
            <a:pPr marL="0" indent="0" eaLnBrk="1" hangingPunct="1">
              <a:lnSpc>
                <a:spcPct val="90000"/>
              </a:lnSpc>
              <a:buNone/>
            </a:pPr>
            <a:endParaRPr lang="en-US" altLang="fr-FR" dirty="0">
              <a:latin typeface="Times New Roman" pitchFamily="18" charset="0"/>
            </a:endParaRPr>
          </a:p>
          <a:p>
            <a:pPr marL="0" indent="0" eaLnBrk="1" hangingPunct="1">
              <a:lnSpc>
                <a:spcPct val="90000"/>
              </a:lnSpc>
              <a:buNone/>
            </a:pPr>
            <a:endParaRPr lang="en-US" altLang="fr-FR" dirty="0">
              <a:latin typeface="Times New Roman" pitchFamily="18" charset="0"/>
            </a:endParaRPr>
          </a:p>
          <a:p>
            <a:pPr marL="0" indent="0" eaLnBrk="1" hangingPunct="1">
              <a:lnSpc>
                <a:spcPct val="90000"/>
              </a:lnSpc>
              <a:buNone/>
            </a:pPr>
            <a:endParaRPr lang="en-US" altLang="fr-FR" dirty="0">
              <a:latin typeface="Times New Roman" pitchFamily="18" charset="0"/>
            </a:endParaRPr>
          </a:p>
          <a:p>
            <a:pPr marL="0" indent="0" eaLnBrk="1" hangingPunct="1">
              <a:lnSpc>
                <a:spcPct val="90000"/>
              </a:lnSpc>
              <a:buNone/>
            </a:pPr>
            <a:r>
              <a:rPr lang="en-US" altLang="fr-FR" dirty="0">
                <a:solidFill>
                  <a:srgbClr val="FF0000"/>
                </a:solidFill>
                <a:latin typeface="Times New Roman" pitchFamily="18" charset="0"/>
              </a:rPr>
              <a:t>There is much less social-welfare value in keeping poor or badly-educated people alive</a:t>
            </a:r>
          </a:p>
          <a:p>
            <a:pPr marL="0" indent="0" eaLnBrk="1" hangingPunct="1">
              <a:lnSpc>
                <a:spcPct val="90000"/>
              </a:lnSpc>
              <a:buNone/>
            </a:pPr>
            <a:endParaRPr lang="en-US" altLang="fr-FR" dirty="0">
              <a:latin typeface="Times New Roman" pitchFamily="18" charset="0"/>
            </a:endParaRPr>
          </a:p>
          <a:p>
            <a:pPr marL="0" indent="0" eaLnBrk="1" hangingPunct="1">
              <a:lnSpc>
                <a:spcPct val="90000"/>
              </a:lnSpc>
              <a:buNone/>
            </a:pPr>
            <a:endParaRPr lang="en-GB" altLang="fr-FR" dirty="0">
              <a:latin typeface="Times New Roman" pitchFamily="18" charset="0"/>
            </a:endParaRPr>
          </a:p>
        </p:txBody>
      </p:sp>
      <p:pic>
        <p:nvPicPr>
          <p:cNvPr id="3" name="Picture 2">
            <a:extLst>
              <a:ext uri="{FF2B5EF4-FFF2-40B4-BE49-F238E27FC236}">
                <a16:creationId xmlns:a16="http://schemas.microsoft.com/office/drawing/2014/main" id="{DBEEA968-AAEA-4F13-BA27-A67BE135B975}"/>
              </a:ext>
            </a:extLst>
          </p:cNvPr>
          <p:cNvPicPr>
            <a:picLocks noChangeAspect="1"/>
          </p:cNvPicPr>
          <p:nvPr/>
        </p:nvPicPr>
        <p:blipFill>
          <a:blip r:embed="rId2"/>
          <a:stretch>
            <a:fillRect/>
          </a:stretch>
        </p:blipFill>
        <p:spPr>
          <a:xfrm>
            <a:off x="107504" y="3068960"/>
            <a:ext cx="10798431" cy="2016224"/>
          </a:xfrm>
          <a:prstGeom prst="rect">
            <a:avLst/>
          </a:prstGeom>
        </p:spPr>
      </p:pic>
    </p:spTree>
    <p:extLst>
      <p:ext uri="{BB962C8B-B14F-4D97-AF65-F5344CB8AC3E}">
        <p14:creationId xmlns:p14="http://schemas.microsoft.com/office/powerpoint/2010/main" val="3369562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body" idx="1"/>
          </p:nvPr>
        </p:nvSpPr>
        <p:spPr>
          <a:xfrm>
            <a:off x="179512" y="442913"/>
            <a:ext cx="8856984" cy="5865812"/>
          </a:xfrm>
        </p:spPr>
        <p:txBody>
          <a:bodyPr/>
          <a:lstStyle/>
          <a:p>
            <a:pPr eaLnBrk="1" hangingPunct="1">
              <a:lnSpc>
                <a:spcPct val="80000"/>
              </a:lnSpc>
              <a:buFontTx/>
              <a:buNone/>
            </a:pPr>
            <a:r>
              <a:rPr lang="en-GB" altLang="fr-FR" sz="3600" dirty="0">
                <a:latin typeface="Times New Roman" pitchFamily="18" charset="0"/>
              </a:rPr>
              <a:t>The HDI is one “top-down” way of weighing objective lists.</a:t>
            </a:r>
          </a:p>
          <a:p>
            <a:pPr eaLnBrk="1" hangingPunct="1">
              <a:lnSpc>
                <a:spcPct val="80000"/>
              </a:lnSpc>
              <a:buFontTx/>
              <a:buNone/>
            </a:pPr>
            <a:r>
              <a:rPr lang="en-US" altLang="fr-FR" sz="3600" dirty="0">
                <a:latin typeface="Times New Roman" pitchFamily="18" charset="0"/>
              </a:rPr>
              <a:t>Although as we have seen, weights are controversial.</a:t>
            </a:r>
          </a:p>
          <a:p>
            <a:pPr eaLnBrk="1" hangingPunct="1">
              <a:buFontTx/>
              <a:buNone/>
            </a:pPr>
            <a:r>
              <a:rPr lang="en-GB" altLang="fr-FR" sz="3600" dirty="0">
                <a:latin typeface="Times New Roman" pitchFamily="18" charset="0"/>
              </a:rPr>
              <a:t>An alternative is to not use weights at all, but simply provide a </a:t>
            </a:r>
            <a:r>
              <a:rPr lang="en-GB" altLang="fr-FR" sz="3600" dirty="0">
                <a:solidFill>
                  <a:srgbClr val="FF0000"/>
                </a:solidFill>
                <a:latin typeface="Times New Roman" pitchFamily="18" charset="0"/>
              </a:rPr>
              <a:t>list of things that we would all like to see</a:t>
            </a:r>
            <a:r>
              <a:rPr lang="en-GB" altLang="fr-FR" sz="3600" dirty="0">
                <a:latin typeface="Times New Roman" pitchFamily="18" charset="0"/>
              </a:rPr>
              <a:t>.</a:t>
            </a:r>
          </a:p>
          <a:p>
            <a:pPr eaLnBrk="1" hangingPunct="1">
              <a:buFontTx/>
              <a:buNone/>
            </a:pPr>
            <a:r>
              <a:rPr lang="en-GB" altLang="fr-FR" sz="3600" dirty="0">
                <a:latin typeface="Times New Roman" pitchFamily="18" charset="0"/>
              </a:rPr>
              <a:t>The </a:t>
            </a:r>
            <a:r>
              <a:rPr lang="en-GB" altLang="fr-FR" sz="3600" dirty="0">
                <a:solidFill>
                  <a:srgbClr val="FF0000"/>
                </a:solidFill>
                <a:latin typeface="Times New Roman" pitchFamily="18" charset="0"/>
              </a:rPr>
              <a:t>dashboard </a:t>
            </a:r>
            <a:r>
              <a:rPr lang="en-GB" altLang="fr-FR" sz="3600" dirty="0">
                <a:latin typeface="Times New Roman" pitchFamily="18" charset="0"/>
              </a:rPr>
              <a:t>or </a:t>
            </a:r>
            <a:r>
              <a:rPr lang="en-GB" altLang="fr-FR" sz="3600" dirty="0">
                <a:solidFill>
                  <a:srgbClr val="FF0000"/>
                </a:solidFill>
                <a:latin typeface="Times New Roman" pitchFamily="18" charset="0"/>
              </a:rPr>
              <a:t>traffic-light </a:t>
            </a:r>
            <a:r>
              <a:rPr lang="en-GB" altLang="fr-FR" sz="3600" dirty="0">
                <a:latin typeface="Times New Roman" pitchFamily="18" charset="0"/>
              </a:rPr>
              <a:t>approach to well-being</a:t>
            </a:r>
          </a:p>
          <a:p>
            <a:pPr eaLnBrk="1" hangingPunct="1">
              <a:buFontTx/>
              <a:buNone/>
            </a:pPr>
            <a:r>
              <a:rPr lang="en-GB" altLang="fr-FR" sz="3600" dirty="0">
                <a:latin typeface="Times New Roman" pitchFamily="18" charset="0"/>
              </a:rPr>
              <a:t>Which unfortunately means we can only make well-being statements via </a:t>
            </a:r>
            <a:r>
              <a:rPr lang="en-GB" altLang="fr-FR" sz="3600" dirty="0">
                <a:solidFill>
                  <a:srgbClr val="FF0000"/>
                </a:solidFill>
                <a:latin typeface="Times New Roman" pitchFamily="18" charset="0"/>
              </a:rPr>
              <a:t>Pareto Dominance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7"/>
            <a:ext cx="4186808" cy="5970587"/>
          </a:xfrm>
        </p:spPr>
        <p:txBody>
          <a:bodyPr/>
          <a:lstStyle/>
          <a:p>
            <a:r>
              <a:rPr lang="en-GB" sz="3600" dirty="0">
                <a:solidFill>
                  <a:schemeClr val="tx1"/>
                </a:solidFill>
                <a:latin typeface="Times New Roman" pitchFamily="18" charset="0"/>
                <a:ea typeface="+mn-ea"/>
                <a:cs typeface="+mn-cs"/>
              </a:rPr>
              <a:t>As used in food products</a:t>
            </a:r>
            <a:br>
              <a:rPr lang="en-GB" sz="3600" dirty="0">
                <a:solidFill>
                  <a:schemeClr val="tx1"/>
                </a:solidFill>
                <a:latin typeface="Times New Roman" pitchFamily="18" charset="0"/>
                <a:ea typeface="+mn-ea"/>
                <a:cs typeface="+mn-cs"/>
              </a:rPr>
            </a:br>
            <a:br>
              <a:rPr lang="en-GB" sz="3600" dirty="0">
                <a:solidFill>
                  <a:schemeClr val="tx1"/>
                </a:solidFill>
                <a:latin typeface="Times New Roman" pitchFamily="18" charset="0"/>
                <a:ea typeface="+mn-ea"/>
                <a:cs typeface="+mn-cs"/>
              </a:rPr>
            </a:br>
            <a:r>
              <a:rPr lang="en-GB" sz="3600" dirty="0">
                <a:solidFill>
                  <a:schemeClr val="tx1"/>
                </a:solidFill>
                <a:latin typeface="Times New Roman" pitchFamily="18" charset="0"/>
                <a:ea typeface="+mn-ea"/>
                <a:cs typeface="+mn-cs"/>
              </a:rPr>
              <a:t>But how do fat, saturates, sugars and salt combine to produce health?</a:t>
            </a:r>
            <a:endParaRPr lang="fr-FR" sz="3600" dirty="0">
              <a:solidFill>
                <a:schemeClr val="tx1"/>
              </a:solidFill>
              <a:latin typeface="Times New Roman" pitchFamily="18" charset="0"/>
              <a:ea typeface="+mn-ea"/>
              <a:cs typeface="+mn-cs"/>
            </a:endParaRPr>
          </a:p>
        </p:txBody>
      </p:sp>
      <p:sp>
        <p:nvSpPr>
          <p:cNvPr id="4" name="Espace réservé du numéro de diapositive 3"/>
          <p:cNvSpPr>
            <a:spLocks noGrp="1"/>
          </p:cNvSpPr>
          <p:nvPr>
            <p:ph type="sldNum" sz="quarter" idx="12"/>
          </p:nvPr>
        </p:nvSpPr>
        <p:spPr/>
        <p:txBody>
          <a:bodyPr/>
          <a:lstStyle/>
          <a:p>
            <a:fld id="{AAE68612-6605-4221-B425-D5403527A977}" type="slidenum">
              <a:rPr lang="en-GB" altLang="fr-FR" smtClean="0"/>
              <a:pPr/>
              <a:t>33</a:t>
            </a:fld>
            <a:endParaRPr lang="en-GB" altLang="fr-FR"/>
          </a:p>
        </p:txBody>
      </p:sp>
      <p:pic>
        <p:nvPicPr>
          <p:cNvPr id="5" name="Image 4" descr="Food Packaging Information High Resolution Stock Photography and Images -  Alamy"/>
          <p:cNvPicPr/>
          <p:nvPr/>
        </p:nvPicPr>
        <p:blipFill>
          <a:blip r:embed="rId2">
            <a:extLst>
              <a:ext uri="{28A0092B-C50C-407E-A947-70E740481C1C}">
                <a14:useLocalDpi xmlns:a14="http://schemas.microsoft.com/office/drawing/2010/main" val="0"/>
              </a:ext>
            </a:extLst>
          </a:blip>
          <a:srcRect/>
          <a:stretch>
            <a:fillRect/>
          </a:stretch>
        </p:blipFill>
        <p:spPr bwMode="auto">
          <a:xfrm>
            <a:off x="5436056" y="476672"/>
            <a:ext cx="3528432" cy="6206340"/>
          </a:xfrm>
          <a:prstGeom prst="rect">
            <a:avLst/>
          </a:prstGeom>
          <a:noFill/>
          <a:ln>
            <a:noFill/>
          </a:ln>
        </p:spPr>
      </p:pic>
    </p:spTree>
    <p:extLst>
      <p:ext uri="{BB962C8B-B14F-4D97-AF65-F5344CB8AC3E}">
        <p14:creationId xmlns:p14="http://schemas.microsoft.com/office/powerpoint/2010/main" val="2574674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5"/>
          <p:cNvSpPr txBox="1">
            <a:spLocks noGrp="1"/>
          </p:cNvSpPr>
          <p:nvPr/>
        </p:nvSpPr>
        <p:spPr bwMode="auto">
          <a:xfrm>
            <a:off x="84138" y="6242050"/>
            <a:ext cx="587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13113986-6953-445E-B0B4-9E8B4DB0FFC1}" type="slidenum">
              <a:rPr lang="en-GB" altLang="fr-FR" sz="2600" b="1">
                <a:solidFill>
                  <a:schemeClr val="bg1"/>
                </a:solidFill>
              </a:rPr>
              <a:pPr eaLnBrk="1" hangingPunct="1">
                <a:spcBef>
                  <a:spcPct val="0"/>
                </a:spcBef>
                <a:buFontTx/>
                <a:buNone/>
              </a:pPr>
              <a:t>34</a:t>
            </a:fld>
            <a:endParaRPr lang="en-GB" altLang="fr-FR" sz="2600" b="1">
              <a:solidFill>
                <a:schemeClr val="bg1"/>
              </a:solidFill>
            </a:endParaRPr>
          </a:p>
        </p:txBody>
      </p:sp>
      <p:sp>
        <p:nvSpPr>
          <p:cNvPr id="50179" name="AutoShape 2"/>
          <p:cNvSpPr>
            <a:spLocks noGrp="1" noChangeArrowheads="1"/>
          </p:cNvSpPr>
          <p:nvPr>
            <p:ph type="title" idx="4294967295"/>
          </p:nvPr>
        </p:nvSpPr>
        <p:spPr>
          <a:xfrm>
            <a:off x="457200" y="341784"/>
            <a:ext cx="8229600" cy="1143000"/>
          </a:xfrm>
        </p:spPr>
        <p:txBody>
          <a:bodyPr anchor="ctr" anchorCtr="0"/>
          <a:lstStyle/>
          <a:p>
            <a:pPr eaLnBrk="1" hangingPunct="1"/>
            <a:r>
              <a:rPr lang="en-GB" altLang="fr-FR" sz="4000" dirty="0">
                <a:latin typeface="Times New Roman" pitchFamily="18" charset="0"/>
              </a:rPr>
              <a:t>United Nations Millennium Development Goals </a:t>
            </a:r>
            <a:br>
              <a:rPr lang="en-GB" altLang="fr-FR" sz="4000" dirty="0">
                <a:latin typeface="Times New Roman" pitchFamily="18" charset="0"/>
              </a:rPr>
            </a:br>
            <a:r>
              <a:rPr lang="en-GB" altLang="fr-FR" sz="4000" dirty="0">
                <a:latin typeface="Times New Roman" pitchFamily="18" charset="0"/>
              </a:rPr>
              <a:t>(2000, to be achieved by 2015)</a:t>
            </a:r>
          </a:p>
        </p:txBody>
      </p:sp>
      <p:sp>
        <p:nvSpPr>
          <p:cNvPr id="50180" name="Rectangle 3"/>
          <p:cNvSpPr>
            <a:spLocks noGrp="1" noChangeArrowheads="1"/>
          </p:cNvSpPr>
          <p:nvPr>
            <p:ph type="body" idx="4294967295"/>
          </p:nvPr>
        </p:nvSpPr>
        <p:spPr>
          <a:xfrm>
            <a:off x="827088" y="2852738"/>
            <a:ext cx="7693025" cy="3724275"/>
          </a:xfrm>
        </p:spPr>
        <p:txBody>
          <a:bodyPr/>
          <a:lstStyle/>
          <a:p>
            <a:pPr eaLnBrk="1" hangingPunct="1"/>
            <a:endParaRPr lang="en-US" altLang="fr-FR"/>
          </a:p>
        </p:txBody>
      </p:sp>
      <p:pic>
        <p:nvPicPr>
          <p:cNvPr id="50181" name="Picture 4" descr="img_millenium-goals-hd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2276475"/>
            <a:ext cx="8066087" cy="421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2" name="Rectangle 5"/>
          <p:cNvSpPr>
            <a:spLocks noChangeArrowheads="1"/>
          </p:cNvSpPr>
          <p:nvPr/>
        </p:nvSpPr>
        <p:spPr bwMode="auto">
          <a:xfrm>
            <a:off x="827088" y="6400800"/>
            <a:ext cx="57610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fr-FR" sz="2400" b="1">
                <a:latin typeface="Times New Roman" pitchFamily="18" charset="0"/>
              </a:rPr>
              <a:t>http://www.undp.org/</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u numéro de diapositive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4363070B-BCE9-4ED6-A04A-604445E320CB}" type="slidenum">
              <a:rPr lang="en-GB" altLang="fr-FR" sz="1400"/>
              <a:pPr>
                <a:spcBef>
                  <a:spcPct val="0"/>
                </a:spcBef>
                <a:buFontTx/>
                <a:buNone/>
              </a:pPr>
              <a:t>35</a:t>
            </a:fld>
            <a:endParaRPr lang="en-GB" altLang="fr-FR" sz="1400"/>
          </a:p>
        </p:txBody>
      </p:sp>
      <p:sp>
        <p:nvSpPr>
          <p:cNvPr id="52227" name="ZoneTexte 4"/>
          <p:cNvSpPr txBox="1">
            <a:spLocks noChangeArrowheads="1"/>
          </p:cNvSpPr>
          <p:nvPr/>
        </p:nvSpPr>
        <p:spPr bwMode="auto">
          <a:xfrm>
            <a:off x="214313" y="214313"/>
            <a:ext cx="257175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fr-FR" sz="1800" b="1">
                <a:latin typeface="Times New Roman" pitchFamily="18" charset="0"/>
              </a:rPr>
              <a:t>Target 1A: </a:t>
            </a:r>
            <a:r>
              <a:rPr lang="en-US" altLang="fr-FR" sz="1800">
                <a:latin typeface="Times New Roman" pitchFamily="18" charset="0"/>
              </a:rPr>
              <a:t>Halve, between 1990 and 2015, the proportion of people living on less than $1.25 a day</a:t>
            </a:r>
            <a:endParaRPr lang="fr-FR" altLang="fr-FR" sz="1800">
              <a:latin typeface="Times New Roman" pitchFamily="18" charset="0"/>
            </a:endParaRPr>
          </a:p>
        </p:txBody>
      </p:sp>
      <p:pic>
        <p:nvPicPr>
          <p:cNvPr id="5222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1813" y="106363"/>
            <a:ext cx="3643312" cy="675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ce réservé du numéro de diapositive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66A2DFAD-0BFF-4596-A40C-DC769DEF2B16}" type="slidenum">
              <a:rPr lang="en-GB" altLang="fr-FR" sz="1400"/>
              <a:pPr>
                <a:spcBef>
                  <a:spcPct val="0"/>
                </a:spcBef>
                <a:buFontTx/>
                <a:buNone/>
              </a:pPr>
              <a:t>36</a:t>
            </a:fld>
            <a:endParaRPr lang="en-GB" altLang="fr-FR" sz="1400"/>
          </a:p>
        </p:txBody>
      </p:sp>
      <p:sp>
        <p:nvSpPr>
          <p:cNvPr id="53251" name="ZoneTexte 4"/>
          <p:cNvSpPr txBox="1">
            <a:spLocks noChangeArrowheads="1"/>
          </p:cNvSpPr>
          <p:nvPr/>
        </p:nvSpPr>
        <p:spPr bwMode="auto">
          <a:xfrm>
            <a:off x="214313" y="214313"/>
            <a:ext cx="25717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fr-FR" sz="1800" b="1">
                <a:latin typeface="Times New Roman" pitchFamily="18" charset="0"/>
              </a:rPr>
              <a:t>Target 2A: </a:t>
            </a:r>
            <a:r>
              <a:rPr lang="en-US" altLang="fr-FR" sz="1800">
                <a:latin typeface="Times New Roman" pitchFamily="18" charset="0"/>
              </a:rPr>
              <a:t>By 2015, all children can complete a full course of primary schooling, girls and boys</a:t>
            </a:r>
            <a:endParaRPr lang="fr-FR" altLang="fr-FR" sz="1800">
              <a:latin typeface="Times New Roman" pitchFamily="18" charset="0"/>
            </a:endParaRPr>
          </a:p>
        </p:txBody>
      </p:sp>
      <p:pic>
        <p:nvPicPr>
          <p:cNvPr id="532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7525" y="71438"/>
            <a:ext cx="3657600" cy="675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Espace réservé du numéro de diapositive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662B760B-0CC8-407E-A240-BC1CDD72F38A}" type="slidenum">
              <a:rPr lang="en-GB" altLang="fr-FR" sz="1400"/>
              <a:pPr>
                <a:spcBef>
                  <a:spcPct val="0"/>
                </a:spcBef>
                <a:buFontTx/>
                <a:buNone/>
              </a:pPr>
              <a:t>37</a:t>
            </a:fld>
            <a:endParaRPr lang="en-GB" altLang="fr-FR" sz="1400"/>
          </a:p>
        </p:txBody>
      </p:sp>
      <p:sp>
        <p:nvSpPr>
          <p:cNvPr id="54275" name="ZoneTexte 4"/>
          <p:cNvSpPr txBox="1">
            <a:spLocks noChangeArrowheads="1"/>
          </p:cNvSpPr>
          <p:nvPr/>
        </p:nvSpPr>
        <p:spPr bwMode="auto">
          <a:xfrm>
            <a:off x="214313" y="214313"/>
            <a:ext cx="25717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fr-FR" sz="1800" b="1">
                <a:latin typeface="Times New Roman" pitchFamily="18" charset="0"/>
              </a:rPr>
              <a:t>Target 4A: </a:t>
            </a:r>
            <a:r>
              <a:rPr lang="en-US" altLang="fr-FR" sz="1800">
                <a:latin typeface="Times New Roman" pitchFamily="18" charset="0"/>
              </a:rPr>
              <a:t>Reduce by two-thirds, between 1990 and 2015, the under-five mortality rate</a:t>
            </a:r>
            <a:endParaRPr lang="fr-FR" altLang="fr-FR" sz="1800">
              <a:latin typeface="Times New Roman" pitchFamily="18" charset="0"/>
            </a:endParaRPr>
          </a:p>
        </p:txBody>
      </p:sp>
      <p:pic>
        <p:nvPicPr>
          <p:cNvPr id="542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1813" y="100013"/>
            <a:ext cx="3678237" cy="668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Espace réservé du numéro de diapositive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9A1198DF-49FA-40B1-B1E2-8CD7954296A3}" type="slidenum">
              <a:rPr lang="en-GB" altLang="fr-FR" sz="1400"/>
              <a:pPr>
                <a:spcBef>
                  <a:spcPct val="0"/>
                </a:spcBef>
                <a:buFontTx/>
                <a:buNone/>
              </a:pPr>
              <a:t>38</a:t>
            </a:fld>
            <a:endParaRPr lang="en-GB" altLang="fr-FR" sz="1400"/>
          </a:p>
        </p:txBody>
      </p:sp>
      <p:sp>
        <p:nvSpPr>
          <p:cNvPr id="55299" name="ZoneTexte 4"/>
          <p:cNvSpPr txBox="1">
            <a:spLocks noChangeArrowheads="1"/>
          </p:cNvSpPr>
          <p:nvPr/>
        </p:nvSpPr>
        <p:spPr bwMode="auto">
          <a:xfrm>
            <a:off x="214313" y="214313"/>
            <a:ext cx="25717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fr-FR" sz="1800" b="1">
                <a:latin typeface="Times New Roman" pitchFamily="18" charset="0"/>
              </a:rPr>
              <a:t>Target 5A: </a:t>
            </a:r>
            <a:r>
              <a:rPr lang="en-US" altLang="fr-FR" sz="1800">
                <a:latin typeface="Times New Roman" pitchFamily="18" charset="0"/>
              </a:rPr>
              <a:t>Reduce by three quarters, between 1990 and 2015, the maternal mortality ratio</a:t>
            </a:r>
            <a:endParaRPr lang="fr-FR" altLang="fr-FR" sz="1800">
              <a:latin typeface="Times New Roman" pitchFamily="18" charset="0"/>
            </a:endParaRPr>
          </a:p>
        </p:txBody>
      </p:sp>
      <p:pic>
        <p:nvPicPr>
          <p:cNvPr id="5530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2263" y="0"/>
            <a:ext cx="3209925" cy="672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Espace réservé du numéro de diapositive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00A2AC2D-7010-4358-9ED6-5CD2A607B7AE}" type="slidenum">
              <a:rPr lang="en-GB" altLang="fr-FR" sz="1400"/>
              <a:pPr>
                <a:spcBef>
                  <a:spcPct val="0"/>
                </a:spcBef>
                <a:buFontTx/>
                <a:buNone/>
              </a:pPr>
              <a:t>39</a:t>
            </a:fld>
            <a:endParaRPr lang="en-GB" altLang="fr-FR" sz="1400"/>
          </a:p>
        </p:txBody>
      </p:sp>
      <p:sp>
        <p:nvSpPr>
          <p:cNvPr id="56323" name="ZoneTexte 4"/>
          <p:cNvSpPr txBox="1">
            <a:spLocks noChangeArrowheads="1"/>
          </p:cNvSpPr>
          <p:nvPr/>
        </p:nvSpPr>
        <p:spPr bwMode="auto">
          <a:xfrm>
            <a:off x="214313" y="214313"/>
            <a:ext cx="25717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fr-FR" sz="1800" b="1">
                <a:latin typeface="Times New Roman" pitchFamily="18" charset="0"/>
              </a:rPr>
              <a:t>Target 6A: </a:t>
            </a:r>
            <a:r>
              <a:rPr lang="en-US" altLang="fr-FR" sz="1800">
                <a:latin typeface="Times New Roman" pitchFamily="18" charset="0"/>
              </a:rPr>
              <a:t>Have halted by 2015 and begun to reverse the spread of HIV/AIDS</a:t>
            </a:r>
            <a:endParaRPr lang="fr-FR" altLang="fr-FR" sz="1800">
              <a:latin typeface="Times New Roman" pitchFamily="18" charset="0"/>
            </a:endParaRPr>
          </a:p>
        </p:txBody>
      </p:sp>
      <p:pic>
        <p:nvPicPr>
          <p:cNvPr id="563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7950" y="0"/>
            <a:ext cx="34464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txBox="1">
            <a:spLocks noGrp="1"/>
          </p:cNvSpPr>
          <p:nvPr/>
        </p:nvSpPr>
        <p:spPr bwMode="auto">
          <a:xfrm>
            <a:off x="84138" y="6242050"/>
            <a:ext cx="587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A735424A-87F1-4568-9136-7482BDCBE5E1}" type="slidenum">
              <a:rPr lang="en-GB" altLang="fr-FR" sz="2600" b="1">
                <a:solidFill>
                  <a:schemeClr val="bg1"/>
                </a:solidFill>
              </a:rPr>
              <a:pPr eaLnBrk="1" hangingPunct="1">
                <a:spcBef>
                  <a:spcPct val="0"/>
                </a:spcBef>
                <a:buFontTx/>
                <a:buNone/>
              </a:pPr>
              <a:t>4</a:t>
            </a:fld>
            <a:endParaRPr lang="en-GB" altLang="fr-FR" sz="2600" b="1">
              <a:solidFill>
                <a:schemeClr val="bg1"/>
              </a:solidFill>
            </a:endParaRPr>
          </a:p>
        </p:txBody>
      </p:sp>
      <p:sp>
        <p:nvSpPr>
          <p:cNvPr id="11267" name="AutoShape 2"/>
          <p:cNvSpPr>
            <a:spLocks noGrp="1" noChangeArrowheads="1"/>
          </p:cNvSpPr>
          <p:nvPr>
            <p:ph type="title" idx="4294967295"/>
          </p:nvPr>
        </p:nvSpPr>
        <p:spPr>
          <a:xfrm>
            <a:off x="457200" y="44624"/>
            <a:ext cx="8229600" cy="1143000"/>
          </a:xfrm>
        </p:spPr>
        <p:txBody>
          <a:bodyPr anchor="b"/>
          <a:lstStyle/>
          <a:p>
            <a:pPr eaLnBrk="1" hangingPunct="1"/>
            <a:r>
              <a:rPr lang="en-GB" altLang="fr-FR" dirty="0">
                <a:latin typeface="Times New Roman" pitchFamily="18" charset="0"/>
              </a:rPr>
              <a:t>Three concepts of well-being</a:t>
            </a:r>
          </a:p>
        </p:txBody>
      </p:sp>
      <p:sp>
        <p:nvSpPr>
          <p:cNvPr id="71683" name="Rectangle 3"/>
          <p:cNvSpPr>
            <a:spLocks noGrp="1" noChangeArrowheads="1"/>
          </p:cNvSpPr>
          <p:nvPr>
            <p:ph type="body" idx="4294967295"/>
          </p:nvPr>
        </p:nvSpPr>
        <p:spPr>
          <a:xfrm>
            <a:off x="179512" y="1628775"/>
            <a:ext cx="8661276" cy="4781550"/>
          </a:xfrm>
        </p:spPr>
        <p:txBody>
          <a:bodyPr/>
          <a:lstStyle/>
          <a:p>
            <a:pPr eaLnBrk="1" hangingPunct="1"/>
            <a:r>
              <a:rPr lang="en-GB" altLang="fr-FR" sz="2800" dirty="0">
                <a:solidFill>
                  <a:srgbClr val="FF3300"/>
                </a:solidFill>
                <a:latin typeface="Times New Roman" pitchFamily="18" charset="0"/>
              </a:rPr>
              <a:t>Economics: Preference satisfaction / desire fulfilment</a:t>
            </a:r>
          </a:p>
          <a:p>
            <a:pPr lvl="1" eaLnBrk="1" hangingPunct="1"/>
            <a:r>
              <a:rPr lang="en-US" altLang="fr-FR" sz="2600" dirty="0">
                <a:latin typeface="Times New Roman" pitchFamily="18" charset="0"/>
              </a:rPr>
              <a:t>Revealed preference: </a:t>
            </a:r>
            <a:r>
              <a:rPr lang="en-GB" altLang="fr-FR" sz="2400" dirty="0">
                <a:latin typeface="Times New Roman" pitchFamily="18" charset="0"/>
              </a:rPr>
              <a:t>preferences are inferred from the choices people make </a:t>
            </a:r>
          </a:p>
          <a:p>
            <a:pPr lvl="1" eaLnBrk="1" hangingPunct="1"/>
            <a:r>
              <a:rPr lang="en-US" altLang="fr-FR" sz="2600" dirty="0">
                <a:latin typeface="Times New Roman" pitchFamily="18" charset="0"/>
              </a:rPr>
              <a:t>One allocation is better than another if it is chosen when the other one could have been chosen instead.</a:t>
            </a:r>
          </a:p>
          <a:p>
            <a:pPr lvl="1" eaLnBrk="1" hangingPunct="1"/>
            <a:r>
              <a:rPr lang="en-GB" altLang="fr-FR" sz="2600" dirty="0">
                <a:latin typeface="Times New Roman" pitchFamily="18" charset="0"/>
              </a:rPr>
              <a:t>Individuals get what they want (emphasis on the role of resources, preferences and prices)</a:t>
            </a:r>
            <a:r>
              <a:rPr lang="en-GB" altLang="fr-FR" sz="2800" dirty="0">
                <a:latin typeface="Times New Roman" pitchFamily="18" charset="0"/>
              </a:rPr>
              <a:t> </a:t>
            </a:r>
          </a:p>
          <a:p>
            <a:pPr lvl="1" eaLnBrk="1" hangingPunct="1"/>
            <a:r>
              <a:rPr lang="en-GB" altLang="fr-FR" sz="2800" dirty="0">
                <a:latin typeface="Times New Roman" pitchFamily="18" charset="0"/>
              </a:rPr>
              <a:t>Well-being:</a:t>
            </a:r>
          </a:p>
          <a:p>
            <a:pPr lvl="1" eaLnBrk="1" hangingPunct="1"/>
            <a:r>
              <a:rPr lang="en-GB" altLang="fr-FR" sz="2400" dirty="0">
                <a:latin typeface="Times New Roman" pitchFamily="18" charset="0"/>
              </a:rPr>
              <a:t>the more you satisfy your preferences and fulfil your desires the higher your well-being is considered to be</a:t>
            </a:r>
            <a:endParaRPr lang="en-GB" altLang="fr-FR" sz="2600" dirty="0">
              <a:latin typeface="Times New Roman" pitchFamily="18" charset="0"/>
            </a:endParaRPr>
          </a:p>
          <a:p>
            <a:pPr marL="457200" lvl="1" indent="0" eaLnBrk="1" hangingPunct="1">
              <a:buNone/>
            </a:pPr>
            <a:endParaRPr lang="en-GB" altLang="fr-FR" sz="2600"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16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6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6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68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168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body" idx="1"/>
          </p:nvPr>
        </p:nvSpPr>
        <p:spPr>
          <a:xfrm>
            <a:off x="457200" y="442913"/>
            <a:ext cx="8507288" cy="5865812"/>
          </a:xfrm>
        </p:spPr>
        <p:txBody>
          <a:bodyPr/>
          <a:lstStyle/>
          <a:p>
            <a:pPr eaLnBrk="1" hangingPunct="1">
              <a:buFontTx/>
              <a:buNone/>
            </a:pPr>
            <a:r>
              <a:rPr lang="en-GB" altLang="fr-FR" sz="4000" dirty="0">
                <a:latin typeface="Times New Roman" pitchFamily="18" charset="0"/>
              </a:rPr>
              <a:t>In September 2015, the MDGs were replaced by the Sustainable Development Goals. </a:t>
            </a:r>
          </a:p>
          <a:p>
            <a:pPr eaLnBrk="1" hangingPunct="1">
              <a:buFontTx/>
              <a:buNone/>
            </a:pPr>
            <a:r>
              <a:rPr lang="en-US" altLang="fr-FR" sz="4000" dirty="0">
                <a:latin typeface="Times New Roman" pitchFamily="18" charset="0"/>
              </a:rPr>
              <a:t>The SDGs apply to </a:t>
            </a:r>
            <a:r>
              <a:rPr lang="en-US" altLang="fr-FR" sz="4000" b="1" dirty="0">
                <a:latin typeface="Times New Roman" pitchFamily="18" charset="0"/>
              </a:rPr>
              <a:t>all</a:t>
            </a:r>
            <a:r>
              <a:rPr lang="en-US" altLang="fr-FR" sz="4000" dirty="0">
                <a:latin typeface="Times New Roman" pitchFamily="18" charset="0"/>
              </a:rPr>
              <a:t> countries, not only developing ones. </a:t>
            </a:r>
          </a:p>
          <a:p>
            <a:pPr eaLnBrk="1" hangingPunct="1">
              <a:buFontTx/>
              <a:buNone/>
            </a:pPr>
            <a:r>
              <a:rPr lang="en-US" altLang="fr-FR" sz="4000" dirty="0">
                <a:latin typeface="Times New Roman" pitchFamily="18" charset="0"/>
              </a:rPr>
              <a:t>These cover most of the MDGs, plus an emphasis on inequality, the environment, peace, economic growth, and human rights. </a:t>
            </a:r>
            <a:endParaRPr lang="en-GB" altLang="fr-FR" sz="4000" dirty="0">
              <a:latin typeface="Times New Roman"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128587" y="147811"/>
            <a:ext cx="8886825" cy="4505325"/>
          </a:xfrm>
          <a:prstGeom prst="rect">
            <a:avLst/>
          </a:prstGeom>
        </p:spPr>
      </p:pic>
      <p:sp>
        <p:nvSpPr>
          <p:cNvPr id="4" name="ZoneTexte 3"/>
          <p:cNvSpPr txBox="1"/>
          <p:nvPr/>
        </p:nvSpPr>
        <p:spPr>
          <a:xfrm>
            <a:off x="190052" y="4797152"/>
            <a:ext cx="8763893" cy="2031325"/>
          </a:xfrm>
          <a:prstGeom prst="rect">
            <a:avLst/>
          </a:prstGeom>
          <a:noFill/>
        </p:spPr>
        <p:txBody>
          <a:bodyPr wrap="square" rtlCol="0">
            <a:spAutoFit/>
          </a:bodyPr>
          <a:lstStyle/>
          <a:p>
            <a:r>
              <a:rPr lang="en-GB" dirty="0"/>
              <a:t>Same principle: </a:t>
            </a:r>
            <a:r>
              <a:rPr lang="en-GB" dirty="0">
                <a:solidFill>
                  <a:srgbClr val="FF0000"/>
                </a:solidFill>
              </a:rPr>
              <a:t>Each goal has targets</a:t>
            </a:r>
            <a:r>
              <a:rPr lang="en-GB" dirty="0"/>
              <a:t>. No 6. (Water) has 8 targets, for example. </a:t>
            </a:r>
          </a:p>
          <a:p>
            <a:r>
              <a:rPr lang="en-GB" dirty="0">
                <a:solidFill>
                  <a:srgbClr val="FF0000"/>
                </a:solidFill>
              </a:rPr>
              <a:t>Each target has indicators</a:t>
            </a:r>
            <a:r>
              <a:rPr lang="en-GB" dirty="0"/>
              <a:t>. Target 6.3 is “</a:t>
            </a:r>
            <a:r>
              <a:rPr lang="en-US" dirty="0"/>
              <a:t>improve water quality by reducing pollution”, and it has two indicators.</a:t>
            </a:r>
          </a:p>
          <a:p>
            <a:r>
              <a:rPr lang="en-US" dirty="0"/>
              <a:t>6.3.1	Proportion of domestic and industrial wastewater flows safely treated</a:t>
            </a:r>
          </a:p>
          <a:p>
            <a:r>
              <a:rPr lang="en-US" dirty="0"/>
              <a:t>6.3.2	Proportion of bodies of water with good ambient water quality</a:t>
            </a:r>
          </a:p>
          <a:p>
            <a:endParaRPr lang="en-US" dirty="0"/>
          </a:p>
          <a:p>
            <a:r>
              <a:rPr lang="en-US" dirty="0">
                <a:solidFill>
                  <a:srgbClr val="FF0000"/>
                </a:solidFill>
              </a:rPr>
              <a:t>The 17 Goals have 169 targets and 231 indicators in total.</a:t>
            </a:r>
            <a:endParaRPr lang="fr-FR" dirty="0"/>
          </a:p>
        </p:txBody>
      </p:sp>
    </p:spTree>
    <p:extLst>
      <p:ext uri="{BB962C8B-B14F-4D97-AF65-F5344CB8AC3E}">
        <p14:creationId xmlns:p14="http://schemas.microsoft.com/office/powerpoint/2010/main" val="13899518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6894321-549A-4FB3-A6AB-246FD82301D2}"/>
              </a:ext>
            </a:extLst>
          </p:cNvPr>
          <p:cNvSpPr>
            <a:spLocks noGrp="1"/>
          </p:cNvSpPr>
          <p:nvPr>
            <p:ph type="sldNum" sz="quarter" idx="12"/>
          </p:nvPr>
        </p:nvSpPr>
        <p:spPr/>
        <p:txBody>
          <a:bodyPr/>
          <a:lstStyle/>
          <a:p>
            <a:fld id="{AAE68612-6605-4221-B425-D5403527A977}" type="slidenum">
              <a:rPr lang="en-GB" altLang="fr-FR" smtClean="0"/>
              <a:pPr/>
              <a:t>42</a:t>
            </a:fld>
            <a:endParaRPr lang="en-GB" altLang="fr-FR"/>
          </a:p>
        </p:txBody>
      </p:sp>
      <p:pic>
        <p:nvPicPr>
          <p:cNvPr id="5" name="Picture 4">
            <a:extLst>
              <a:ext uri="{FF2B5EF4-FFF2-40B4-BE49-F238E27FC236}">
                <a16:creationId xmlns:a16="http://schemas.microsoft.com/office/drawing/2014/main" id="{D1E26771-59A4-434C-B50C-A99B466A5C61}"/>
              </a:ext>
            </a:extLst>
          </p:cNvPr>
          <p:cNvPicPr>
            <a:picLocks noChangeAspect="1"/>
          </p:cNvPicPr>
          <p:nvPr/>
        </p:nvPicPr>
        <p:blipFill>
          <a:blip r:embed="rId2"/>
          <a:stretch>
            <a:fillRect/>
          </a:stretch>
        </p:blipFill>
        <p:spPr>
          <a:xfrm>
            <a:off x="251521" y="-24314"/>
            <a:ext cx="8610540" cy="6882314"/>
          </a:xfrm>
          <a:prstGeom prst="rect">
            <a:avLst/>
          </a:prstGeom>
        </p:spPr>
      </p:pic>
    </p:spTree>
    <p:extLst>
      <p:ext uri="{BB962C8B-B14F-4D97-AF65-F5344CB8AC3E}">
        <p14:creationId xmlns:p14="http://schemas.microsoft.com/office/powerpoint/2010/main" val="19428756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body" idx="1"/>
          </p:nvPr>
        </p:nvSpPr>
        <p:spPr>
          <a:xfrm>
            <a:off x="457200" y="442913"/>
            <a:ext cx="8229600" cy="5865812"/>
          </a:xfrm>
        </p:spPr>
        <p:txBody>
          <a:bodyPr/>
          <a:lstStyle/>
          <a:p>
            <a:pPr marL="0" indent="0" eaLnBrk="1" hangingPunct="1">
              <a:buFontTx/>
              <a:buNone/>
            </a:pPr>
            <a:r>
              <a:rPr lang="en-GB" altLang="fr-FR" sz="4400" dirty="0">
                <a:latin typeface="Times New Roman" pitchFamily="18" charset="0"/>
              </a:rPr>
              <a:t>Alternatively, we can restore consumer sovereignty (as it were), and let individuals assign </a:t>
            </a:r>
            <a:r>
              <a:rPr lang="en-GB" altLang="fr-FR" sz="4400" dirty="0">
                <a:solidFill>
                  <a:srgbClr val="FF0000"/>
                </a:solidFill>
                <a:latin typeface="Times New Roman" pitchFamily="18" charset="0"/>
              </a:rPr>
              <a:t>their own preferred weights </a:t>
            </a:r>
            <a:r>
              <a:rPr lang="en-GB" altLang="fr-FR" sz="4400" dirty="0">
                <a:latin typeface="Times New Roman" pitchFamily="18" charset="0"/>
              </a:rPr>
              <a:t>to the posited various different dimensions of the Good Life.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Espace réservé du numéro de diapositive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B7200F43-D1D6-4620-B621-52C9D817C5DA}" type="slidenum">
              <a:rPr lang="en-GB" altLang="fr-FR" sz="1400"/>
              <a:pPr>
                <a:spcBef>
                  <a:spcPct val="0"/>
                </a:spcBef>
                <a:buFontTx/>
                <a:buNone/>
              </a:pPr>
              <a:t>44</a:t>
            </a:fld>
            <a:endParaRPr lang="en-GB" altLang="fr-FR" sz="1400"/>
          </a:p>
        </p:txBody>
      </p:sp>
      <p:sp>
        <p:nvSpPr>
          <p:cNvPr id="59395" name="ZoneTexte 1"/>
          <p:cNvSpPr txBox="1">
            <a:spLocks noChangeArrowheads="1"/>
          </p:cNvSpPr>
          <p:nvPr/>
        </p:nvSpPr>
        <p:spPr bwMode="auto">
          <a:xfrm>
            <a:off x="122238" y="188913"/>
            <a:ext cx="87709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fr-FR" sz="3600" i="1" dirty="0">
                <a:latin typeface="Times New Roman" pitchFamily="18" charset="0"/>
              </a:rPr>
              <a:t>“</a:t>
            </a:r>
            <a:r>
              <a:rPr lang="en-GB" altLang="fr-FR" sz="3600" i="1" dirty="0">
                <a:latin typeface="Times New Roman" pitchFamily="18" charset="0"/>
              </a:rPr>
              <a:t>There is more to life than the cold numbers of GDP and economic statistics”</a:t>
            </a:r>
            <a:endParaRPr lang="fr-FR" altLang="fr-FR" sz="3600" i="1" dirty="0">
              <a:latin typeface="Times New Roman" pitchFamily="18" charset="0"/>
            </a:endParaRPr>
          </a:p>
        </p:txBody>
      </p:sp>
      <p:pic>
        <p:nvPicPr>
          <p:cNvPr id="59396" name="Imag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700213"/>
            <a:ext cx="8928100" cy="38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ZoneTexte 1"/>
          <p:cNvSpPr txBox="1">
            <a:spLocks noChangeArrowheads="1"/>
          </p:cNvSpPr>
          <p:nvPr/>
        </p:nvSpPr>
        <p:spPr bwMode="auto">
          <a:xfrm>
            <a:off x="179388" y="5805488"/>
            <a:ext cx="87852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fr-FR" sz="2800">
                <a:latin typeface="Times New Roman" pitchFamily="18" charset="0"/>
              </a:rPr>
              <a:t>You can use this tool to create country rankings, equally weighting countries</a:t>
            </a:r>
            <a:endParaRPr lang="fr-FR" altLang="fr-FR" sz="2800">
              <a:latin typeface="Times New Roman"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Espace réservé du numéro de diapositive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2F1E94F4-1FB0-4004-A0B6-9588AA596761}" type="slidenum">
              <a:rPr lang="en-GB" altLang="fr-FR" sz="1400"/>
              <a:pPr>
                <a:spcBef>
                  <a:spcPct val="0"/>
                </a:spcBef>
                <a:buFontTx/>
                <a:buNone/>
              </a:pPr>
              <a:t>45</a:t>
            </a:fld>
            <a:endParaRPr lang="en-GB" altLang="fr-FR" sz="1400"/>
          </a:p>
        </p:txBody>
      </p:sp>
      <p:sp>
        <p:nvSpPr>
          <p:cNvPr id="60419" name="ZoneTexte 1"/>
          <p:cNvSpPr txBox="1">
            <a:spLocks noChangeArrowheads="1"/>
          </p:cNvSpPr>
          <p:nvPr/>
        </p:nvSpPr>
        <p:spPr bwMode="auto">
          <a:xfrm>
            <a:off x="179388" y="188913"/>
            <a:ext cx="87852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fr-FR" sz="2800">
                <a:latin typeface="Times New Roman" pitchFamily="18" charset="0"/>
              </a:rPr>
              <a:t>Or over-weighting some topics (here housing, education and health)</a:t>
            </a:r>
            <a:endParaRPr lang="fr-FR" altLang="fr-FR" sz="2800">
              <a:latin typeface="Times New Roman" pitchFamily="18" charset="0"/>
            </a:endParaRPr>
          </a:p>
        </p:txBody>
      </p:sp>
      <p:pic>
        <p:nvPicPr>
          <p:cNvPr id="604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33600"/>
            <a:ext cx="9144000" cy="300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txBox="1">
            <a:spLocks noGrp="1"/>
          </p:cNvSpPr>
          <p:nvPr/>
        </p:nvSpPr>
        <p:spPr bwMode="auto">
          <a:xfrm>
            <a:off x="84138" y="6242050"/>
            <a:ext cx="587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80E0E6DF-A7AB-4C5E-912A-2137E9965F3F}" type="slidenum">
              <a:rPr lang="en-GB" altLang="fr-FR" sz="2600" b="1">
                <a:solidFill>
                  <a:schemeClr val="bg1"/>
                </a:solidFill>
              </a:rPr>
              <a:pPr eaLnBrk="1" hangingPunct="1">
                <a:spcBef>
                  <a:spcPct val="0"/>
                </a:spcBef>
                <a:buFontTx/>
                <a:buNone/>
              </a:pPr>
              <a:t>46</a:t>
            </a:fld>
            <a:endParaRPr lang="en-GB" altLang="fr-FR" sz="2600" b="1">
              <a:solidFill>
                <a:schemeClr val="bg1"/>
              </a:solidFill>
            </a:endParaRPr>
          </a:p>
        </p:txBody>
      </p:sp>
      <p:sp>
        <p:nvSpPr>
          <p:cNvPr id="15363" name="AutoShape 2"/>
          <p:cNvSpPr>
            <a:spLocks noGrp="1" noChangeArrowheads="1"/>
          </p:cNvSpPr>
          <p:nvPr>
            <p:ph type="title" idx="4294967295"/>
          </p:nvPr>
        </p:nvSpPr>
        <p:spPr/>
        <p:txBody>
          <a:bodyPr anchor="b"/>
          <a:lstStyle/>
          <a:p>
            <a:pPr eaLnBrk="1" hangingPunct="1"/>
            <a:r>
              <a:rPr lang="en-GB" altLang="fr-FR">
                <a:latin typeface="Times New Roman" pitchFamily="18" charset="0"/>
              </a:rPr>
              <a:t>Three concepts of well-being</a:t>
            </a:r>
          </a:p>
        </p:txBody>
      </p:sp>
      <p:sp>
        <p:nvSpPr>
          <p:cNvPr id="71683" name="Rectangle 3"/>
          <p:cNvSpPr>
            <a:spLocks noGrp="1" noChangeArrowheads="1"/>
          </p:cNvSpPr>
          <p:nvPr>
            <p:ph type="body" idx="4294967295"/>
          </p:nvPr>
        </p:nvSpPr>
        <p:spPr>
          <a:xfrm>
            <a:off x="395536" y="1628775"/>
            <a:ext cx="8568952" cy="4781550"/>
          </a:xfrm>
        </p:spPr>
        <p:txBody>
          <a:bodyPr/>
          <a:lstStyle/>
          <a:p>
            <a:pPr eaLnBrk="1" hangingPunct="1"/>
            <a:r>
              <a:rPr lang="en-GB" altLang="fr-FR" dirty="0">
                <a:solidFill>
                  <a:srgbClr val="FF3300"/>
                </a:solidFill>
                <a:latin typeface="Times New Roman" pitchFamily="18" charset="0"/>
              </a:rPr>
              <a:t>Psychology: Let’s actually </a:t>
            </a:r>
            <a:r>
              <a:rPr lang="en-GB" altLang="fr-FR" u="sng" dirty="0">
                <a:solidFill>
                  <a:srgbClr val="FF3300"/>
                </a:solidFill>
                <a:latin typeface="Times New Roman" pitchFamily="18" charset="0"/>
              </a:rPr>
              <a:t>ask</a:t>
            </a:r>
            <a:r>
              <a:rPr lang="en-GB" altLang="fr-FR" dirty="0">
                <a:solidFill>
                  <a:srgbClr val="FF3300"/>
                </a:solidFill>
                <a:latin typeface="Times New Roman" pitchFamily="18" charset="0"/>
              </a:rPr>
              <a:t> people how they are doing</a:t>
            </a:r>
          </a:p>
          <a:p>
            <a:pPr marL="0" indent="0" eaLnBrk="1" hangingPunct="1">
              <a:buNone/>
            </a:pPr>
            <a:endParaRPr lang="en-GB" altLang="fr-FR" dirty="0">
              <a:solidFill>
                <a:srgbClr val="FF3300"/>
              </a:solidFill>
              <a:latin typeface="Times New Roman" pitchFamily="18" charset="0"/>
            </a:endParaRPr>
          </a:p>
        </p:txBody>
      </p:sp>
    </p:spTree>
    <p:extLst>
      <p:ext uri="{BB962C8B-B14F-4D97-AF65-F5344CB8AC3E}">
        <p14:creationId xmlns:p14="http://schemas.microsoft.com/office/powerpoint/2010/main" val="12650824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5"/>
          <p:cNvSpPr>
            <a:spLocks noGrp="1"/>
          </p:cNvSpPr>
          <p:nvPr>
            <p:ph type="sldNum" sz="quarter" idx="12"/>
          </p:nvPr>
        </p:nvSpPr>
        <p:spPr>
          <a:xfrm>
            <a:off x="84138" y="6242050"/>
            <a:ext cx="587375" cy="488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l">
              <a:spcBef>
                <a:spcPct val="0"/>
              </a:spcBef>
              <a:buFontTx/>
              <a:buNone/>
            </a:pPr>
            <a:fld id="{2FD22AFB-8C4E-4E2C-9D3D-E0B55712484E}" type="slidenum">
              <a:rPr lang="en-GB" altLang="fr-FR" sz="2600" b="1">
                <a:solidFill>
                  <a:schemeClr val="bg1"/>
                </a:solidFill>
              </a:rPr>
              <a:pPr algn="l">
                <a:spcBef>
                  <a:spcPct val="0"/>
                </a:spcBef>
                <a:buFontTx/>
                <a:buNone/>
              </a:pPr>
              <a:t>47</a:t>
            </a:fld>
            <a:endParaRPr lang="en-GB" altLang="fr-FR" sz="2600" b="1">
              <a:solidFill>
                <a:schemeClr val="bg1"/>
              </a:solidFill>
            </a:endParaRPr>
          </a:p>
        </p:txBody>
      </p:sp>
      <p:sp>
        <p:nvSpPr>
          <p:cNvPr id="63491" name="AutoShape 2"/>
          <p:cNvSpPr>
            <a:spLocks noGrp="1" noChangeArrowheads="1"/>
          </p:cNvSpPr>
          <p:nvPr>
            <p:ph type="title" idx="4294967295"/>
          </p:nvPr>
        </p:nvSpPr>
        <p:spPr>
          <a:xfrm>
            <a:off x="457200" y="-27384"/>
            <a:ext cx="8229600" cy="710952"/>
          </a:xfrm>
        </p:spPr>
        <p:txBody>
          <a:bodyPr anchor="ctr" anchorCtr="0"/>
          <a:lstStyle/>
          <a:p>
            <a:pPr eaLnBrk="1" hangingPunct="1"/>
            <a:r>
              <a:rPr lang="en-GB" altLang="fr-FR" b="1" dirty="0">
                <a:solidFill>
                  <a:srgbClr val="FF0000"/>
                </a:solidFill>
                <a:latin typeface="Times New Roman" pitchFamily="18" charset="0"/>
              </a:rPr>
              <a:t>3) Mental state accounts</a:t>
            </a:r>
          </a:p>
        </p:txBody>
      </p:sp>
      <p:sp>
        <p:nvSpPr>
          <p:cNvPr id="74755" name="Rectangle 3"/>
          <p:cNvSpPr>
            <a:spLocks noGrp="1" noChangeArrowheads="1"/>
          </p:cNvSpPr>
          <p:nvPr>
            <p:ph type="body" idx="4294967295"/>
          </p:nvPr>
        </p:nvSpPr>
        <p:spPr>
          <a:xfrm>
            <a:off x="35496" y="692696"/>
            <a:ext cx="9073008" cy="5616624"/>
          </a:xfrm>
        </p:spPr>
        <p:txBody>
          <a:bodyPr/>
          <a:lstStyle/>
          <a:p>
            <a:pPr marL="0" indent="0" eaLnBrk="1" hangingPunct="1">
              <a:lnSpc>
                <a:spcPct val="80000"/>
              </a:lnSpc>
              <a:buNone/>
            </a:pPr>
            <a:r>
              <a:rPr lang="en-GB" altLang="fr-FR" dirty="0">
                <a:latin typeface="Times New Roman" pitchFamily="18" charset="0"/>
              </a:rPr>
              <a:t>These accounts provided by individual can be </a:t>
            </a:r>
            <a:r>
              <a:rPr lang="en-GB" altLang="fr-FR" dirty="0">
                <a:solidFill>
                  <a:srgbClr val="FF0000"/>
                </a:solidFill>
                <a:latin typeface="Times New Roman" pitchFamily="18" charset="0"/>
              </a:rPr>
              <a:t>cognitive/evaluative</a:t>
            </a:r>
            <a:r>
              <a:rPr lang="en-GB" altLang="fr-FR" dirty="0">
                <a:latin typeface="Times New Roman" pitchFamily="18" charset="0"/>
              </a:rPr>
              <a:t>: how has my life gone so far?</a:t>
            </a:r>
          </a:p>
          <a:p>
            <a:pPr marL="0" indent="0" eaLnBrk="1" hangingPunct="1">
              <a:lnSpc>
                <a:spcPct val="80000"/>
              </a:lnSpc>
              <a:buNone/>
            </a:pPr>
            <a:endParaRPr lang="en-GB" altLang="fr-FR" sz="3200" dirty="0">
              <a:latin typeface="Times New Roman" pitchFamily="18" charset="0"/>
            </a:endParaRPr>
          </a:p>
          <a:p>
            <a:pPr marL="0" indent="0" eaLnBrk="1" hangingPunct="1">
              <a:lnSpc>
                <a:spcPct val="80000"/>
              </a:lnSpc>
              <a:buNone/>
            </a:pPr>
            <a:r>
              <a:rPr lang="en-GB" altLang="fr-FR" sz="3200" dirty="0">
                <a:latin typeface="Times New Roman" pitchFamily="18" charset="0"/>
              </a:rPr>
              <a:t>1) </a:t>
            </a:r>
            <a:r>
              <a:rPr lang="en-GB" altLang="fr-FR" dirty="0">
                <a:latin typeface="Times New Roman" pitchFamily="18" charset="0"/>
              </a:rPr>
              <a:t>Self-reported </a:t>
            </a:r>
            <a:r>
              <a:rPr lang="en-GB" altLang="fr-FR" dirty="0">
                <a:solidFill>
                  <a:srgbClr val="FF0000"/>
                </a:solidFill>
                <a:latin typeface="Times New Roman" pitchFamily="18" charset="0"/>
              </a:rPr>
              <a:t>satisfaction </a:t>
            </a:r>
            <a:r>
              <a:rPr lang="en-GB" altLang="fr-FR" dirty="0">
                <a:latin typeface="Times New Roman" pitchFamily="18" charset="0"/>
              </a:rPr>
              <a:t>(cognitive/evaluative)</a:t>
            </a:r>
          </a:p>
          <a:p>
            <a:pPr lvl="1" eaLnBrk="1" hangingPunct="1">
              <a:lnSpc>
                <a:spcPct val="80000"/>
              </a:lnSpc>
            </a:pPr>
            <a:r>
              <a:rPr lang="en-GB" altLang="fr-FR" sz="3200" dirty="0">
                <a:latin typeface="Times New Roman" pitchFamily="18" charset="0"/>
              </a:rPr>
              <a:t>“how satisfied are you with your life?”</a:t>
            </a:r>
          </a:p>
          <a:p>
            <a:pPr marL="0" indent="0" eaLnBrk="1" hangingPunct="1">
              <a:lnSpc>
                <a:spcPct val="80000"/>
              </a:lnSpc>
              <a:buNone/>
            </a:pPr>
            <a:r>
              <a:rPr lang="en-GB" altLang="fr-FR" dirty="0">
                <a:latin typeface="Times New Roman" pitchFamily="18" charset="0"/>
              </a:rPr>
              <a:t>2) Self-reported </a:t>
            </a:r>
            <a:r>
              <a:rPr lang="en-GB" altLang="fr-FR" dirty="0" err="1">
                <a:solidFill>
                  <a:srgbClr val="FF0000"/>
                </a:solidFill>
                <a:latin typeface="Times New Roman" pitchFamily="18" charset="0"/>
              </a:rPr>
              <a:t>eudaimonia</a:t>
            </a:r>
            <a:r>
              <a:rPr lang="en-GB" altLang="fr-FR" dirty="0">
                <a:solidFill>
                  <a:srgbClr val="FF0000"/>
                </a:solidFill>
                <a:latin typeface="Times New Roman" pitchFamily="18" charset="0"/>
              </a:rPr>
              <a:t> </a:t>
            </a:r>
            <a:r>
              <a:rPr lang="en-GB" altLang="fr-FR" dirty="0">
                <a:latin typeface="Times New Roman" pitchFamily="18" charset="0"/>
              </a:rPr>
              <a:t>(cognitive/evaluative)</a:t>
            </a:r>
          </a:p>
          <a:p>
            <a:pPr lvl="1" eaLnBrk="1" hangingPunct="1">
              <a:lnSpc>
                <a:spcPct val="80000"/>
              </a:lnSpc>
            </a:pPr>
            <a:r>
              <a:rPr lang="en-GB" altLang="fr-FR" sz="3200" dirty="0">
                <a:latin typeface="Times New Roman" pitchFamily="18" charset="0"/>
              </a:rPr>
              <a:t>Meaning and purpose in life</a:t>
            </a:r>
          </a:p>
          <a:p>
            <a:pPr marL="0" lvl="1" indent="0" eaLnBrk="1" hangingPunct="1">
              <a:lnSpc>
                <a:spcPct val="80000"/>
              </a:lnSpc>
              <a:buNone/>
            </a:pPr>
            <a:endParaRPr lang="en-GB" altLang="fr-FR" sz="3200" dirty="0">
              <a:latin typeface="Times New Roman" pitchFamily="18" charset="0"/>
            </a:endParaRPr>
          </a:p>
          <a:p>
            <a:pPr marL="0" lvl="1" indent="0" eaLnBrk="1" hangingPunct="1">
              <a:lnSpc>
                <a:spcPct val="80000"/>
              </a:lnSpc>
              <a:buNone/>
            </a:pPr>
            <a:r>
              <a:rPr lang="en-GB" altLang="fr-FR" sz="3200" dirty="0">
                <a:latin typeface="Times New Roman" pitchFamily="18" charset="0"/>
              </a:rPr>
              <a:t>Or a series of </a:t>
            </a:r>
            <a:r>
              <a:rPr lang="en-GB" altLang="fr-FR" sz="3200" dirty="0">
                <a:solidFill>
                  <a:srgbClr val="FF0000"/>
                </a:solidFill>
                <a:latin typeface="Times New Roman" pitchFamily="18" charset="0"/>
              </a:rPr>
              <a:t>feelings from moment to moment</a:t>
            </a:r>
            <a:endParaRPr lang="en-GB" altLang="fr-FR" sz="3200" dirty="0">
              <a:latin typeface="Times New Roman" pitchFamily="18" charset="0"/>
            </a:endParaRPr>
          </a:p>
          <a:p>
            <a:pPr marL="0" indent="0" eaLnBrk="1" hangingPunct="1">
              <a:lnSpc>
                <a:spcPct val="80000"/>
              </a:lnSpc>
              <a:buNone/>
            </a:pPr>
            <a:endParaRPr lang="en-GB" altLang="fr-FR" dirty="0">
              <a:latin typeface="Times New Roman" pitchFamily="18" charset="0"/>
            </a:endParaRPr>
          </a:p>
          <a:p>
            <a:pPr marL="0" indent="0" eaLnBrk="1" hangingPunct="1">
              <a:lnSpc>
                <a:spcPct val="80000"/>
              </a:lnSpc>
              <a:buNone/>
            </a:pPr>
            <a:r>
              <a:rPr lang="en-GB" altLang="fr-FR" dirty="0">
                <a:latin typeface="Times New Roman" pitchFamily="18" charset="0"/>
              </a:rPr>
              <a:t>3) Self-reported </a:t>
            </a:r>
            <a:r>
              <a:rPr lang="en-GB" altLang="fr-FR" dirty="0">
                <a:solidFill>
                  <a:srgbClr val="FF0000"/>
                </a:solidFill>
                <a:latin typeface="Times New Roman" pitchFamily="18" charset="0"/>
              </a:rPr>
              <a:t>mood or emotions</a:t>
            </a:r>
            <a:r>
              <a:rPr lang="en-GB" altLang="fr-FR" dirty="0">
                <a:latin typeface="Times New Roman" pitchFamily="18" charset="0"/>
              </a:rPr>
              <a:t> (affect)</a:t>
            </a:r>
          </a:p>
          <a:p>
            <a:pPr lvl="1" eaLnBrk="1" hangingPunct="1">
              <a:lnSpc>
                <a:spcPct val="80000"/>
              </a:lnSpc>
            </a:pPr>
            <a:r>
              <a:rPr lang="en-GB" altLang="fr-FR" sz="3200" dirty="0">
                <a:latin typeface="Times New Roman" pitchFamily="18" charset="0"/>
              </a:rPr>
              <a:t>happy / sad / excited / bored etc.</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5"/>
          <p:cNvSpPr>
            <a:spLocks noGrp="1"/>
          </p:cNvSpPr>
          <p:nvPr>
            <p:ph type="sldNum" sz="quarter" idx="12"/>
          </p:nvPr>
        </p:nvSpPr>
        <p:spPr>
          <a:xfrm>
            <a:off x="84138" y="6242050"/>
            <a:ext cx="587375" cy="488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l">
              <a:spcBef>
                <a:spcPct val="0"/>
              </a:spcBef>
              <a:buFontTx/>
              <a:buNone/>
            </a:pPr>
            <a:fld id="{48CB6A5F-7930-4BDF-B045-F8A896D65E9C}" type="slidenum">
              <a:rPr lang="en-GB" altLang="fr-FR" sz="2600" b="1">
                <a:solidFill>
                  <a:schemeClr val="bg1"/>
                </a:solidFill>
              </a:rPr>
              <a:pPr algn="l">
                <a:spcBef>
                  <a:spcPct val="0"/>
                </a:spcBef>
                <a:buFontTx/>
                <a:buNone/>
              </a:pPr>
              <a:t>48</a:t>
            </a:fld>
            <a:endParaRPr lang="en-GB" altLang="fr-FR" sz="2600" b="1">
              <a:solidFill>
                <a:schemeClr val="bg1"/>
              </a:solidFill>
            </a:endParaRPr>
          </a:p>
        </p:txBody>
      </p:sp>
      <p:sp>
        <p:nvSpPr>
          <p:cNvPr id="67587" name="AutoShape 2"/>
          <p:cNvSpPr>
            <a:spLocks noGrp="1" noChangeArrowheads="1"/>
          </p:cNvSpPr>
          <p:nvPr>
            <p:ph type="title" idx="4294967295"/>
          </p:nvPr>
        </p:nvSpPr>
        <p:spPr>
          <a:xfrm>
            <a:off x="35496" y="-27385"/>
            <a:ext cx="9036496" cy="1728193"/>
          </a:xfrm>
        </p:spPr>
        <p:txBody>
          <a:bodyPr anchor="b"/>
          <a:lstStyle/>
          <a:p>
            <a:pPr eaLnBrk="1" hangingPunct="1"/>
            <a:br>
              <a:rPr lang="en-GB" altLang="fr-FR" sz="3200" dirty="0">
                <a:latin typeface="Times New Roman" pitchFamily="18" charset="0"/>
              </a:rPr>
            </a:br>
            <a:br>
              <a:rPr lang="en-GB" altLang="fr-FR" sz="3200" dirty="0">
                <a:latin typeface="Times New Roman" pitchFamily="18" charset="0"/>
              </a:rPr>
            </a:br>
            <a:r>
              <a:rPr lang="en-GB" altLang="fr-FR" sz="3200" dirty="0">
                <a:latin typeface="Times New Roman" pitchFamily="18" charset="0"/>
              </a:rPr>
              <a:t>Examples: British Household Panel Survey (BHPS - </a:t>
            </a:r>
            <a:r>
              <a:rPr lang="en-GB" altLang="fr-FR" sz="3200" dirty="0">
                <a:solidFill>
                  <a:srgbClr val="00B0F0"/>
                </a:solidFill>
                <a:latin typeface="Times New Roman" pitchFamily="18" charset="0"/>
                <a:hlinkClick r:id="rId3"/>
              </a:rPr>
              <a:t>http://www.iser.essex.ac.uk/ulsc/bhps/</a:t>
            </a:r>
            <a:r>
              <a:rPr lang="en-GB" altLang="fr-FR" sz="3200" dirty="0">
                <a:latin typeface="Times New Roman" pitchFamily="18" charset="0"/>
              </a:rPr>
              <a:t>) </a:t>
            </a:r>
            <a:br>
              <a:rPr lang="en-GB" altLang="fr-FR" sz="3200" dirty="0">
                <a:latin typeface="Times New Roman" pitchFamily="18" charset="0"/>
              </a:rPr>
            </a:br>
            <a:r>
              <a:rPr lang="en-GB" altLang="fr-FR" sz="3200" dirty="0">
                <a:latin typeface="Times New Roman" pitchFamily="18" charset="0"/>
              </a:rPr>
              <a:t>Satisfaction is single-item </a:t>
            </a:r>
          </a:p>
        </p:txBody>
      </p:sp>
      <p:sp>
        <p:nvSpPr>
          <p:cNvPr id="7" name="Content Placeholder 2"/>
          <p:cNvSpPr txBox="1">
            <a:spLocks/>
          </p:cNvSpPr>
          <p:nvPr/>
        </p:nvSpPr>
        <p:spPr>
          <a:xfrm>
            <a:off x="250825" y="2071389"/>
            <a:ext cx="8567738"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indent="0">
              <a:buFontTx/>
              <a:buNone/>
            </a:pPr>
            <a:r>
              <a:rPr lang="en-GB" altLang="fr-FR" sz="2400" kern="0" dirty="0">
                <a:latin typeface="Times New Roman" pitchFamily="18" charset="0"/>
              </a:rPr>
              <a:t>Here are some questions about how you feel about your life. Please tick the number which you feel best describes how dissatisfied or satisfied you are with the following aspects of your current situation.</a:t>
            </a:r>
          </a:p>
          <a:p>
            <a:pPr indent="0">
              <a:buFontTx/>
              <a:buNone/>
            </a:pPr>
            <a:r>
              <a:rPr lang="en-GB" altLang="fr-FR" sz="2400" i="1" kern="0" dirty="0">
                <a:latin typeface="Times New Roman" pitchFamily="18" charset="0"/>
              </a:rPr>
              <a:t>Your life overall</a:t>
            </a:r>
          </a:p>
          <a:p>
            <a:pPr indent="0">
              <a:buFontTx/>
              <a:buNone/>
            </a:pPr>
            <a:r>
              <a:rPr lang="en-GB" altLang="fr-FR" kern="0" dirty="0">
                <a:latin typeface="Times New Roman" pitchFamily="18" charset="0"/>
              </a:rPr>
              <a:t>	[ 1 ]   [ 2 ]   [ 3 ]   [ 4 ]   [ 5 ]   [ 6 ]   [ 7 ]</a:t>
            </a:r>
          </a:p>
          <a:p>
            <a:pPr indent="0">
              <a:buFontTx/>
              <a:buNone/>
            </a:pPr>
            <a:r>
              <a:rPr lang="en-GB" altLang="fr-FR" sz="1800" kern="0" dirty="0">
                <a:latin typeface="Times New Roman" pitchFamily="18" charset="0"/>
              </a:rPr>
              <a:t>	not satisfied at all  				          completely satisfied</a:t>
            </a:r>
          </a:p>
          <a:p>
            <a:pPr indent="0">
              <a:buFontTx/>
              <a:buNone/>
            </a:pPr>
            <a:endParaRPr lang="en-GB" altLang="fr-FR" sz="2400" kern="0" dirty="0">
              <a:latin typeface="Times New Roman" pitchFamily="18" charset="0"/>
            </a:endParaRPr>
          </a:p>
          <a:p>
            <a:pPr indent="0">
              <a:buFontTx/>
              <a:buNone/>
            </a:pPr>
            <a:r>
              <a:rPr lang="en-GB" altLang="fr-FR" sz="2400" kern="0" dirty="0">
                <a:latin typeface="Times New Roman" pitchFamily="18" charset="0"/>
              </a:rPr>
              <a:t>This question is also asked about domains of life:</a:t>
            </a:r>
          </a:p>
          <a:p>
            <a:pPr indent="0">
              <a:buFontTx/>
              <a:buNone/>
            </a:pPr>
            <a:r>
              <a:rPr lang="en-GB" altLang="fr-FR" sz="2400" i="1" kern="0" dirty="0">
                <a:latin typeface="Times New Roman" pitchFamily="18" charset="0"/>
              </a:rPr>
              <a:t>e.g. health, income, house, partner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457200" y="44624"/>
            <a:ext cx="8229600" cy="850900"/>
          </a:xfrm>
        </p:spPr>
        <p:txBody>
          <a:bodyPr/>
          <a:lstStyle/>
          <a:p>
            <a:br>
              <a:rPr lang="en-GB" altLang="fr-FR" sz="3200" b="1" dirty="0">
                <a:solidFill>
                  <a:schemeClr val="tx1"/>
                </a:solidFill>
              </a:rPr>
            </a:br>
            <a:r>
              <a:rPr lang="en-GB" altLang="fr-FR" sz="3200" b="1" dirty="0">
                <a:solidFill>
                  <a:schemeClr val="tx1"/>
                </a:solidFill>
                <a:latin typeface="Times New Roman" pitchFamily="18" charset="0"/>
              </a:rPr>
              <a:t>The General Health Questionnaire 12 </a:t>
            </a:r>
            <a:br>
              <a:rPr lang="en-GB" altLang="fr-FR" sz="3200" b="1" dirty="0">
                <a:solidFill>
                  <a:schemeClr val="tx1"/>
                </a:solidFill>
                <a:latin typeface="Times New Roman" pitchFamily="18" charset="0"/>
              </a:rPr>
            </a:br>
            <a:r>
              <a:rPr lang="en-GB" altLang="fr-FR" sz="3200" b="1" dirty="0">
                <a:solidFill>
                  <a:schemeClr val="tx1"/>
                </a:solidFill>
                <a:latin typeface="Times New Roman" pitchFamily="18" charset="0"/>
              </a:rPr>
              <a:t>(GHQ-12): Multiple-item</a:t>
            </a:r>
            <a:endParaRPr lang="en-GB" altLang="fr-FR" dirty="0">
              <a:latin typeface="Times New Roman" pitchFamily="18" charset="0"/>
            </a:endParaRPr>
          </a:p>
        </p:txBody>
      </p:sp>
      <p:sp>
        <p:nvSpPr>
          <p:cNvPr id="69635" name="Content Placeholder 2"/>
          <p:cNvSpPr>
            <a:spLocks noGrp="1"/>
          </p:cNvSpPr>
          <p:nvPr>
            <p:ph idx="1"/>
          </p:nvPr>
        </p:nvSpPr>
        <p:spPr>
          <a:xfrm>
            <a:off x="468313" y="1196752"/>
            <a:ext cx="8229600" cy="5000625"/>
          </a:xfrm>
        </p:spPr>
        <p:txBody>
          <a:bodyPr/>
          <a:lstStyle/>
          <a:p>
            <a:pPr>
              <a:buFontTx/>
              <a:buNone/>
            </a:pPr>
            <a:r>
              <a:rPr lang="en-GB" altLang="fr-FR" sz="2000" dirty="0">
                <a:latin typeface="Times New Roman" pitchFamily="18" charset="0"/>
              </a:rPr>
              <a:t>Have you recently: </a:t>
            </a:r>
          </a:p>
          <a:p>
            <a:pPr lvl="2">
              <a:buFontTx/>
              <a:buNone/>
            </a:pPr>
            <a:r>
              <a:rPr lang="en-GB" altLang="fr-FR" sz="2000" dirty="0">
                <a:latin typeface="Times New Roman" pitchFamily="18" charset="0"/>
              </a:rPr>
              <a:t>1. been able to concentrate</a:t>
            </a:r>
          </a:p>
          <a:p>
            <a:pPr lvl="2">
              <a:buFontTx/>
              <a:buNone/>
            </a:pPr>
            <a:r>
              <a:rPr lang="en-GB" altLang="fr-FR" sz="2000" dirty="0">
                <a:latin typeface="Times New Roman" pitchFamily="18" charset="0"/>
              </a:rPr>
              <a:t>2. lost much sleep over worry </a:t>
            </a:r>
          </a:p>
          <a:p>
            <a:pPr lvl="2">
              <a:buFontTx/>
              <a:buNone/>
            </a:pPr>
            <a:r>
              <a:rPr lang="en-GB" altLang="fr-FR" sz="2000" dirty="0">
                <a:latin typeface="Times New Roman" pitchFamily="18" charset="0"/>
              </a:rPr>
              <a:t>3. felt that you were playing a useful part in things</a:t>
            </a:r>
          </a:p>
          <a:p>
            <a:pPr lvl="2">
              <a:buFontTx/>
              <a:buNone/>
            </a:pPr>
            <a:r>
              <a:rPr lang="en-GB" altLang="fr-FR" sz="2000" dirty="0">
                <a:latin typeface="Times New Roman" pitchFamily="18" charset="0"/>
              </a:rPr>
              <a:t>4. felt capable of making decisions</a:t>
            </a:r>
          </a:p>
          <a:p>
            <a:pPr lvl="2">
              <a:buFontTx/>
              <a:buNone/>
            </a:pPr>
            <a:r>
              <a:rPr lang="en-GB" altLang="fr-FR" sz="2000" dirty="0">
                <a:latin typeface="Times New Roman" pitchFamily="18" charset="0"/>
              </a:rPr>
              <a:t>5. Felt constantly under strain</a:t>
            </a:r>
          </a:p>
          <a:p>
            <a:pPr lvl="2">
              <a:buFontTx/>
              <a:buNone/>
            </a:pPr>
            <a:r>
              <a:rPr lang="en-GB" altLang="fr-FR" sz="2000" dirty="0">
                <a:latin typeface="Times New Roman" pitchFamily="18" charset="0"/>
              </a:rPr>
              <a:t>6. felt you could not overcome difficulties</a:t>
            </a:r>
          </a:p>
          <a:p>
            <a:pPr lvl="2">
              <a:buFontTx/>
              <a:buNone/>
            </a:pPr>
            <a:r>
              <a:rPr lang="en-GB" altLang="fr-FR" sz="2000" dirty="0">
                <a:latin typeface="Times New Roman" pitchFamily="18" charset="0"/>
              </a:rPr>
              <a:t>7. been able to enjoy normal activities</a:t>
            </a:r>
          </a:p>
          <a:p>
            <a:pPr lvl="2">
              <a:buFontTx/>
              <a:buNone/>
            </a:pPr>
            <a:r>
              <a:rPr lang="en-GB" altLang="fr-FR" sz="2000" dirty="0">
                <a:latin typeface="Times New Roman" pitchFamily="18" charset="0"/>
              </a:rPr>
              <a:t>8. been able to face up to problems</a:t>
            </a:r>
          </a:p>
          <a:p>
            <a:pPr lvl="2">
              <a:buFontTx/>
              <a:buNone/>
            </a:pPr>
            <a:r>
              <a:rPr lang="en-GB" altLang="fr-FR" sz="2000" dirty="0">
                <a:latin typeface="Times New Roman" pitchFamily="18" charset="0"/>
              </a:rPr>
              <a:t>9. Been feeling unhappy and depressed</a:t>
            </a:r>
          </a:p>
          <a:p>
            <a:pPr lvl="2">
              <a:buFontTx/>
              <a:buNone/>
            </a:pPr>
            <a:r>
              <a:rPr lang="en-GB" altLang="fr-FR" sz="2000" dirty="0">
                <a:latin typeface="Times New Roman" pitchFamily="18" charset="0"/>
              </a:rPr>
              <a:t>10. been Losing confidence</a:t>
            </a:r>
          </a:p>
          <a:p>
            <a:pPr lvl="2">
              <a:buFontTx/>
              <a:buNone/>
            </a:pPr>
            <a:r>
              <a:rPr lang="en-GB" altLang="fr-FR" sz="2000" dirty="0">
                <a:latin typeface="Times New Roman" pitchFamily="18" charset="0"/>
              </a:rPr>
              <a:t>11. been thinking of yourself as worthless</a:t>
            </a:r>
          </a:p>
          <a:p>
            <a:pPr lvl="2">
              <a:buFontTx/>
              <a:buNone/>
            </a:pPr>
            <a:r>
              <a:rPr lang="en-GB" altLang="fr-FR" sz="2000" dirty="0">
                <a:latin typeface="Times New Roman" pitchFamily="18" charset="0"/>
              </a:rPr>
              <a:t>12. been feeling reasonably happy</a:t>
            </a:r>
          </a:p>
          <a:p>
            <a:endParaRPr lang="en-GB" altLang="fr-FR" dirty="0">
              <a:latin typeface="Times New Roman" pitchFamily="18" charset="0"/>
            </a:endParaRPr>
          </a:p>
        </p:txBody>
      </p:sp>
      <p:sp>
        <p:nvSpPr>
          <p:cNvPr id="696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B093FB89-798F-4D63-A912-384FEB3FEC4D}" type="slidenum">
              <a:rPr lang="en-GB" altLang="fr-FR" sz="1400" smtClean="0"/>
              <a:pPr>
                <a:spcBef>
                  <a:spcPct val="0"/>
                </a:spcBef>
                <a:buFontTx/>
                <a:buNone/>
              </a:pPr>
              <a:t>49</a:t>
            </a:fld>
            <a:endParaRPr lang="en-GB" altLang="fr-FR" sz="1400" dirty="0"/>
          </a:p>
        </p:txBody>
      </p:sp>
      <p:sp>
        <p:nvSpPr>
          <p:cNvPr id="2" name="ZoneTexte 1"/>
          <p:cNvSpPr txBox="1"/>
          <p:nvPr/>
        </p:nvSpPr>
        <p:spPr>
          <a:xfrm>
            <a:off x="179512" y="6245225"/>
            <a:ext cx="8507288" cy="369332"/>
          </a:xfrm>
          <a:prstGeom prst="rect">
            <a:avLst/>
          </a:prstGeom>
          <a:noFill/>
        </p:spPr>
        <p:txBody>
          <a:bodyPr wrap="square" rtlCol="0">
            <a:spAutoFit/>
          </a:bodyPr>
          <a:lstStyle/>
          <a:p>
            <a:r>
              <a:rPr lang="en-GB" dirty="0">
                <a:solidFill>
                  <a:srgbClr val="FF0000"/>
                </a:solidFill>
              </a:rPr>
              <a:t>Six positive and six negative questions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5"/>
          <p:cNvSpPr>
            <a:spLocks noGrp="1"/>
          </p:cNvSpPr>
          <p:nvPr>
            <p:ph type="sldNum" sz="quarter" idx="12"/>
          </p:nvPr>
        </p:nvSpPr>
        <p:spPr>
          <a:xfrm>
            <a:off x="84138" y="6242050"/>
            <a:ext cx="587375" cy="488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l">
              <a:spcBef>
                <a:spcPct val="0"/>
              </a:spcBef>
              <a:buFontTx/>
              <a:buNone/>
            </a:pPr>
            <a:fld id="{810E4E4B-15C6-4240-8145-4160EB1A53D4}" type="slidenum">
              <a:rPr lang="en-GB" altLang="fr-FR" sz="2600" b="1">
                <a:solidFill>
                  <a:schemeClr val="bg1"/>
                </a:solidFill>
              </a:rPr>
              <a:pPr algn="l">
                <a:spcBef>
                  <a:spcPct val="0"/>
                </a:spcBef>
                <a:buFontTx/>
                <a:buNone/>
              </a:pPr>
              <a:t>5</a:t>
            </a:fld>
            <a:endParaRPr lang="en-GB" altLang="fr-FR" sz="2600" b="1">
              <a:solidFill>
                <a:schemeClr val="bg1"/>
              </a:solidFill>
            </a:endParaRPr>
          </a:p>
        </p:txBody>
      </p:sp>
      <p:sp>
        <p:nvSpPr>
          <p:cNvPr id="61443" name="AutoShape 2"/>
          <p:cNvSpPr>
            <a:spLocks noGrp="1" noChangeArrowheads="1"/>
          </p:cNvSpPr>
          <p:nvPr>
            <p:ph type="title" idx="4294967295"/>
          </p:nvPr>
        </p:nvSpPr>
        <p:spPr>
          <a:xfrm>
            <a:off x="251520" y="-18256"/>
            <a:ext cx="8712968" cy="1143000"/>
          </a:xfrm>
        </p:spPr>
        <p:txBody>
          <a:bodyPr anchor="ctr" anchorCtr="0"/>
          <a:lstStyle/>
          <a:p>
            <a:pPr eaLnBrk="1" hangingPunct="1"/>
            <a:r>
              <a:rPr lang="en-GB" altLang="fr-FR" b="1" dirty="0">
                <a:solidFill>
                  <a:srgbClr val="FF0000"/>
                </a:solidFill>
                <a:latin typeface="Times New Roman" pitchFamily="18" charset="0"/>
              </a:rPr>
              <a:t>1) Preference satisfaction accounts</a:t>
            </a:r>
          </a:p>
        </p:txBody>
      </p:sp>
      <p:sp>
        <p:nvSpPr>
          <p:cNvPr id="73731" name="Rectangle 3"/>
          <p:cNvSpPr>
            <a:spLocks noGrp="1" noChangeArrowheads="1"/>
          </p:cNvSpPr>
          <p:nvPr>
            <p:ph type="body" idx="4294967295"/>
          </p:nvPr>
        </p:nvSpPr>
        <p:spPr>
          <a:xfrm>
            <a:off x="0" y="908720"/>
            <a:ext cx="9108504" cy="4392613"/>
          </a:xfrm>
        </p:spPr>
        <p:txBody>
          <a:bodyPr/>
          <a:lstStyle/>
          <a:p>
            <a:pPr eaLnBrk="1" hangingPunct="1"/>
            <a:r>
              <a:rPr lang="en-GB" altLang="fr-FR" dirty="0">
                <a:latin typeface="Times New Roman" pitchFamily="18" charset="0"/>
              </a:rPr>
              <a:t>Concerns:</a:t>
            </a:r>
          </a:p>
          <a:p>
            <a:pPr lvl="1" eaLnBrk="1" hangingPunct="1"/>
            <a:r>
              <a:rPr lang="en-GB" altLang="fr-FR" sz="3200" dirty="0">
                <a:solidFill>
                  <a:srgbClr val="FF0000"/>
                </a:solidFill>
                <a:latin typeface="Times New Roman" pitchFamily="18" charset="0"/>
              </a:rPr>
              <a:t>How much</a:t>
            </a:r>
            <a:r>
              <a:rPr lang="en-GB" altLang="fr-FR" sz="3200" dirty="0">
                <a:latin typeface="Times New Roman" pitchFamily="18" charset="0"/>
              </a:rPr>
              <a:t> do you prefer one allocation to the other? Need repeated observations on choice.</a:t>
            </a:r>
          </a:p>
          <a:p>
            <a:pPr lvl="1" eaLnBrk="1" hangingPunct="1"/>
            <a:r>
              <a:rPr lang="en-GB" altLang="fr-FR" sz="3200" b="1" dirty="0">
                <a:latin typeface="Times New Roman" pitchFamily="18" charset="0"/>
              </a:rPr>
              <a:t>Externalities</a:t>
            </a:r>
            <a:r>
              <a:rPr lang="en-GB" altLang="fr-FR" sz="3200" dirty="0">
                <a:latin typeface="Times New Roman" pitchFamily="18" charset="0"/>
              </a:rPr>
              <a:t>: “</a:t>
            </a:r>
            <a:r>
              <a:rPr lang="en-GB" altLang="fr-FR" sz="3200" dirty="0">
                <a:solidFill>
                  <a:srgbClr val="FF0000"/>
                </a:solidFill>
                <a:latin typeface="Times New Roman" pitchFamily="18" charset="0"/>
              </a:rPr>
              <a:t>anti-social</a:t>
            </a:r>
            <a:r>
              <a:rPr lang="en-GB" altLang="fr-FR" sz="3200" dirty="0">
                <a:latin typeface="Times New Roman" pitchFamily="18" charset="0"/>
              </a:rPr>
              <a:t>” preferences or, more generally,</a:t>
            </a:r>
          </a:p>
          <a:p>
            <a:pPr lvl="1" eaLnBrk="1" hangingPunct="1"/>
            <a:r>
              <a:rPr lang="en-US" altLang="fr-FR" sz="3200" dirty="0">
                <a:solidFill>
                  <a:srgbClr val="FF0000"/>
                </a:solidFill>
                <a:latin typeface="Times New Roman" pitchFamily="18" charset="0"/>
              </a:rPr>
              <a:t>Spillovers</a:t>
            </a:r>
            <a:r>
              <a:rPr lang="en-US" altLang="fr-FR" sz="3200" dirty="0">
                <a:latin typeface="Times New Roman" pitchFamily="18" charset="0"/>
              </a:rPr>
              <a:t>. What if what you want is bad for me? Pollution or conspicuous consumption.</a:t>
            </a:r>
            <a:endParaRPr lang="en-GB" altLang="fr-FR" sz="3200" dirty="0">
              <a:latin typeface="Times New Roman" pitchFamily="18" charset="0"/>
            </a:endParaRPr>
          </a:p>
          <a:p>
            <a:pPr lvl="1" eaLnBrk="1" hangingPunct="1"/>
            <a:r>
              <a:rPr lang="en-GB" altLang="fr-FR" sz="3200" b="1" dirty="0">
                <a:latin typeface="Times New Roman" pitchFamily="18" charset="0"/>
              </a:rPr>
              <a:t>Internalities</a:t>
            </a:r>
            <a:r>
              <a:rPr lang="en-GB" altLang="fr-FR" sz="3200" dirty="0">
                <a:latin typeface="Times New Roman" pitchFamily="18" charset="0"/>
              </a:rPr>
              <a:t>: Do people want/know what is good for them? No role for </a:t>
            </a:r>
            <a:r>
              <a:rPr lang="en-GB" altLang="fr-FR" sz="3200" dirty="0">
                <a:solidFill>
                  <a:srgbClr val="FF0000"/>
                </a:solidFill>
                <a:latin typeface="Times New Roman" pitchFamily="18" charset="0"/>
              </a:rPr>
              <a:t>Adaptation</a:t>
            </a:r>
            <a:r>
              <a:rPr lang="en-GB" altLang="fr-FR" sz="3200" dirty="0">
                <a:latin typeface="Times New Roman" pitchFamily="18" charset="0"/>
              </a:rPr>
              <a:t>.</a:t>
            </a:r>
          </a:p>
          <a:p>
            <a:pPr lvl="1" eaLnBrk="1" hangingPunct="1"/>
            <a:r>
              <a:rPr lang="en-US" altLang="fr-FR" sz="3200" dirty="0">
                <a:latin typeface="Times New Roman" pitchFamily="18" charset="0"/>
              </a:rPr>
              <a:t>How do we price </a:t>
            </a:r>
            <a:r>
              <a:rPr lang="en-US" altLang="fr-FR" sz="3200" dirty="0">
                <a:solidFill>
                  <a:srgbClr val="FF0000"/>
                </a:solidFill>
                <a:latin typeface="Times New Roman" pitchFamily="18" charset="0"/>
              </a:rPr>
              <a:t>public goods </a:t>
            </a:r>
            <a:r>
              <a:rPr lang="en-US" altLang="fr-FR" sz="3200" dirty="0">
                <a:latin typeface="Times New Roman" pitchFamily="18" charset="0"/>
              </a:rPr>
              <a:t>then, like the environment, inflation and inequality?</a:t>
            </a:r>
          </a:p>
        </p:txBody>
      </p:sp>
    </p:spTree>
    <p:extLst>
      <p:ext uri="{BB962C8B-B14F-4D97-AF65-F5344CB8AC3E}">
        <p14:creationId xmlns:p14="http://schemas.microsoft.com/office/powerpoint/2010/main" val="18913423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5"/>
          <p:cNvSpPr txBox="1">
            <a:spLocks noChangeArrowheads="1"/>
          </p:cNvSpPr>
          <p:nvPr/>
        </p:nvSpPr>
        <p:spPr bwMode="auto">
          <a:xfrm>
            <a:off x="611188" y="260350"/>
            <a:ext cx="8064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fr-FR" sz="2400">
                <a:latin typeface="Times New Roman" pitchFamily="18" charset="0"/>
              </a:rPr>
              <a:t>These </a:t>
            </a:r>
            <a:r>
              <a:rPr lang="en-US" altLang="fr-FR" sz="2400"/>
              <a:t>“</a:t>
            </a:r>
            <a:r>
              <a:rPr lang="en-US" altLang="fr-FR" sz="2400">
                <a:latin typeface="Times New Roman" pitchFamily="18" charset="0"/>
              </a:rPr>
              <a:t>behave</a:t>
            </a:r>
            <a:r>
              <a:rPr lang="en-US" altLang="fr-FR" sz="2400"/>
              <a:t>”</a:t>
            </a:r>
            <a:r>
              <a:rPr lang="en-US" altLang="fr-FR" sz="2400">
                <a:latin typeface="Times New Roman" pitchFamily="18" charset="0"/>
              </a:rPr>
              <a:t> the way we think that they should:</a:t>
            </a:r>
            <a:endParaRPr lang="en-GB" altLang="fr-FR" sz="2400">
              <a:latin typeface="Times New Roman" pitchFamily="18" charset="0"/>
            </a:endParaRPr>
          </a:p>
        </p:txBody>
      </p:sp>
      <p:pic>
        <p:nvPicPr>
          <p:cNvPr id="727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75" y="176213"/>
            <a:ext cx="8705850" cy="650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Number Placeholder 5"/>
          <p:cNvSpPr txBox="1">
            <a:spLocks noGrp="1"/>
          </p:cNvSpPr>
          <p:nvPr/>
        </p:nvSpPr>
        <p:spPr bwMode="auto">
          <a:xfrm>
            <a:off x="84138" y="6242050"/>
            <a:ext cx="587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B064A904-A620-4B16-AD80-655A5DF5E8A5}" type="slidenum">
              <a:rPr lang="en-GB" altLang="fr-FR" sz="2600" b="1">
                <a:solidFill>
                  <a:schemeClr val="bg1"/>
                </a:solidFill>
              </a:rPr>
              <a:pPr eaLnBrk="1" hangingPunct="1">
                <a:spcBef>
                  <a:spcPct val="0"/>
                </a:spcBef>
                <a:buFontTx/>
                <a:buNone/>
              </a:pPr>
              <a:t>51</a:t>
            </a:fld>
            <a:endParaRPr lang="en-GB" altLang="fr-FR" sz="2600" b="1">
              <a:solidFill>
                <a:schemeClr val="bg1"/>
              </a:solidFill>
            </a:endParaRPr>
          </a:p>
        </p:txBody>
      </p:sp>
      <p:sp>
        <p:nvSpPr>
          <p:cNvPr id="76803" name="Rectangle 3"/>
          <p:cNvSpPr>
            <a:spLocks noGrp="1" noChangeArrowheads="1"/>
          </p:cNvSpPr>
          <p:nvPr>
            <p:ph type="body" idx="4294967295"/>
          </p:nvPr>
        </p:nvSpPr>
        <p:spPr>
          <a:xfrm>
            <a:off x="71438" y="115888"/>
            <a:ext cx="8964612" cy="909637"/>
          </a:xfrm>
        </p:spPr>
        <p:txBody>
          <a:bodyPr/>
          <a:lstStyle/>
          <a:p>
            <a:pPr marL="0" lvl="2" indent="-898525">
              <a:buFontTx/>
              <a:buNone/>
            </a:pPr>
            <a:r>
              <a:rPr lang="en-GB" altLang="fr-FR" sz="2800" dirty="0">
                <a:latin typeface="Times New Roman" pitchFamily="18" charset="0"/>
              </a:rPr>
              <a:t>To maximise well-being, we maximise the weighted sum of all the domains that the individual considers to be important.</a:t>
            </a:r>
          </a:p>
        </p:txBody>
      </p:sp>
      <p:sp>
        <p:nvSpPr>
          <p:cNvPr id="6" name="Rectangle 3"/>
          <p:cNvSpPr txBox="1">
            <a:spLocks noChangeArrowheads="1"/>
          </p:cNvSpPr>
          <p:nvPr/>
        </p:nvSpPr>
        <p:spPr bwMode="auto">
          <a:xfrm>
            <a:off x="107950" y="5400675"/>
            <a:ext cx="8964613"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lvl="2" indent="-898525">
              <a:buFontTx/>
              <a:buNone/>
              <a:defRPr/>
            </a:pPr>
            <a:r>
              <a:rPr lang="en-GB" altLang="fr-FR" sz="2800" kern="0" dirty="0">
                <a:latin typeface="Times New Roman" panose="02020603050405020304" pitchFamily="18" charset="0"/>
              </a:rPr>
              <a:t>If we focus on only one domain, such as health or income, we may end up making individuals worse-off, if we sacrifice “too much” of the other domains in order to improve health.</a:t>
            </a:r>
          </a:p>
        </p:txBody>
      </p:sp>
      <p:pic>
        <p:nvPicPr>
          <p:cNvPr id="7680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1052736"/>
            <a:ext cx="5184576" cy="4375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5"/>
          <p:cNvSpPr>
            <a:spLocks noGrp="1"/>
          </p:cNvSpPr>
          <p:nvPr>
            <p:ph type="sldNum" sz="quarter" idx="12"/>
          </p:nvPr>
        </p:nvSpPr>
        <p:spPr>
          <a:xfrm>
            <a:off x="84138" y="6242050"/>
            <a:ext cx="587375" cy="488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l">
              <a:spcBef>
                <a:spcPct val="0"/>
              </a:spcBef>
              <a:buFontTx/>
              <a:buNone/>
            </a:pPr>
            <a:fld id="{2FD22AFB-8C4E-4E2C-9D3D-E0B55712484E}" type="slidenum">
              <a:rPr lang="en-GB" altLang="fr-FR" sz="2600" b="1">
                <a:solidFill>
                  <a:schemeClr val="bg1"/>
                </a:solidFill>
              </a:rPr>
              <a:pPr algn="l">
                <a:spcBef>
                  <a:spcPct val="0"/>
                </a:spcBef>
                <a:buFontTx/>
                <a:buNone/>
              </a:pPr>
              <a:t>52</a:t>
            </a:fld>
            <a:endParaRPr lang="en-GB" altLang="fr-FR" sz="2600" b="1">
              <a:solidFill>
                <a:schemeClr val="bg1"/>
              </a:solidFill>
            </a:endParaRPr>
          </a:p>
        </p:txBody>
      </p:sp>
      <p:sp>
        <p:nvSpPr>
          <p:cNvPr id="74755" name="Rectangle 3"/>
          <p:cNvSpPr>
            <a:spLocks noGrp="1" noChangeArrowheads="1"/>
          </p:cNvSpPr>
          <p:nvPr>
            <p:ph type="body" idx="4294967295"/>
          </p:nvPr>
        </p:nvSpPr>
        <p:spPr>
          <a:xfrm>
            <a:off x="35496" y="0"/>
            <a:ext cx="9073008" cy="5185519"/>
          </a:xfrm>
        </p:spPr>
        <p:txBody>
          <a:bodyPr/>
          <a:lstStyle/>
          <a:p>
            <a:pPr eaLnBrk="1" hangingPunct="1">
              <a:lnSpc>
                <a:spcPct val="80000"/>
              </a:lnSpc>
            </a:pPr>
            <a:r>
              <a:rPr lang="en-GB" altLang="fr-FR" sz="4400" dirty="0">
                <a:solidFill>
                  <a:srgbClr val="FF0000"/>
                </a:solidFill>
                <a:latin typeface="Times New Roman" pitchFamily="18" charset="0"/>
              </a:rPr>
              <a:t>There are Some Huge Pluses</a:t>
            </a:r>
            <a:r>
              <a:rPr lang="en-GB" altLang="fr-FR" sz="4400" dirty="0">
                <a:latin typeface="Times New Roman" pitchFamily="18" charset="0"/>
              </a:rPr>
              <a:t>:</a:t>
            </a:r>
          </a:p>
          <a:p>
            <a:pPr lvl="1" eaLnBrk="1" hangingPunct="1">
              <a:lnSpc>
                <a:spcPct val="80000"/>
              </a:lnSpc>
            </a:pPr>
            <a:r>
              <a:rPr lang="en-GB" altLang="fr-FR" sz="4400" dirty="0">
                <a:latin typeface="Times New Roman" pitchFamily="18" charset="0"/>
              </a:rPr>
              <a:t>‘Subjective’ well-being: this is </a:t>
            </a:r>
            <a:r>
              <a:rPr lang="en-GB" altLang="fr-FR" sz="4400" dirty="0">
                <a:solidFill>
                  <a:srgbClr val="FF0000"/>
                </a:solidFill>
                <a:latin typeface="Times New Roman" pitchFamily="18" charset="0"/>
              </a:rPr>
              <a:t>democratic</a:t>
            </a:r>
            <a:r>
              <a:rPr lang="en-GB" altLang="fr-FR" sz="4400" dirty="0">
                <a:latin typeface="Times New Roman" pitchFamily="18" charset="0"/>
              </a:rPr>
              <a:t> and not paternalistic. </a:t>
            </a:r>
            <a:r>
              <a:rPr lang="en-GB" altLang="fr-FR" sz="4400" dirty="0">
                <a:solidFill>
                  <a:srgbClr val="FF0000"/>
                </a:solidFill>
                <a:latin typeface="Times New Roman" pitchFamily="18" charset="0"/>
              </a:rPr>
              <a:t>You decide </a:t>
            </a:r>
            <a:r>
              <a:rPr lang="en-GB" altLang="fr-FR" sz="4400" dirty="0">
                <a:latin typeface="Times New Roman" pitchFamily="18" charset="0"/>
              </a:rPr>
              <a:t>what the good life is.</a:t>
            </a:r>
          </a:p>
          <a:p>
            <a:pPr lvl="1" eaLnBrk="1" hangingPunct="1">
              <a:lnSpc>
                <a:spcPct val="80000"/>
              </a:lnSpc>
            </a:pPr>
            <a:endParaRPr lang="en-GB" altLang="fr-FR" sz="4400" dirty="0">
              <a:solidFill>
                <a:srgbClr val="FF0000"/>
              </a:solidFill>
              <a:latin typeface="Times New Roman" pitchFamily="18" charset="0"/>
            </a:endParaRPr>
          </a:p>
          <a:p>
            <a:pPr lvl="1" eaLnBrk="1" hangingPunct="1">
              <a:lnSpc>
                <a:spcPct val="80000"/>
              </a:lnSpc>
            </a:pPr>
            <a:r>
              <a:rPr lang="en-GB" altLang="fr-FR" sz="4400" dirty="0">
                <a:solidFill>
                  <a:srgbClr val="FF0000"/>
                </a:solidFill>
                <a:latin typeface="Times New Roman" pitchFamily="18" charset="0"/>
              </a:rPr>
              <a:t>Intuitively understood</a:t>
            </a:r>
            <a:r>
              <a:rPr lang="en-GB" altLang="fr-FR" sz="4400" dirty="0">
                <a:latin typeface="Times New Roman" pitchFamily="18" charset="0"/>
              </a:rPr>
              <a:t>: there are few missing values</a:t>
            </a:r>
          </a:p>
          <a:p>
            <a:pPr lvl="1" eaLnBrk="1" hangingPunct="1">
              <a:lnSpc>
                <a:spcPct val="80000"/>
              </a:lnSpc>
            </a:pPr>
            <a:endParaRPr lang="en-GB" altLang="fr-FR" sz="4400" dirty="0">
              <a:latin typeface="Times New Roman" pitchFamily="18" charset="0"/>
            </a:endParaRPr>
          </a:p>
          <a:p>
            <a:pPr lvl="1" eaLnBrk="1" hangingPunct="1">
              <a:lnSpc>
                <a:spcPct val="80000"/>
              </a:lnSpc>
            </a:pPr>
            <a:r>
              <a:rPr lang="en-GB" altLang="fr-FR" sz="4400" dirty="0">
                <a:latin typeface="Times New Roman" pitchFamily="18" charset="0"/>
              </a:rPr>
              <a:t>Takes care of the issue of </a:t>
            </a:r>
            <a:r>
              <a:rPr lang="en-GB" altLang="fr-FR" sz="4400" dirty="0">
                <a:solidFill>
                  <a:srgbClr val="FF0000"/>
                </a:solidFill>
                <a:latin typeface="Times New Roman" pitchFamily="18" charset="0"/>
              </a:rPr>
              <a:t>weights </a:t>
            </a:r>
            <a:r>
              <a:rPr lang="en-GB" altLang="fr-FR" sz="4400" dirty="0">
                <a:latin typeface="Times New Roman" pitchFamily="18" charset="0"/>
              </a:rPr>
              <a:t>over different domains: each individual implicitly uses their own</a:t>
            </a:r>
          </a:p>
          <a:p>
            <a:pPr marL="0" indent="0" eaLnBrk="1" hangingPunct="1">
              <a:lnSpc>
                <a:spcPct val="80000"/>
              </a:lnSpc>
              <a:buNone/>
            </a:pPr>
            <a:endParaRPr lang="en-GB" altLang="fr-FR" sz="4400" dirty="0">
              <a:solidFill>
                <a:srgbClr val="FF0000"/>
              </a:solidFill>
              <a:latin typeface="Times New Roman" pitchFamily="18" charset="0"/>
            </a:endParaRPr>
          </a:p>
        </p:txBody>
      </p:sp>
    </p:spTree>
    <p:extLst>
      <p:ext uri="{BB962C8B-B14F-4D97-AF65-F5344CB8AC3E}">
        <p14:creationId xmlns:p14="http://schemas.microsoft.com/office/powerpoint/2010/main" val="34715768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5"/>
          <p:cNvSpPr>
            <a:spLocks noGrp="1"/>
          </p:cNvSpPr>
          <p:nvPr>
            <p:ph type="sldNum" sz="quarter" idx="12"/>
          </p:nvPr>
        </p:nvSpPr>
        <p:spPr>
          <a:xfrm>
            <a:off x="84138" y="6242050"/>
            <a:ext cx="587375" cy="488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l">
              <a:spcBef>
                <a:spcPct val="0"/>
              </a:spcBef>
              <a:buFontTx/>
              <a:buNone/>
            </a:pPr>
            <a:fld id="{2FD22AFB-8C4E-4E2C-9D3D-E0B55712484E}" type="slidenum">
              <a:rPr lang="en-GB" altLang="fr-FR" sz="2600" b="1">
                <a:solidFill>
                  <a:schemeClr val="bg1"/>
                </a:solidFill>
              </a:rPr>
              <a:pPr algn="l">
                <a:spcBef>
                  <a:spcPct val="0"/>
                </a:spcBef>
                <a:buFontTx/>
                <a:buNone/>
              </a:pPr>
              <a:t>53</a:t>
            </a:fld>
            <a:endParaRPr lang="en-GB" altLang="fr-FR" sz="2600" b="1">
              <a:solidFill>
                <a:schemeClr val="bg1"/>
              </a:solidFill>
            </a:endParaRPr>
          </a:p>
        </p:txBody>
      </p:sp>
      <p:sp>
        <p:nvSpPr>
          <p:cNvPr id="74755" name="Rectangle 3"/>
          <p:cNvSpPr>
            <a:spLocks noGrp="1" noChangeArrowheads="1"/>
          </p:cNvSpPr>
          <p:nvPr>
            <p:ph type="body" idx="4294967295"/>
          </p:nvPr>
        </p:nvSpPr>
        <p:spPr>
          <a:xfrm>
            <a:off x="35496" y="44624"/>
            <a:ext cx="9073008" cy="5185519"/>
          </a:xfrm>
        </p:spPr>
        <p:txBody>
          <a:bodyPr/>
          <a:lstStyle/>
          <a:p>
            <a:pPr eaLnBrk="1" hangingPunct="1">
              <a:lnSpc>
                <a:spcPct val="80000"/>
              </a:lnSpc>
            </a:pPr>
            <a:r>
              <a:rPr lang="en-GB" altLang="fr-FR" sz="4400" dirty="0">
                <a:solidFill>
                  <a:srgbClr val="FF0000"/>
                </a:solidFill>
                <a:latin typeface="Times New Roman" pitchFamily="18" charset="0"/>
              </a:rPr>
              <a:t>There are Some Huge Pluses</a:t>
            </a:r>
            <a:r>
              <a:rPr lang="en-GB" altLang="fr-FR" sz="4400" dirty="0">
                <a:latin typeface="Times New Roman" pitchFamily="18" charset="0"/>
              </a:rPr>
              <a:t>:</a:t>
            </a:r>
          </a:p>
          <a:p>
            <a:pPr lvl="1" eaLnBrk="1" hangingPunct="1">
              <a:lnSpc>
                <a:spcPct val="80000"/>
              </a:lnSpc>
            </a:pPr>
            <a:endParaRPr lang="en-GB" altLang="fr-FR" sz="4400" dirty="0">
              <a:latin typeface="Times New Roman" pitchFamily="18" charset="0"/>
            </a:endParaRPr>
          </a:p>
          <a:p>
            <a:pPr lvl="1" eaLnBrk="1" hangingPunct="1">
              <a:lnSpc>
                <a:spcPct val="80000"/>
              </a:lnSpc>
            </a:pPr>
            <a:r>
              <a:rPr lang="en-GB" altLang="fr-FR" sz="4400" dirty="0">
                <a:latin typeface="Times New Roman" pitchFamily="18" charset="0"/>
              </a:rPr>
              <a:t>It includes any kinds of </a:t>
            </a:r>
            <a:r>
              <a:rPr lang="en-GB" altLang="fr-FR" sz="4400" dirty="0">
                <a:solidFill>
                  <a:srgbClr val="FF0000"/>
                </a:solidFill>
                <a:latin typeface="Times New Roman" pitchFamily="18" charset="0"/>
                <a:ea typeface="+mn-ea"/>
                <a:cs typeface="+mn-cs"/>
              </a:rPr>
              <a:t>externalities/</a:t>
            </a:r>
            <a:r>
              <a:rPr lang="en-GB" altLang="fr-FR" sz="4400" dirty="0" err="1">
                <a:solidFill>
                  <a:srgbClr val="FF0000"/>
                </a:solidFill>
                <a:latin typeface="Times New Roman" pitchFamily="18" charset="0"/>
                <a:ea typeface="+mn-ea"/>
                <a:cs typeface="+mn-cs"/>
              </a:rPr>
              <a:t>spillovers</a:t>
            </a:r>
            <a:r>
              <a:rPr lang="en-GB" altLang="fr-FR" sz="4400" dirty="0">
                <a:solidFill>
                  <a:srgbClr val="FF0000"/>
                </a:solidFill>
                <a:latin typeface="Times New Roman" pitchFamily="18" charset="0"/>
                <a:ea typeface="+mn-ea"/>
                <a:cs typeface="+mn-cs"/>
              </a:rPr>
              <a:t> </a:t>
            </a:r>
            <a:r>
              <a:rPr lang="en-GB" altLang="fr-FR" sz="4400" dirty="0">
                <a:latin typeface="Times New Roman" pitchFamily="18" charset="0"/>
              </a:rPr>
              <a:t>between individuals</a:t>
            </a:r>
          </a:p>
          <a:p>
            <a:pPr lvl="1" eaLnBrk="1" hangingPunct="1">
              <a:lnSpc>
                <a:spcPct val="80000"/>
              </a:lnSpc>
            </a:pPr>
            <a:endParaRPr lang="en-GB" altLang="fr-FR" sz="4400" dirty="0">
              <a:latin typeface="Times New Roman" pitchFamily="18" charset="0"/>
            </a:endParaRPr>
          </a:p>
          <a:p>
            <a:pPr lvl="1" eaLnBrk="1" hangingPunct="1">
              <a:lnSpc>
                <a:spcPct val="80000"/>
              </a:lnSpc>
            </a:pPr>
            <a:r>
              <a:rPr lang="en-GB" altLang="fr-FR" sz="4400" dirty="0">
                <a:latin typeface="Times New Roman" pitchFamily="18" charset="0"/>
              </a:rPr>
              <a:t>Automatically takes into account </a:t>
            </a:r>
            <a:r>
              <a:rPr lang="en-GB" altLang="fr-FR" sz="4400" dirty="0">
                <a:solidFill>
                  <a:srgbClr val="FF0000"/>
                </a:solidFill>
                <a:latin typeface="Times New Roman" pitchFamily="18" charset="0"/>
              </a:rPr>
              <a:t>adaptation/mis-wanting</a:t>
            </a:r>
          </a:p>
          <a:p>
            <a:pPr lvl="1" eaLnBrk="1" hangingPunct="1">
              <a:lnSpc>
                <a:spcPct val="80000"/>
              </a:lnSpc>
            </a:pPr>
            <a:endParaRPr lang="en-GB" altLang="fr-FR" sz="4400" dirty="0">
              <a:solidFill>
                <a:srgbClr val="FF0000"/>
              </a:solidFill>
              <a:latin typeface="Times New Roman" pitchFamily="18" charset="0"/>
            </a:endParaRPr>
          </a:p>
          <a:p>
            <a:pPr lvl="1" eaLnBrk="1" hangingPunct="1">
              <a:lnSpc>
                <a:spcPct val="80000"/>
              </a:lnSpc>
            </a:pPr>
            <a:r>
              <a:rPr lang="en-GB" altLang="fr-FR" sz="4400" dirty="0">
                <a:latin typeface="Times New Roman" pitchFamily="18" charset="0"/>
              </a:rPr>
              <a:t>And </a:t>
            </a:r>
            <a:r>
              <a:rPr lang="en-GB" altLang="fr-FR" sz="4400" dirty="0">
                <a:solidFill>
                  <a:srgbClr val="FF0000"/>
                </a:solidFill>
                <a:latin typeface="Times New Roman" pitchFamily="18" charset="0"/>
              </a:rPr>
              <a:t>public goods</a:t>
            </a:r>
          </a:p>
          <a:p>
            <a:pPr marL="0" indent="0" eaLnBrk="1" hangingPunct="1">
              <a:lnSpc>
                <a:spcPct val="80000"/>
              </a:lnSpc>
              <a:buNone/>
            </a:pPr>
            <a:endParaRPr lang="en-GB" altLang="fr-FR" sz="4000" dirty="0">
              <a:solidFill>
                <a:srgbClr val="FF0000"/>
              </a:solidFill>
              <a:latin typeface="Times New Roman" pitchFamily="18" charset="0"/>
            </a:endParaRPr>
          </a:p>
        </p:txBody>
      </p:sp>
    </p:spTree>
    <p:extLst>
      <p:ext uri="{BB962C8B-B14F-4D97-AF65-F5344CB8AC3E}">
        <p14:creationId xmlns:p14="http://schemas.microsoft.com/office/powerpoint/2010/main" val="23733425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Number Placeholder 5"/>
          <p:cNvSpPr>
            <a:spLocks noGrp="1"/>
          </p:cNvSpPr>
          <p:nvPr>
            <p:ph type="sldNum" sz="quarter" idx="12"/>
          </p:nvPr>
        </p:nvSpPr>
        <p:spPr>
          <a:xfrm>
            <a:off x="84138" y="6242050"/>
            <a:ext cx="587375" cy="488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l">
              <a:spcBef>
                <a:spcPct val="0"/>
              </a:spcBef>
              <a:buFontTx/>
              <a:buNone/>
            </a:pPr>
            <a:fld id="{2F74C1E1-3855-4603-9122-C9C8803DA875}" type="slidenum">
              <a:rPr lang="en-GB" altLang="fr-FR" sz="2600" b="1">
                <a:solidFill>
                  <a:schemeClr val="bg1"/>
                </a:solidFill>
              </a:rPr>
              <a:pPr algn="l">
                <a:spcBef>
                  <a:spcPct val="0"/>
                </a:spcBef>
                <a:buFontTx/>
                <a:buNone/>
              </a:pPr>
              <a:t>54</a:t>
            </a:fld>
            <a:endParaRPr lang="en-GB" altLang="fr-FR" sz="2600" b="1">
              <a:solidFill>
                <a:schemeClr val="bg1"/>
              </a:solidFill>
            </a:endParaRPr>
          </a:p>
        </p:txBody>
      </p:sp>
      <p:sp>
        <p:nvSpPr>
          <p:cNvPr id="82947" name="AutoShape 2"/>
          <p:cNvSpPr>
            <a:spLocks noGrp="1" noChangeArrowheads="1"/>
          </p:cNvSpPr>
          <p:nvPr>
            <p:ph type="title" idx="4294967295"/>
          </p:nvPr>
        </p:nvSpPr>
        <p:spPr>
          <a:xfrm>
            <a:off x="0" y="236202"/>
            <a:ext cx="9144000" cy="576263"/>
          </a:xfrm>
        </p:spPr>
        <p:txBody>
          <a:bodyPr anchor="b"/>
          <a:lstStyle/>
          <a:p>
            <a:pPr eaLnBrk="1" hangingPunct="1"/>
            <a:r>
              <a:rPr lang="en-GB" altLang="fr-FR" sz="3500" b="1" dirty="0">
                <a:latin typeface="Times New Roman" pitchFamily="18" charset="0"/>
              </a:rPr>
              <a:t>Measuring well-being: Now or Later?</a:t>
            </a:r>
          </a:p>
        </p:txBody>
      </p:sp>
      <p:sp>
        <p:nvSpPr>
          <p:cNvPr id="91139" name="Rectangle 3"/>
          <p:cNvSpPr>
            <a:spLocks noGrp="1" noChangeArrowheads="1"/>
          </p:cNvSpPr>
          <p:nvPr>
            <p:ph type="body" idx="4294967295"/>
          </p:nvPr>
        </p:nvSpPr>
        <p:spPr>
          <a:xfrm>
            <a:off x="84138" y="836712"/>
            <a:ext cx="9059862" cy="4852987"/>
          </a:xfrm>
        </p:spPr>
        <p:txBody>
          <a:bodyPr/>
          <a:lstStyle/>
          <a:p>
            <a:pPr eaLnBrk="1" hangingPunct="1">
              <a:buFontTx/>
              <a:buNone/>
            </a:pPr>
            <a:r>
              <a:rPr lang="en-GB" altLang="fr-FR" sz="3600" dirty="0">
                <a:latin typeface="Times New Roman" pitchFamily="18" charset="0"/>
              </a:rPr>
              <a:t>Well-being is a flow variable: we experience it (or the lack of it) continuously.</a:t>
            </a:r>
          </a:p>
          <a:p>
            <a:pPr eaLnBrk="1" hangingPunct="1">
              <a:buFontTx/>
              <a:buNone/>
            </a:pPr>
            <a:endParaRPr lang="en-GB" altLang="fr-FR" sz="3600" dirty="0">
              <a:latin typeface="Times New Roman" pitchFamily="18" charset="0"/>
            </a:endParaRPr>
          </a:p>
          <a:p>
            <a:pPr eaLnBrk="1" hangingPunct="1">
              <a:buFontTx/>
              <a:buNone/>
            </a:pPr>
            <a:r>
              <a:rPr lang="en-GB" altLang="fr-FR" sz="3600" dirty="0">
                <a:latin typeface="Times New Roman" pitchFamily="18" charset="0"/>
              </a:rPr>
              <a:t>So we can either</a:t>
            </a:r>
          </a:p>
          <a:p>
            <a:pPr eaLnBrk="1" hangingPunct="1">
              <a:buFontTx/>
              <a:buChar char="-"/>
            </a:pPr>
            <a:r>
              <a:rPr lang="en-GB" altLang="fr-FR" sz="3600" dirty="0">
                <a:latin typeface="Times New Roman" pitchFamily="18" charset="0"/>
              </a:rPr>
              <a:t>Try to measure that flow at a point in time</a:t>
            </a:r>
          </a:p>
          <a:p>
            <a:pPr eaLnBrk="1" hangingPunct="1">
              <a:buFontTx/>
              <a:buChar char="-"/>
            </a:pPr>
            <a:r>
              <a:rPr lang="en-GB" altLang="fr-FR" sz="3600" dirty="0">
                <a:latin typeface="Times New Roman" pitchFamily="18" charset="0"/>
              </a:rPr>
              <a:t>Or ask individuals to provide us with an evaluation of the flow they have felt up to that date.</a:t>
            </a:r>
          </a:p>
          <a:p>
            <a:pPr eaLnBrk="1" hangingPunct="1">
              <a:buFontTx/>
              <a:buChar char="-"/>
            </a:pPr>
            <a:r>
              <a:rPr lang="en-GB" altLang="fr-FR" sz="3600" dirty="0">
                <a:solidFill>
                  <a:srgbClr val="FF3300"/>
                </a:solidFill>
                <a:latin typeface="Times New Roman" pitchFamily="18" charset="0"/>
              </a:rPr>
              <a:t>Life as you live it, or life as you remember it?</a:t>
            </a:r>
          </a:p>
        </p:txBody>
      </p:sp>
    </p:spTree>
    <p:extLst>
      <p:ext uri="{BB962C8B-B14F-4D97-AF65-F5344CB8AC3E}">
        <p14:creationId xmlns:p14="http://schemas.microsoft.com/office/powerpoint/2010/main" val="12617246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5"/>
          <p:cNvSpPr>
            <a:spLocks noGrp="1"/>
          </p:cNvSpPr>
          <p:nvPr>
            <p:ph type="sldNum" sz="quarter" idx="12"/>
          </p:nvPr>
        </p:nvSpPr>
        <p:spPr>
          <a:xfrm>
            <a:off x="84138" y="6242050"/>
            <a:ext cx="587375" cy="488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l">
              <a:spcBef>
                <a:spcPct val="0"/>
              </a:spcBef>
              <a:buFontTx/>
              <a:buNone/>
            </a:pPr>
            <a:fld id="{8C7DBB4D-DE78-4AF3-BC42-E00AB2FC4BCB}" type="slidenum">
              <a:rPr lang="en-GB" altLang="fr-FR" sz="2600" b="1">
                <a:solidFill>
                  <a:schemeClr val="bg1"/>
                </a:solidFill>
              </a:rPr>
              <a:pPr algn="l">
                <a:spcBef>
                  <a:spcPct val="0"/>
                </a:spcBef>
                <a:buFontTx/>
                <a:buNone/>
              </a:pPr>
              <a:t>55</a:t>
            </a:fld>
            <a:endParaRPr lang="en-GB" altLang="fr-FR" sz="2600" b="1">
              <a:solidFill>
                <a:schemeClr val="bg1"/>
              </a:solidFill>
            </a:endParaRPr>
          </a:p>
        </p:txBody>
      </p:sp>
      <p:sp>
        <p:nvSpPr>
          <p:cNvPr id="84995" name="AutoShape 2"/>
          <p:cNvSpPr>
            <a:spLocks noGrp="1" noChangeArrowheads="1"/>
          </p:cNvSpPr>
          <p:nvPr>
            <p:ph type="title" idx="4294967295"/>
          </p:nvPr>
        </p:nvSpPr>
        <p:spPr>
          <a:xfrm>
            <a:off x="179388" y="-27384"/>
            <a:ext cx="8964612" cy="1143000"/>
          </a:xfrm>
        </p:spPr>
        <p:txBody>
          <a:bodyPr anchor="b"/>
          <a:lstStyle/>
          <a:p>
            <a:pPr eaLnBrk="1" hangingPunct="1"/>
            <a:r>
              <a:rPr lang="en-GB" altLang="fr-FR" dirty="0">
                <a:solidFill>
                  <a:srgbClr val="FF3300"/>
                </a:solidFill>
                <a:latin typeface="Times New Roman" pitchFamily="18" charset="0"/>
              </a:rPr>
              <a:t>Experienced Utility </a:t>
            </a:r>
            <a:r>
              <a:rPr lang="en-GB" altLang="fr-FR" dirty="0">
                <a:latin typeface="Times New Roman" pitchFamily="18" charset="0"/>
              </a:rPr>
              <a:t>(life as lived)</a:t>
            </a:r>
          </a:p>
        </p:txBody>
      </p:sp>
      <p:sp>
        <p:nvSpPr>
          <p:cNvPr id="2" name="Rectangle 3"/>
          <p:cNvSpPr>
            <a:spLocks noGrp="1" noChangeArrowheads="1"/>
          </p:cNvSpPr>
          <p:nvPr>
            <p:ph type="body" idx="4294967295"/>
          </p:nvPr>
        </p:nvSpPr>
        <p:spPr>
          <a:xfrm>
            <a:off x="457200" y="1340768"/>
            <a:ext cx="8229600" cy="4525963"/>
          </a:xfrm>
        </p:spPr>
        <p:txBody>
          <a:bodyPr/>
          <a:lstStyle/>
          <a:p>
            <a:pPr eaLnBrk="1" hangingPunct="1">
              <a:lnSpc>
                <a:spcPct val="90000"/>
              </a:lnSpc>
              <a:buFontTx/>
              <a:buNone/>
            </a:pPr>
            <a:r>
              <a:rPr lang="en-GB" altLang="fr-FR" u="sng" dirty="0">
                <a:latin typeface="Times New Roman" pitchFamily="18" charset="0"/>
              </a:rPr>
              <a:t>Experience sampling method</a:t>
            </a:r>
            <a:r>
              <a:rPr lang="en-GB" altLang="fr-FR" dirty="0">
                <a:latin typeface="Times New Roman" pitchFamily="18" charset="0"/>
              </a:rPr>
              <a:t> (ESM)</a:t>
            </a:r>
          </a:p>
          <a:p>
            <a:pPr lvl="4" eaLnBrk="1" hangingPunct="1">
              <a:lnSpc>
                <a:spcPct val="90000"/>
              </a:lnSpc>
            </a:pPr>
            <a:endParaRPr lang="en-GB" altLang="fr-FR" dirty="0">
              <a:latin typeface="Times New Roman" pitchFamily="18" charset="0"/>
            </a:endParaRPr>
          </a:p>
          <a:p>
            <a:pPr eaLnBrk="1" hangingPunct="1">
              <a:lnSpc>
                <a:spcPct val="90000"/>
              </a:lnSpc>
            </a:pPr>
            <a:r>
              <a:rPr lang="en-GB" altLang="fr-FR" dirty="0">
                <a:latin typeface="Times New Roman" pitchFamily="18" charset="0"/>
              </a:rPr>
              <a:t>Participants carry palm top instrument.</a:t>
            </a:r>
          </a:p>
          <a:p>
            <a:pPr eaLnBrk="1" hangingPunct="1">
              <a:lnSpc>
                <a:spcPct val="90000"/>
              </a:lnSpc>
            </a:pPr>
            <a:r>
              <a:rPr lang="en-GB" altLang="fr-FR" dirty="0">
                <a:latin typeface="Times New Roman" pitchFamily="18" charset="0"/>
              </a:rPr>
              <a:t>Random selection of times of day as participant goes about daily life.</a:t>
            </a:r>
          </a:p>
          <a:p>
            <a:pPr eaLnBrk="1" hangingPunct="1">
              <a:lnSpc>
                <a:spcPct val="90000"/>
              </a:lnSpc>
            </a:pPr>
            <a:r>
              <a:rPr lang="en-GB" altLang="fr-FR" dirty="0">
                <a:latin typeface="Times New Roman" pitchFamily="18" charset="0"/>
              </a:rPr>
              <a:t>Rating of various feelings such as “happy” or “frustrated/annoyed”.</a:t>
            </a:r>
          </a:p>
          <a:p>
            <a:pPr eaLnBrk="1" hangingPunct="1">
              <a:lnSpc>
                <a:spcPct val="90000"/>
              </a:lnSpc>
            </a:pPr>
            <a:r>
              <a:rPr lang="en-GB" altLang="fr-FR" dirty="0">
                <a:latin typeface="Times New Roman" pitchFamily="18" charset="0"/>
              </a:rPr>
              <a:t>Record what they are doing.</a:t>
            </a:r>
          </a:p>
          <a:p>
            <a:pPr eaLnBrk="1" hangingPunct="1">
              <a:lnSpc>
                <a:spcPct val="90000"/>
              </a:lnSpc>
            </a:pPr>
            <a:r>
              <a:rPr lang="en-GB" altLang="fr-FR" dirty="0">
                <a:latin typeface="Times New Roman" pitchFamily="18" charset="0"/>
              </a:rPr>
              <a:t>Aggregate each ‘moment’ to obtain time profile of affect.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Number Placeholder 5"/>
          <p:cNvSpPr>
            <a:spLocks noGrp="1"/>
          </p:cNvSpPr>
          <p:nvPr>
            <p:ph type="sldNum" sz="quarter" idx="12"/>
          </p:nvPr>
        </p:nvSpPr>
        <p:spPr>
          <a:xfrm>
            <a:off x="84138" y="6242050"/>
            <a:ext cx="587375" cy="488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l">
              <a:spcBef>
                <a:spcPct val="0"/>
              </a:spcBef>
              <a:buFontTx/>
              <a:buNone/>
            </a:pPr>
            <a:fld id="{3A1BFDA9-F3D8-4F45-9FFA-EEE9FFB248DB}" type="slidenum">
              <a:rPr lang="en-GB" altLang="fr-FR" sz="2600" b="1">
                <a:solidFill>
                  <a:schemeClr val="bg1"/>
                </a:solidFill>
              </a:rPr>
              <a:pPr algn="l">
                <a:spcBef>
                  <a:spcPct val="0"/>
                </a:spcBef>
                <a:buFontTx/>
                <a:buNone/>
              </a:pPr>
              <a:t>56</a:t>
            </a:fld>
            <a:endParaRPr lang="en-GB" altLang="fr-FR" sz="2600" b="1">
              <a:solidFill>
                <a:schemeClr val="bg1"/>
              </a:solidFill>
            </a:endParaRPr>
          </a:p>
        </p:txBody>
      </p:sp>
      <p:sp>
        <p:nvSpPr>
          <p:cNvPr id="2" name="Rectangle 3"/>
          <p:cNvSpPr>
            <a:spLocks noGrp="1" noChangeArrowheads="1"/>
          </p:cNvSpPr>
          <p:nvPr>
            <p:ph type="body" idx="4294967295"/>
          </p:nvPr>
        </p:nvSpPr>
        <p:spPr>
          <a:xfrm>
            <a:off x="457200" y="116632"/>
            <a:ext cx="8507288" cy="4525963"/>
          </a:xfrm>
        </p:spPr>
        <p:txBody>
          <a:bodyPr/>
          <a:lstStyle/>
          <a:p>
            <a:pPr eaLnBrk="1" hangingPunct="1">
              <a:buFontTx/>
              <a:buNone/>
            </a:pPr>
            <a:r>
              <a:rPr lang="en-GB" altLang="fr-FR" sz="4000" dirty="0">
                <a:latin typeface="Times New Roman" pitchFamily="18" charset="0"/>
              </a:rPr>
              <a:t>Advantages of ESM</a:t>
            </a:r>
          </a:p>
          <a:p>
            <a:pPr eaLnBrk="1" hangingPunct="1"/>
            <a:r>
              <a:rPr lang="en-GB" altLang="fr-FR" sz="4000" dirty="0">
                <a:latin typeface="Times New Roman" pitchFamily="18" charset="0"/>
              </a:rPr>
              <a:t>Real, experienced utility, as life events are lived.</a:t>
            </a:r>
          </a:p>
          <a:p>
            <a:pPr eaLnBrk="1" hangingPunct="1"/>
            <a:r>
              <a:rPr lang="en-GB" altLang="fr-FR" sz="4000" dirty="0">
                <a:latin typeface="Times New Roman" pitchFamily="18" charset="0"/>
              </a:rPr>
              <a:t>No bias and distortion due to recall</a:t>
            </a:r>
          </a:p>
          <a:p>
            <a:pPr lvl="4" eaLnBrk="1" hangingPunct="1"/>
            <a:endParaRPr lang="en-GB" altLang="fr-FR" sz="4000" dirty="0">
              <a:latin typeface="Times New Roman" pitchFamily="18" charset="0"/>
            </a:endParaRPr>
          </a:p>
          <a:p>
            <a:pPr eaLnBrk="1" hangingPunct="1">
              <a:buFontTx/>
              <a:buNone/>
            </a:pPr>
            <a:r>
              <a:rPr lang="en-GB" altLang="fr-FR" sz="4000" dirty="0">
                <a:latin typeface="Times New Roman" pitchFamily="18" charset="0"/>
              </a:rPr>
              <a:t>Disadvantages of ESM</a:t>
            </a:r>
          </a:p>
          <a:p>
            <a:pPr eaLnBrk="1" hangingPunct="1"/>
            <a:r>
              <a:rPr lang="en-GB" altLang="fr-FR" sz="4000" dirty="0">
                <a:latin typeface="Times New Roman" pitchFamily="18" charset="0"/>
              </a:rPr>
              <a:t>Costly </a:t>
            </a:r>
          </a:p>
          <a:p>
            <a:pPr eaLnBrk="1" hangingPunct="1"/>
            <a:r>
              <a:rPr lang="en-GB" altLang="fr-FR" sz="4000" dirty="0">
                <a:latin typeface="Times New Roman" pitchFamily="18" charset="0"/>
              </a:rPr>
              <a:t>Possibly disruptive (</a:t>
            </a:r>
            <a:r>
              <a:rPr lang="en-GB" altLang="fr-FR" sz="4000" dirty="0" err="1">
                <a:latin typeface="Times New Roman" pitchFamily="18" charset="0"/>
              </a:rPr>
              <a:t>eg</a:t>
            </a:r>
            <a:r>
              <a:rPr lang="en-GB" altLang="fr-FR" sz="4000" dirty="0">
                <a:latin typeface="Times New Roman" pitchFamily="18" charset="0"/>
              </a:rPr>
              <a:t>. while driving)</a:t>
            </a:r>
          </a:p>
          <a:p>
            <a:pPr eaLnBrk="1" hangingPunct="1"/>
            <a:r>
              <a:rPr lang="en-GB" altLang="fr-FR" sz="4000" dirty="0">
                <a:latin typeface="Times New Roman" pitchFamily="18" charset="0"/>
              </a:rPr>
              <a:t>Non-random response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5"/>
          <p:cNvSpPr>
            <a:spLocks noGrp="1"/>
          </p:cNvSpPr>
          <p:nvPr>
            <p:ph type="sldNum" sz="quarter" idx="12"/>
          </p:nvPr>
        </p:nvSpPr>
        <p:spPr>
          <a:xfrm>
            <a:off x="84138" y="6242050"/>
            <a:ext cx="587375" cy="488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l">
              <a:spcBef>
                <a:spcPct val="0"/>
              </a:spcBef>
              <a:buFontTx/>
              <a:buNone/>
            </a:pPr>
            <a:fld id="{4F536F7F-AA56-4B1B-B770-DA8BA0813F77}" type="slidenum">
              <a:rPr lang="en-GB" altLang="fr-FR" sz="2600" b="1">
                <a:solidFill>
                  <a:schemeClr val="bg1"/>
                </a:solidFill>
              </a:rPr>
              <a:pPr algn="l">
                <a:spcBef>
                  <a:spcPct val="0"/>
                </a:spcBef>
                <a:buFontTx/>
                <a:buNone/>
              </a:pPr>
              <a:t>57</a:t>
            </a:fld>
            <a:endParaRPr lang="en-GB" altLang="fr-FR" sz="2600" b="1">
              <a:solidFill>
                <a:schemeClr val="bg1"/>
              </a:solidFill>
            </a:endParaRPr>
          </a:p>
        </p:txBody>
      </p:sp>
      <p:sp>
        <p:nvSpPr>
          <p:cNvPr id="2" name="Rectangle 3"/>
          <p:cNvSpPr>
            <a:spLocks noGrp="1" noChangeArrowheads="1"/>
          </p:cNvSpPr>
          <p:nvPr>
            <p:ph type="body" idx="4294967295"/>
          </p:nvPr>
        </p:nvSpPr>
        <p:spPr>
          <a:xfrm>
            <a:off x="457200" y="615205"/>
            <a:ext cx="8229600" cy="6126163"/>
          </a:xfrm>
        </p:spPr>
        <p:txBody>
          <a:bodyPr/>
          <a:lstStyle/>
          <a:p>
            <a:pPr eaLnBrk="1" hangingPunct="1">
              <a:lnSpc>
                <a:spcPct val="90000"/>
              </a:lnSpc>
              <a:buFontTx/>
              <a:buNone/>
            </a:pPr>
            <a:r>
              <a:rPr lang="en-GB" altLang="fr-FR" u="sng" dirty="0">
                <a:latin typeface="Times New Roman" pitchFamily="18" charset="0"/>
              </a:rPr>
              <a:t>Day reconstruction method</a:t>
            </a:r>
            <a:r>
              <a:rPr lang="en-GB" altLang="fr-FR" dirty="0">
                <a:latin typeface="Times New Roman" pitchFamily="18" charset="0"/>
              </a:rPr>
              <a:t> (DRM)</a:t>
            </a:r>
          </a:p>
          <a:p>
            <a:pPr lvl="4" eaLnBrk="1" hangingPunct="1">
              <a:lnSpc>
                <a:spcPct val="90000"/>
              </a:lnSpc>
            </a:pPr>
            <a:endParaRPr lang="en-GB" altLang="fr-FR" dirty="0">
              <a:latin typeface="Times New Roman" pitchFamily="18" charset="0"/>
            </a:endParaRPr>
          </a:p>
          <a:p>
            <a:pPr eaLnBrk="1" hangingPunct="1">
              <a:lnSpc>
                <a:spcPct val="90000"/>
              </a:lnSpc>
            </a:pPr>
            <a:r>
              <a:rPr lang="en-GB" altLang="fr-FR" dirty="0">
                <a:latin typeface="Times New Roman" pitchFamily="18" charset="0"/>
              </a:rPr>
              <a:t>Reconstruct previous day into a series of episodes, using a retrospective Time Use Diary</a:t>
            </a:r>
          </a:p>
          <a:p>
            <a:pPr eaLnBrk="1" hangingPunct="1">
              <a:lnSpc>
                <a:spcPct val="90000"/>
              </a:lnSpc>
            </a:pPr>
            <a:r>
              <a:rPr lang="en-GB" altLang="fr-FR" dirty="0">
                <a:latin typeface="Times New Roman" pitchFamily="18" charset="0"/>
              </a:rPr>
              <a:t>Where, doing what, with whom</a:t>
            </a:r>
          </a:p>
          <a:p>
            <a:pPr eaLnBrk="1" hangingPunct="1">
              <a:lnSpc>
                <a:spcPct val="90000"/>
              </a:lnSpc>
            </a:pPr>
            <a:r>
              <a:rPr lang="en-GB" altLang="fr-FR" dirty="0">
                <a:latin typeface="Times New Roman" pitchFamily="18" charset="0"/>
              </a:rPr>
              <a:t>Rating of various feelings such as “happy” or “frustrated/annoyed”.</a:t>
            </a:r>
          </a:p>
          <a:p>
            <a:pPr eaLnBrk="1" hangingPunct="1">
              <a:lnSpc>
                <a:spcPct val="90000"/>
              </a:lnSpc>
            </a:pPr>
            <a:r>
              <a:rPr lang="en-GB" altLang="fr-FR" dirty="0">
                <a:latin typeface="Times New Roman" pitchFamily="18" charset="0"/>
              </a:rPr>
              <a:t>U-index: proportion of time in negative emotion.</a:t>
            </a:r>
          </a:p>
          <a:p>
            <a:pPr eaLnBrk="1" hangingPunct="1">
              <a:lnSpc>
                <a:spcPct val="90000"/>
              </a:lnSpc>
            </a:pPr>
            <a:r>
              <a:rPr lang="en-GB" altLang="fr-FR" dirty="0">
                <a:latin typeface="Times New Roman" pitchFamily="18" charset="0"/>
              </a:rPr>
              <a:t>Or percentage of time in pleasurable activities, or meaningful ones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24" y="1798950"/>
            <a:ext cx="8948823" cy="4909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3" name="Text Box 4"/>
          <p:cNvSpPr txBox="1">
            <a:spLocks noChangeArrowheads="1"/>
          </p:cNvSpPr>
          <p:nvPr/>
        </p:nvSpPr>
        <p:spPr bwMode="auto">
          <a:xfrm>
            <a:off x="251521" y="44624"/>
            <a:ext cx="8713092"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GB" altLang="fr-FR" sz="3600" dirty="0">
                <a:latin typeface="Times New Roman" pitchFamily="18" charset="0"/>
              </a:rPr>
              <a:t>For each of the episodes that individuals identify during the day, they are asked the following questions:</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1125538"/>
            <a:ext cx="9101138" cy="502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5"/>
          <p:cNvSpPr>
            <a:spLocks noGrp="1"/>
          </p:cNvSpPr>
          <p:nvPr>
            <p:ph type="sldNum" sz="quarter" idx="12"/>
          </p:nvPr>
        </p:nvSpPr>
        <p:spPr>
          <a:xfrm>
            <a:off x="84138" y="6242050"/>
            <a:ext cx="587375" cy="488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l">
              <a:spcBef>
                <a:spcPct val="0"/>
              </a:spcBef>
              <a:buFontTx/>
              <a:buNone/>
            </a:pPr>
            <a:fld id="{810E4E4B-15C6-4240-8145-4160EB1A53D4}" type="slidenum">
              <a:rPr lang="en-GB" altLang="fr-FR" sz="2600" b="1">
                <a:solidFill>
                  <a:schemeClr val="bg1"/>
                </a:solidFill>
              </a:rPr>
              <a:pPr algn="l">
                <a:spcBef>
                  <a:spcPct val="0"/>
                </a:spcBef>
                <a:buFontTx/>
                <a:buNone/>
              </a:pPr>
              <a:t>6</a:t>
            </a:fld>
            <a:endParaRPr lang="en-GB" altLang="fr-FR" sz="2600" b="1" dirty="0">
              <a:solidFill>
                <a:schemeClr val="bg1"/>
              </a:solidFill>
            </a:endParaRPr>
          </a:p>
        </p:txBody>
      </p:sp>
      <p:sp>
        <p:nvSpPr>
          <p:cNvPr id="73731" name="Rectangle 3"/>
          <p:cNvSpPr>
            <a:spLocks noGrp="1" noChangeArrowheads="1"/>
          </p:cNvSpPr>
          <p:nvPr>
            <p:ph type="body" idx="4294967295"/>
          </p:nvPr>
        </p:nvSpPr>
        <p:spPr>
          <a:xfrm>
            <a:off x="84139" y="44499"/>
            <a:ext cx="8951912" cy="5256709"/>
          </a:xfrm>
        </p:spPr>
        <p:txBody>
          <a:bodyPr/>
          <a:lstStyle/>
          <a:p>
            <a:pPr eaLnBrk="1" hangingPunct="1"/>
            <a:r>
              <a:rPr lang="en-GB" altLang="fr-FR" sz="2800" dirty="0">
                <a:latin typeface="Times New Roman" pitchFamily="18" charset="0"/>
              </a:rPr>
              <a:t>Concerns:</a:t>
            </a:r>
          </a:p>
          <a:p>
            <a:pPr marL="0" indent="0" eaLnBrk="1" hangingPunct="1">
              <a:buNone/>
            </a:pPr>
            <a:endParaRPr lang="en-GB" altLang="fr-FR" sz="2800" dirty="0">
              <a:latin typeface="Times New Roman" pitchFamily="18" charset="0"/>
            </a:endParaRPr>
          </a:p>
          <a:p>
            <a:pPr lvl="1" eaLnBrk="1" hangingPunct="1"/>
            <a:r>
              <a:rPr lang="en-US" altLang="fr-FR" sz="2400" dirty="0">
                <a:latin typeface="Times New Roman" pitchFamily="18" charset="0"/>
              </a:rPr>
              <a:t>We need to know </a:t>
            </a:r>
            <a:r>
              <a:rPr lang="en-US" altLang="fr-FR" sz="2400" dirty="0">
                <a:solidFill>
                  <a:srgbClr val="FF0000"/>
                </a:solidFill>
                <a:latin typeface="Times New Roman" pitchFamily="18" charset="0"/>
              </a:rPr>
              <a:t>preferences</a:t>
            </a:r>
            <a:r>
              <a:rPr lang="en-US" altLang="fr-FR" sz="2400" dirty="0">
                <a:latin typeface="Times New Roman" pitchFamily="18" charset="0"/>
              </a:rPr>
              <a:t> to make SWB statements – the same choice can be associated with different preferences, and therefore different levels of subjective well-being (see </a:t>
            </a:r>
            <a:r>
              <a:rPr lang="en-US" altLang="fr-FR" sz="2400" dirty="0" err="1">
                <a:latin typeface="Times New Roman" pitchFamily="18" charset="0"/>
              </a:rPr>
              <a:t>Fleurbaey</a:t>
            </a:r>
            <a:r>
              <a:rPr lang="en-US" altLang="fr-FR" sz="2400" dirty="0">
                <a:latin typeface="Times New Roman" pitchFamily="18" charset="0"/>
              </a:rPr>
              <a:t> and Blanchet, “Beyond GDP”).</a:t>
            </a:r>
          </a:p>
          <a:p>
            <a:pPr lvl="1" eaLnBrk="1" hangingPunct="1"/>
            <a:endParaRPr lang="en-US" altLang="fr-FR" sz="2400" dirty="0">
              <a:latin typeface="Times New Roman" pitchFamily="18" charset="0"/>
            </a:endParaRPr>
          </a:p>
          <a:p>
            <a:pPr lvl="1" eaLnBrk="1" hangingPunct="1"/>
            <a:r>
              <a:rPr lang="en-US" altLang="fr-FR" sz="2400" dirty="0">
                <a:latin typeface="Times New Roman" pitchFamily="18" charset="0"/>
              </a:rPr>
              <a:t>Choice is therefore probably better for </a:t>
            </a:r>
            <a:r>
              <a:rPr lang="en-US" altLang="fr-FR" sz="2400" dirty="0">
                <a:solidFill>
                  <a:srgbClr val="FF0000"/>
                </a:solidFill>
                <a:latin typeface="Times New Roman" pitchFamily="18" charset="0"/>
              </a:rPr>
              <a:t>within</a:t>
            </a:r>
            <a:r>
              <a:rPr lang="en-US" altLang="fr-FR" sz="2400" dirty="0">
                <a:latin typeface="Times New Roman" pitchFamily="18" charset="0"/>
              </a:rPr>
              <a:t> statements about well-being (where we can assume that preferences stay the same), but less good for </a:t>
            </a:r>
            <a:r>
              <a:rPr lang="en-US" altLang="fr-FR" sz="2400" dirty="0">
                <a:solidFill>
                  <a:srgbClr val="FF0000"/>
                </a:solidFill>
                <a:latin typeface="Times New Roman" pitchFamily="18" charset="0"/>
              </a:rPr>
              <a:t>between </a:t>
            </a:r>
            <a:r>
              <a:rPr lang="en-US" altLang="fr-FR" sz="2400" dirty="0">
                <a:latin typeface="Times New Roman" pitchFamily="18" charset="0"/>
              </a:rPr>
              <a:t>statements (Does </a:t>
            </a:r>
            <a:r>
              <a:rPr lang="en-US" altLang="fr-FR" sz="2400" i="1" dirty="0">
                <a:latin typeface="Times New Roman" pitchFamily="18" charset="0"/>
              </a:rPr>
              <a:t>i</a:t>
            </a:r>
            <a:r>
              <a:rPr lang="en-US" altLang="fr-FR" sz="2400" dirty="0">
                <a:latin typeface="Times New Roman" pitchFamily="18" charset="0"/>
              </a:rPr>
              <a:t> have greater well-being than </a:t>
            </a:r>
            <a:r>
              <a:rPr lang="en-US" altLang="fr-FR" sz="2400" i="1" dirty="0">
                <a:latin typeface="Times New Roman" pitchFamily="18" charset="0"/>
              </a:rPr>
              <a:t>j</a:t>
            </a:r>
            <a:r>
              <a:rPr lang="en-US" altLang="fr-FR" sz="2400" dirty="0">
                <a:latin typeface="Times New Roman" pitchFamily="18" charset="0"/>
              </a:rPr>
              <a:t>? – which is a central policy question)</a:t>
            </a:r>
          </a:p>
          <a:p>
            <a:pPr lvl="1" eaLnBrk="1" hangingPunct="1"/>
            <a:endParaRPr lang="en-US" altLang="fr-FR" sz="2400" dirty="0">
              <a:latin typeface="Times New Roman" pitchFamily="18" charset="0"/>
            </a:endParaRPr>
          </a:p>
          <a:p>
            <a:pPr lvl="1" eaLnBrk="1" hangingPunct="1"/>
            <a:r>
              <a:rPr lang="en-US" altLang="fr-FR" sz="2400" dirty="0">
                <a:latin typeface="Times New Roman" pitchFamily="18" charset="0"/>
              </a:rPr>
              <a:t>To be sure that we have estimated preferences correctly, we need to know what the </a:t>
            </a:r>
            <a:r>
              <a:rPr lang="en-US" altLang="fr-FR" sz="2400" dirty="0">
                <a:solidFill>
                  <a:srgbClr val="FF0000"/>
                </a:solidFill>
                <a:latin typeface="Times New Roman" pitchFamily="18" charset="0"/>
              </a:rPr>
              <a:t>choice set </a:t>
            </a:r>
            <a:r>
              <a:rPr lang="en-US" altLang="fr-FR" sz="2400" dirty="0">
                <a:latin typeface="Times New Roman" pitchFamily="18" charset="0"/>
              </a:rPr>
              <a:t>was: easy to manipulate in laboratory settings but far more difficult in the real world. What is the choice set for </a:t>
            </a:r>
            <a:r>
              <a:rPr lang="en-US" altLang="fr-FR" sz="2400" dirty="0">
                <a:solidFill>
                  <a:srgbClr val="FF0000"/>
                </a:solidFill>
                <a:latin typeface="Times New Roman" pitchFamily="18" charset="0"/>
              </a:rPr>
              <a:t>education</a:t>
            </a:r>
            <a:r>
              <a:rPr lang="en-US" altLang="fr-FR" sz="2400" dirty="0">
                <a:latin typeface="Times New Roman" pitchFamily="18" charset="0"/>
              </a:rPr>
              <a:t>, </a:t>
            </a:r>
            <a:r>
              <a:rPr lang="en-US" altLang="fr-FR" sz="2400" dirty="0">
                <a:solidFill>
                  <a:srgbClr val="FF0000"/>
                </a:solidFill>
                <a:latin typeface="Times New Roman" pitchFamily="18" charset="0"/>
              </a:rPr>
              <a:t>relationships</a:t>
            </a:r>
            <a:r>
              <a:rPr lang="en-US" altLang="fr-FR" sz="2400" dirty="0">
                <a:latin typeface="Times New Roman" pitchFamily="18" charset="0"/>
              </a:rPr>
              <a:t>, </a:t>
            </a:r>
            <a:r>
              <a:rPr lang="en-US" altLang="fr-FR" sz="2400" dirty="0">
                <a:solidFill>
                  <a:srgbClr val="FF0000"/>
                </a:solidFill>
                <a:latin typeface="Times New Roman" pitchFamily="18" charset="0"/>
              </a:rPr>
              <a:t>occupation</a:t>
            </a:r>
            <a:r>
              <a:rPr lang="en-US" altLang="fr-FR" sz="2400" dirty="0">
                <a:latin typeface="Times New Roman" pitchFamily="18" charset="0"/>
              </a:rPr>
              <a:t> and so on?</a:t>
            </a:r>
            <a:endParaRPr lang="en-GB" altLang="fr-FR" sz="2400" dirty="0">
              <a:latin typeface="Times New Roman" pitchFamily="18" charset="0"/>
            </a:endParaRPr>
          </a:p>
        </p:txBody>
      </p:sp>
    </p:spTree>
    <p:extLst>
      <p:ext uri="{BB962C8B-B14F-4D97-AF65-F5344CB8AC3E}">
        <p14:creationId xmlns:p14="http://schemas.microsoft.com/office/powerpoint/2010/main" val="18712913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45740"/>
            <a:ext cx="7596187" cy="6263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1"/>
          <p:cNvSpPr txBox="1"/>
          <p:nvPr/>
        </p:nvSpPr>
        <p:spPr>
          <a:xfrm>
            <a:off x="395536" y="6453336"/>
            <a:ext cx="7848872" cy="369332"/>
          </a:xfrm>
          <a:prstGeom prst="rect">
            <a:avLst/>
          </a:prstGeom>
          <a:noFill/>
        </p:spPr>
        <p:txBody>
          <a:bodyPr wrap="square" rtlCol="0">
            <a:spAutoFit/>
          </a:bodyPr>
          <a:lstStyle/>
          <a:p>
            <a:r>
              <a:rPr lang="en-GB" dirty="0"/>
              <a:t>4 positive, 8 negative questions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Number Placeholder 5"/>
          <p:cNvSpPr>
            <a:spLocks noGrp="1"/>
          </p:cNvSpPr>
          <p:nvPr>
            <p:ph type="sldNum" sz="quarter" idx="12"/>
          </p:nvPr>
        </p:nvSpPr>
        <p:spPr>
          <a:xfrm>
            <a:off x="84138" y="6242050"/>
            <a:ext cx="587375" cy="488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l">
              <a:spcBef>
                <a:spcPct val="0"/>
              </a:spcBef>
              <a:buFontTx/>
              <a:buNone/>
            </a:pPr>
            <a:fld id="{7D8E8D6F-0C52-4717-A880-2C02485E7E53}" type="slidenum">
              <a:rPr lang="en-GB" altLang="fr-FR" sz="2600" b="1">
                <a:solidFill>
                  <a:schemeClr val="bg1"/>
                </a:solidFill>
              </a:rPr>
              <a:pPr algn="l">
                <a:spcBef>
                  <a:spcPct val="0"/>
                </a:spcBef>
                <a:buFontTx/>
                <a:buNone/>
              </a:pPr>
              <a:t>61</a:t>
            </a:fld>
            <a:endParaRPr lang="en-GB" altLang="fr-FR" sz="2600" b="1">
              <a:solidFill>
                <a:schemeClr val="bg1"/>
              </a:solidFill>
            </a:endParaRPr>
          </a:p>
        </p:txBody>
      </p:sp>
      <p:sp>
        <p:nvSpPr>
          <p:cNvPr id="52227" name="Rectangle 3"/>
          <p:cNvSpPr>
            <a:spLocks noGrp="1" noChangeArrowheads="1"/>
          </p:cNvSpPr>
          <p:nvPr>
            <p:ph type="body" idx="4294967295"/>
          </p:nvPr>
        </p:nvSpPr>
        <p:spPr>
          <a:xfrm>
            <a:off x="457200" y="620688"/>
            <a:ext cx="8229600" cy="4525963"/>
          </a:xfrm>
        </p:spPr>
        <p:txBody>
          <a:bodyPr/>
          <a:lstStyle/>
          <a:p>
            <a:pPr eaLnBrk="1" hangingPunct="1">
              <a:buFontTx/>
              <a:buNone/>
            </a:pPr>
            <a:r>
              <a:rPr lang="en-GB" altLang="fr-FR" dirty="0">
                <a:latin typeface="Times New Roman" pitchFamily="18" charset="0"/>
              </a:rPr>
              <a:t>Advantages of DRM</a:t>
            </a:r>
          </a:p>
          <a:p>
            <a:pPr eaLnBrk="1" hangingPunct="1"/>
            <a:r>
              <a:rPr lang="en-GB" altLang="fr-FR" dirty="0">
                <a:latin typeface="Times New Roman" pitchFamily="18" charset="0"/>
              </a:rPr>
              <a:t>Less costly than ESM</a:t>
            </a:r>
          </a:p>
          <a:p>
            <a:pPr eaLnBrk="1" hangingPunct="1"/>
            <a:endParaRPr lang="en-GB" altLang="fr-FR" dirty="0">
              <a:latin typeface="Times New Roman" pitchFamily="18" charset="0"/>
            </a:endParaRPr>
          </a:p>
          <a:p>
            <a:pPr lvl="4" eaLnBrk="1" hangingPunct="1"/>
            <a:endParaRPr lang="en-GB" altLang="fr-FR" dirty="0">
              <a:latin typeface="Times New Roman" pitchFamily="18" charset="0"/>
            </a:endParaRPr>
          </a:p>
          <a:p>
            <a:pPr eaLnBrk="1" hangingPunct="1">
              <a:buFontTx/>
              <a:buNone/>
            </a:pPr>
            <a:r>
              <a:rPr lang="en-GB" altLang="fr-FR" dirty="0">
                <a:latin typeface="Times New Roman" pitchFamily="18" charset="0"/>
              </a:rPr>
              <a:t>Disadvantages of DRM</a:t>
            </a:r>
          </a:p>
          <a:p>
            <a:pPr eaLnBrk="1" hangingPunct="1"/>
            <a:r>
              <a:rPr lang="en-GB" altLang="fr-FR" dirty="0">
                <a:latin typeface="Times New Roman" pitchFamily="18" charset="0"/>
              </a:rPr>
              <a:t>Element of recall: possible bias: it’s not how people felt then and there</a:t>
            </a:r>
          </a:p>
          <a:p>
            <a:pPr eaLnBrk="1" hangingPunct="1"/>
            <a:r>
              <a:rPr lang="en-GB" altLang="fr-FR" dirty="0">
                <a:latin typeface="Times New Roman" pitchFamily="18" charset="0"/>
              </a:rPr>
              <a:t>Cognitively demanding: evaluation of twelve emotions per episode.</a:t>
            </a:r>
          </a:p>
          <a:p>
            <a:pPr lvl="1" eaLnBrk="1" hangingPunct="1"/>
            <a:endParaRPr lang="en-GB" altLang="fr-FR" dirty="0">
              <a:latin typeface="Times New Roman" pitchFamily="18" charset="0"/>
            </a:endParaRPr>
          </a:p>
          <a:p>
            <a:pPr marL="457200" lvl="1" indent="0" eaLnBrk="1" hangingPunct="1">
              <a:buNone/>
            </a:pPr>
            <a:endParaRPr lang="en-GB" altLang="fr-FR"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222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2227">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222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Number Placeholder 5"/>
          <p:cNvSpPr>
            <a:spLocks noGrp="1"/>
          </p:cNvSpPr>
          <p:nvPr>
            <p:ph type="sldNum" sz="quarter" idx="12"/>
          </p:nvPr>
        </p:nvSpPr>
        <p:spPr>
          <a:xfrm>
            <a:off x="84138" y="6242050"/>
            <a:ext cx="587375" cy="488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l">
              <a:spcBef>
                <a:spcPct val="0"/>
              </a:spcBef>
              <a:buFontTx/>
              <a:buNone/>
            </a:pPr>
            <a:fld id="{C4173D5B-4673-447E-AC8A-FF7DF597B017}" type="slidenum">
              <a:rPr lang="en-GB" altLang="fr-FR" sz="2600" b="1">
                <a:solidFill>
                  <a:schemeClr val="bg1"/>
                </a:solidFill>
              </a:rPr>
              <a:pPr algn="l">
                <a:spcBef>
                  <a:spcPct val="0"/>
                </a:spcBef>
                <a:buFontTx/>
                <a:buNone/>
              </a:pPr>
              <a:t>62</a:t>
            </a:fld>
            <a:endParaRPr lang="en-GB" altLang="fr-FR" sz="2600" b="1">
              <a:solidFill>
                <a:schemeClr val="bg1"/>
              </a:solidFill>
            </a:endParaRPr>
          </a:p>
        </p:txBody>
      </p:sp>
      <p:sp>
        <p:nvSpPr>
          <p:cNvPr id="97283" name="AutoShape 2"/>
          <p:cNvSpPr>
            <a:spLocks noGrp="1" noChangeArrowheads="1"/>
          </p:cNvSpPr>
          <p:nvPr>
            <p:ph type="title" idx="4294967295"/>
          </p:nvPr>
        </p:nvSpPr>
        <p:spPr/>
        <p:txBody>
          <a:bodyPr anchor="b"/>
          <a:lstStyle/>
          <a:p>
            <a:pPr eaLnBrk="1" hangingPunct="1"/>
            <a:r>
              <a:rPr lang="en-GB" altLang="fr-FR">
                <a:latin typeface="Times New Roman" pitchFamily="18" charset="0"/>
              </a:rPr>
              <a:t>Evidence from ESM/DRM</a:t>
            </a:r>
          </a:p>
        </p:txBody>
      </p:sp>
      <p:graphicFrame>
        <p:nvGraphicFramePr>
          <p:cNvPr id="100418" name="Group 66"/>
          <p:cNvGraphicFramePr>
            <a:graphicFrameLocks noGrp="1"/>
          </p:cNvGraphicFramePr>
          <p:nvPr>
            <p:ph idx="4294967295"/>
          </p:nvPr>
        </p:nvGraphicFramePr>
        <p:xfrm>
          <a:off x="539750" y="2362200"/>
          <a:ext cx="7488238" cy="4095753"/>
        </p:xfrm>
        <a:graphic>
          <a:graphicData uri="http://schemas.openxmlformats.org/drawingml/2006/table">
            <a:tbl>
              <a:tblPr/>
              <a:tblGrid>
                <a:gridCol w="3027363">
                  <a:extLst>
                    <a:ext uri="{9D8B030D-6E8A-4147-A177-3AD203B41FA5}">
                      <a16:colId xmlns:a16="http://schemas.microsoft.com/office/drawing/2014/main" val="20000"/>
                    </a:ext>
                  </a:extLst>
                </a:gridCol>
                <a:gridCol w="1557337">
                  <a:extLst>
                    <a:ext uri="{9D8B030D-6E8A-4147-A177-3AD203B41FA5}">
                      <a16:colId xmlns:a16="http://schemas.microsoft.com/office/drawing/2014/main" val="20001"/>
                    </a:ext>
                  </a:extLst>
                </a:gridCol>
                <a:gridCol w="1468438">
                  <a:extLst>
                    <a:ext uri="{9D8B030D-6E8A-4147-A177-3AD203B41FA5}">
                      <a16:colId xmlns:a16="http://schemas.microsoft.com/office/drawing/2014/main" val="20002"/>
                    </a:ext>
                  </a:extLst>
                </a:gridCol>
                <a:gridCol w="1435100">
                  <a:extLst>
                    <a:ext uri="{9D8B030D-6E8A-4147-A177-3AD203B41FA5}">
                      <a16:colId xmlns:a16="http://schemas.microsoft.com/office/drawing/2014/main" val="20003"/>
                    </a:ext>
                  </a:extLst>
                </a:gridCol>
              </a:tblGrid>
              <a:tr h="373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Arial" charset="0"/>
                        </a:rPr>
                        <a:t>Activity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Arial" charset="0"/>
                        </a:rPr>
                        <a:t>% of sample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Arial" charset="0"/>
                        </a:rPr>
                        <a:t>Time (hrs)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Arial" charset="0"/>
                        </a:rPr>
                        <a:t>Net affect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714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2"/>
                          </a:solidFill>
                          <a:effectLst/>
                          <a:latin typeface="Arial" charset="0"/>
                        </a:rPr>
                        <a:t>Intimate relations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Arial"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Arial" charset="0"/>
                        </a:rPr>
                        <a:t>0.21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Arial" charset="0"/>
                        </a:rPr>
                        <a:t>4.74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3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2"/>
                          </a:solidFill>
                          <a:effectLst/>
                          <a:latin typeface="Arial" charset="0"/>
                        </a:rPr>
                        <a:t>Socialising after work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Arial" charset="0"/>
                        </a:rPr>
                        <a:t>49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Arial" charset="0"/>
                        </a:rPr>
                        <a:t>1.15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Arial" charset="0"/>
                        </a:rPr>
                        <a:t>4.12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714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2"/>
                          </a:solidFill>
                          <a:effectLst/>
                          <a:latin typeface="Arial" charset="0"/>
                        </a:rPr>
                        <a:t>Dinner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Arial" charset="0"/>
                        </a:rPr>
                        <a:t>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Arial" charset="0"/>
                        </a:rPr>
                        <a:t>0.78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Arial" charset="0"/>
                        </a:rPr>
                        <a:t>3.96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73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2"/>
                          </a:solidFill>
                          <a:effectLst/>
                          <a:latin typeface="Arial" charset="0"/>
                        </a:rPr>
                        <a:t>Exercising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Arial" charset="0"/>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Arial" charset="0"/>
                        </a:rPr>
                        <a:t>0.22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Arial" charset="0"/>
                        </a:rPr>
                        <a:t>3.82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73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2"/>
                          </a:solidFill>
                          <a:effectLst/>
                          <a:latin typeface="Arial" charset="0"/>
                        </a:rPr>
                        <a:t>Watching TV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Arial" charset="0"/>
                        </a:rPr>
                        <a:t>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Arial" charset="0"/>
                        </a:rPr>
                        <a:t>2.18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Arial" charset="0"/>
                        </a:rPr>
                        <a:t>3.62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714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2"/>
                          </a:solidFill>
                          <a:effectLst/>
                          <a:latin typeface="Arial" charset="0"/>
                        </a:rPr>
                        <a:t>Cooking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Arial" charset="0"/>
                        </a:rPr>
                        <a:t>62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Arial" charset="0"/>
                        </a:rPr>
                        <a:t>1.14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Arial" charset="0"/>
                        </a:rPr>
                        <a:t>3.24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73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2"/>
                          </a:solidFill>
                          <a:effectLst/>
                          <a:latin typeface="Arial" charset="0"/>
                        </a:rPr>
                        <a:t>Shopping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Arial" charset="0"/>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Arial" charset="0"/>
                        </a:rPr>
                        <a:t>0.41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Arial" charset="0"/>
                        </a:rPr>
                        <a:t>3.21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714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2"/>
                          </a:solidFill>
                          <a:effectLst/>
                          <a:latin typeface="Arial" charset="0"/>
                        </a:rPr>
                        <a:t>Childcare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Arial" charset="0"/>
                        </a:rPr>
                        <a:t>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Arial" charset="0"/>
                        </a:rPr>
                        <a:t>1.09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Arial" charset="0"/>
                        </a:rPr>
                        <a:t>2.95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714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2"/>
                          </a:solidFill>
                          <a:effectLst/>
                          <a:latin typeface="Arial" charset="0"/>
                        </a:rPr>
                        <a:t>Working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Arial"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Arial" charset="0"/>
                        </a:rPr>
                        <a:t>6.88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Arial" charset="0"/>
                        </a:rPr>
                        <a:t>2.65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73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2"/>
                          </a:solidFill>
                          <a:effectLst/>
                          <a:latin typeface="Arial" charset="0"/>
                        </a:rPr>
                        <a:t>Commuting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Arial" charset="0"/>
                        </a:rPr>
                        <a:t>61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Arial" charset="0"/>
                        </a:rPr>
                        <a:t>0.43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Arial" charset="0"/>
                        </a:rPr>
                        <a:t>2.03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Number Placeholder 5"/>
          <p:cNvSpPr>
            <a:spLocks noGrp="1"/>
          </p:cNvSpPr>
          <p:nvPr>
            <p:ph type="sldNum" sz="quarter" idx="12"/>
          </p:nvPr>
        </p:nvSpPr>
        <p:spPr>
          <a:xfrm>
            <a:off x="84138" y="6242050"/>
            <a:ext cx="587375" cy="488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l">
              <a:spcBef>
                <a:spcPct val="0"/>
              </a:spcBef>
              <a:buFontTx/>
              <a:buNone/>
            </a:pPr>
            <a:fld id="{A5AD845D-74D3-4CC3-A425-B39934B9E4B0}" type="slidenum">
              <a:rPr lang="en-GB" altLang="fr-FR" sz="2600" b="1">
                <a:solidFill>
                  <a:schemeClr val="bg1"/>
                </a:solidFill>
              </a:rPr>
              <a:pPr algn="l">
                <a:spcBef>
                  <a:spcPct val="0"/>
                </a:spcBef>
                <a:buFontTx/>
                <a:buNone/>
              </a:pPr>
              <a:t>63</a:t>
            </a:fld>
            <a:endParaRPr lang="en-GB" altLang="fr-FR" sz="2600" b="1">
              <a:solidFill>
                <a:schemeClr val="bg1"/>
              </a:solidFill>
            </a:endParaRPr>
          </a:p>
        </p:txBody>
      </p:sp>
      <p:sp>
        <p:nvSpPr>
          <p:cNvPr id="99331" name="AutoShape 2"/>
          <p:cNvSpPr>
            <a:spLocks noGrp="1" noChangeArrowheads="1"/>
          </p:cNvSpPr>
          <p:nvPr>
            <p:ph type="title" idx="4294967295"/>
          </p:nvPr>
        </p:nvSpPr>
        <p:spPr>
          <a:xfrm>
            <a:off x="0" y="-27384"/>
            <a:ext cx="9144000" cy="1143000"/>
          </a:xfrm>
        </p:spPr>
        <p:txBody>
          <a:bodyPr anchor="b"/>
          <a:lstStyle/>
          <a:p>
            <a:pPr eaLnBrk="1" hangingPunct="1"/>
            <a:r>
              <a:rPr lang="en-GB" altLang="fr-FR" dirty="0">
                <a:solidFill>
                  <a:srgbClr val="FF3300"/>
                </a:solidFill>
                <a:latin typeface="Times New Roman" pitchFamily="18" charset="0"/>
              </a:rPr>
              <a:t>Decision Utility </a:t>
            </a:r>
            <a:r>
              <a:rPr lang="en-GB" altLang="fr-FR" dirty="0">
                <a:latin typeface="Times New Roman" pitchFamily="18" charset="0"/>
              </a:rPr>
              <a:t>(life as remembered)</a:t>
            </a:r>
          </a:p>
        </p:txBody>
      </p:sp>
      <p:sp>
        <p:nvSpPr>
          <p:cNvPr id="53251" name="Rectangle 3"/>
          <p:cNvSpPr>
            <a:spLocks noGrp="1" noChangeArrowheads="1"/>
          </p:cNvSpPr>
          <p:nvPr>
            <p:ph type="body" idx="4294967295"/>
          </p:nvPr>
        </p:nvSpPr>
        <p:spPr>
          <a:xfrm>
            <a:off x="457200" y="1268760"/>
            <a:ext cx="8435280" cy="4525962"/>
          </a:xfrm>
        </p:spPr>
        <p:txBody>
          <a:bodyPr/>
          <a:lstStyle/>
          <a:p>
            <a:pPr eaLnBrk="1" hangingPunct="1">
              <a:lnSpc>
                <a:spcPct val="90000"/>
              </a:lnSpc>
              <a:buFontTx/>
              <a:buNone/>
            </a:pPr>
            <a:r>
              <a:rPr lang="en-GB" altLang="fr-FR" sz="2800" u="sng" dirty="0">
                <a:latin typeface="Times New Roman" pitchFamily="18" charset="0"/>
              </a:rPr>
              <a:t>Life satisfaction questions</a:t>
            </a:r>
          </a:p>
          <a:p>
            <a:pPr lvl="4" eaLnBrk="1" hangingPunct="1">
              <a:lnSpc>
                <a:spcPct val="90000"/>
              </a:lnSpc>
            </a:pPr>
            <a:endParaRPr lang="en-GB" altLang="fr-FR" sz="1800" dirty="0">
              <a:latin typeface="Times New Roman" pitchFamily="18" charset="0"/>
            </a:endParaRPr>
          </a:p>
          <a:p>
            <a:pPr eaLnBrk="1" hangingPunct="1">
              <a:lnSpc>
                <a:spcPct val="90000"/>
              </a:lnSpc>
              <a:buFontTx/>
              <a:buNone/>
            </a:pPr>
            <a:r>
              <a:rPr lang="en-GB" altLang="fr-FR" sz="2800" dirty="0">
                <a:latin typeface="Times New Roman" pitchFamily="18" charset="0"/>
              </a:rPr>
              <a:t>Advantages</a:t>
            </a:r>
          </a:p>
          <a:p>
            <a:pPr eaLnBrk="1" hangingPunct="1">
              <a:lnSpc>
                <a:spcPct val="90000"/>
              </a:lnSpc>
            </a:pPr>
            <a:r>
              <a:rPr lang="en-GB" altLang="fr-FR" sz="2800" dirty="0">
                <a:latin typeface="Times New Roman" pitchFamily="18" charset="0"/>
              </a:rPr>
              <a:t>Easy to administer</a:t>
            </a:r>
          </a:p>
          <a:p>
            <a:pPr eaLnBrk="1" hangingPunct="1">
              <a:lnSpc>
                <a:spcPct val="90000"/>
              </a:lnSpc>
            </a:pPr>
            <a:r>
              <a:rPr lang="en-GB" altLang="fr-FR" sz="2800" dirty="0">
                <a:latin typeface="Times New Roman" pitchFamily="18" charset="0"/>
              </a:rPr>
              <a:t>Quick</a:t>
            </a:r>
          </a:p>
          <a:p>
            <a:pPr eaLnBrk="1" hangingPunct="1">
              <a:lnSpc>
                <a:spcPct val="90000"/>
              </a:lnSpc>
            </a:pPr>
            <a:r>
              <a:rPr lang="en-GB" altLang="fr-FR" sz="2800" dirty="0">
                <a:latin typeface="Times New Roman" pitchFamily="18" charset="0"/>
              </a:rPr>
              <a:t>Everyone understands them</a:t>
            </a:r>
          </a:p>
          <a:p>
            <a:pPr lvl="4" eaLnBrk="1" hangingPunct="1">
              <a:lnSpc>
                <a:spcPct val="90000"/>
              </a:lnSpc>
            </a:pPr>
            <a:endParaRPr lang="en-GB" altLang="fr-FR" sz="1800" dirty="0">
              <a:latin typeface="Times New Roman" pitchFamily="18" charset="0"/>
            </a:endParaRPr>
          </a:p>
          <a:p>
            <a:pPr eaLnBrk="1" hangingPunct="1">
              <a:lnSpc>
                <a:spcPct val="90000"/>
              </a:lnSpc>
              <a:buFontTx/>
              <a:buNone/>
            </a:pPr>
            <a:r>
              <a:rPr lang="en-GB" altLang="fr-FR" sz="2800" dirty="0">
                <a:latin typeface="Times New Roman" pitchFamily="18" charset="0"/>
              </a:rPr>
              <a:t>Disadvantages</a:t>
            </a:r>
          </a:p>
          <a:p>
            <a:pPr eaLnBrk="1" hangingPunct="1">
              <a:lnSpc>
                <a:spcPct val="90000"/>
              </a:lnSpc>
            </a:pPr>
            <a:r>
              <a:rPr lang="en-GB" altLang="fr-FR" sz="2800" dirty="0">
                <a:latin typeface="Times New Roman" pitchFamily="18" charset="0"/>
              </a:rPr>
              <a:t>Cognitive rather than affective</a:t>
            </a:r>
          </a:p>
          <a:p>
            <a:pPr eaLnBrk="1" hangingPunct="1">
              <a:lnSpc>
                <a:spcPct val="90000"/>
              </a:lnSpc>
            </a:pPr>
            <a:r>
              <a:rPr lang="en-GB" altLang="fr-FR" sz="2800" dirty="0">
                <a:latin typeface="Times New Roman" pitchFamily="18" charset="0"/>
              </a:rPr>
              <a:t>So we might see neglect of duration, with some episodes forgotten entirely and others </a:t>
            </a:r>
            <a:r>
              <a:rPr lang="en-GB" altLang="fr-FR" sz="2800" dirty="0" err="1">
                <a:latin typeface="Times New Roman" pitchFamily="18" charset="0"/>
              </a:rPr>
              <a:t>mis</a:t>
            </a:r>
            <a:r>
              <a:rPr lang="en-GB" altLang="fr-FR" sz="2800" dirty="0">
                <a:latin typeface="Times New Roman" pitchFamily="18" charset="0"/>
              </a:rPr>
              <a:t>-remembered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325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3251">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3251">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3251">
                                            <p:txEl>
                                              <p:pRg st="5" end="5"/>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53251">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3251">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325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Number Placeholder 5"/>
          <p:cNvSpPr txBox="1">
            <a:spLocks noGrp="1"/>
          </p:cNvSpPr>
          <p:nvPr/>
        </p:nvSpPr>
        <p:spPr bwMode="auto">
          <a:xfrm>
            <a:off x="84138" y="6242050"/>
            <a:ext cx="587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4CEC2D86-4CA1-489E-B27E-48FC0B605CF3}" type="slidenum">
              <a:rPr lang="en-GB" altLang="fr-FR" sz="2600" b="1">
                <a:solidFill>
                  <a:schemeClr val="bg1"/>
                </a:solidFill>
              </a:rPr>
              <a:pPr eaLnBrk="1" hangingPunct="1">
                <a:spcBef>
                  <a:spcPct val="0"/>
                </a:spcBef>
                <a:buFontTx/>
                <a:buNone/>
              </a:pPr>
              <a:t>64</a:t>
            </a:fld>
            <a:endParaRPr lang="en-GB" altLang="fr-FR" sz="2600" b="1">
              <a:solidFill>
                <a:schemeClr val="bg1"/>
              </a:solidFill>
            </a:endParaRPr>
          </a:p>
        </p:txBody>
      </p:sp>
      <p:sp>
        <p:nvSpPr>
          <p:cNvPr id="101379" name="AutoShape 2"/>
          <p:cNvSpPr>
            <a:spLocks noGrp="1" noChangeArrowheads="1"/>
          </p:cNvSpPr>
          <p:nvPr>
            <p:ph type="title" idx="4294967295"/>
          </p:nvPr>
        </p:nvSpPr>
        <p:spPr>
          <a:xfrm>
            <a:off x="468313" y="188913"/>
            <a:ext cx="8229600" cy="782637"/>
          </a:xfrm>
        </p:spPr>
        <p:txBody>
          <a:bodyPr anchor="b"/>
          <a:lstStyle/>
          <a:p>
            <a:pPr eaLnBrk="1" hangingPunct="1"/>
            <a:r>
              <a:rPr lang="en-GB" altLang="fr-FR" dirty="0">
                <a:latin typeface="Times New Roman" pitchFamily="18" charset="0"/>
              </a:rPr>
              <a:t>SWB vs. HDI</a:t>
            </a:r>
          </a:p>
        </p:txBody>
      </p:sp>
      <p:sp>
        <p:nvSpPr>
          <p:cNvPr id="53251" name="Rectangle 3"/>
          <p:cNvSpPr>
            <a:spLocks noGrp="1" noChangeArrowheads="1"/>
          </p:cNvSpPr>
          <p:nvPr>
            <p:ph type="body" idx="4294967295"/>
          </p:nvPr>
        </p:nvSpPr>
        <p:spPr>
          <a:xfrm>
            <a:off x="250825" y="1196975"/>
            <a:ext cx="8713788" cy="5472113"/>
          </a:xfrm>
        </p:spPr>
        <p:txBody>
          <a:bodyPr/>
          <a:lstStyle/>
          <a:p>
            <a:pPr eaLnBrk="1" hangingPunct="1">
              <a:lnSpc>
                <a:spcPct val="90000"/>
              </a:lnSpc>
              <a:buFontTx/>
              <a:buNone/>
            </a:pPr>
            <a:r>
              <a:rPr lang="en-US" altLang="fr-FR" sz="3600" dirty="0">
                <a:latin typeface="Times New Roman" pitchFamily="18" charset="0"/>
              </a:rPr>
              <a:t>How does country-level average subjective well-being</a:t>
            </a:r>
            <a:r>
              <a:rPr lang="en-GB" altLang="fr-FR" sz="3600" dirty="0">
                <a:latin typeface="Times New Roman" pitchFamily="18" charset="0"/>
              </a:rPr>
              <a:t> relate to the country-level education, income and health information used in the HDI?</a:t>
            </a:r>
          </a:p>
          <a:p>
            <a:pPr eaLnBrk="1" hangingPunct="1">
              <a:lnSpc>
                <a:spcPct val="90000"/>
              </a:lnSpc>
              <a:buFontTx/>
              <a:buNone/>
            </a:pPr>
            <a:endParaRPr lang="en-GB" altLang="fr-FR" sz="3600" dirty="0">
              <a:latin typeface="Times New Roman" pitchFamily="18" charset="0"/>
            </a:endParaRPr>
          </a:p>
          <a:p>
            <a:pPr eaLnBrk="1" hangingPunct="1">
              <a:lnSpc>
                <a:spcPct val="90000"/>
              </a:lnSpc>
              <a:buFontTx/>
              <a:buNone/>
            </a:pPr>
            <a:r>
              <a:rPr lang="en-GB" altLang="fr-FR" sz="3600" dirty="0">
                <a:latin typeface="Times New Roman" pitchFamily="18" charset="0"/>
              </a:rPr>
              <a:t>HDI assumes that </a:t>
            </a:r>
          </a:p>
          <a:p>
            <a:pPr eaLnBrk="1" hangingPunct="1">
              <a:lnSpc>
                <a:spcPct val="90000"/>
              </a:lnSpc>
              <a:buFontTx/>
              <a:buNone/>
            </a:pPr>
            <a:endParaRPr lang="en-GB" altLang="fr-FR" sz="3600" dirty="0">
              <a:latin typeface="Times New Roman" pitchFamily="18" charset="0"/>
            </a:endParaRPr>
          </a:p>
          <a:p>
            <a:pPr marL="514350" indent="-514350" eaLnBrk="1" hangingPunct="1">
              <a:lnSpc>
                <a:spcPct val="90000"/>
              </a:lnSpc>
              <a:buFontTx/>
              <a:buAutoNum type="romanLcParenR"/>
            </a:pPr>
            <a:r>
              <a:rPr lang="en-GB" altLang="fr-FR" sz="3600" dirty="0">
                <a:latin typeface="Times New Roman" pitchFamily="18" charset="0"/>
              </a:rPr>
              <a:t>All three are positive components of well-being</a:t>
            </a:r>
          </a:p>
          <a:p>
            <a:pPr marL="514350" indent="-514350" eaLnBrk="1" hangingPunct="1">
              <a:lnSpc>
                <a:spcPct val="90000"/>
              </a:lnSpc>
              <a:buFontTx/>
              <a:buAutoNum type="romanLcParenR"/>
            </a:pPr>
            <a:r>
              <a:rPr lang="en-GB" altLang="fr-FR" sz="3600" dirty="0">
                <a:latin typeface="Times New Roman" pitchFamily="18" charset="0"/>
              </a:rPr>
              <a:t>They all have the same weight</a:t>
            </a:r>
          </a:p>
          <a:p>
            <a:pPr eaLnBrk="1" hangingPunct="1">
              <a:lnSpc>
                <a:spcPct val="90000"/>
              </a:lnSpc>
              <a:buFontTx/>
              <a:buNone/>
            </a:pPr>
            <a:endParaRPr lang="en-GB" altLang="fr-FR" sz="2400" dirty="0">
              <a:latin typeface="Times New Roman" pitchFamily="18" charset="0"/>
            </a:endParaRPr>
          </a:p>
        </p:txBody>
      </p:sp>
    </p:spTree>
    <p:extLst>
      <p:ext uri="{BB962C8B-B14F-4D97-AF65-F5344CB8AC3E}">
        <p14:creationId xmlns:p14="http://schemas.microsoft.com/office/powerpoint/2010/main" val="8144294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Number Placeholder 5"/>
          <p:cNvSpPr txBox="1">
            <a:spLocks noGrp="1"/>
          </p:cNvSpPr>
          <p:nvPr/>
        </p:nvSpPr>
        <p:spPr bwMode="auto">
          <a:xfrm>
            <a:off x="84138" y="6324426"/>
            <a:ext cx="587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4CEC2D86-4CA1-489E-B27E-48FC0B605CF3}" type="slidenum">
              <a:rPr lang="en-GB" altLang="fr-FR" sz="2600" b="1">
                <a:solidFill>
                  <a:schemeClr val="bg1"/>
                </a:solidFill>
              </a:rPr>
              <a:pPr eaLnBrk="1" hangingPunct="1">
                <a:spcBef>
                  <a:spcPct val="0"/>
                </a:spcBef>
                <a:buFontTx/>
                <a:buNone/>
              </a:pPr>
              <a:t>65</a:t>
            </a:fld>
            <a:endParaRPr lang="en-GB" altLang="fr-FR" sz="2600" b="1">
              <a:solidFill>
                <a:schemeClr val="bg1"/>
              </a:solidFill>
            </a:endParaRPr>
          </a:p>
        </p:txBody>
      </p:sp>
      <p:sp>
        <p:nvSpPr>
          <p:cNvPr id="101379" name="AutoShape 2"/>
          <p:cNvSpPr>
            <a:spLocks noGrp="1" noChangeArrowheads="1"/>
          </p:cNvSpPr>
          <p:nvPr>
            <p:ph type="title" idx="4294967295"/>
          </p:nvPr>
        </p:nvSpPr>
        <p:spPr>
          <a:xfrm>
            <a:off x="468313" y="188913"/>
            <a:ext cx="8229600" cy="782637"/>
          </a:xfrm>
        </p:spPr>
        <p:txBody>
          <a:bodyPr anchor="b"/>
          <a:lstStyle/>
          <a:p>
            <a:pPr eaLnBrk="1" hangingPunct="1"/>
            <a:r>
              <a:rPr lang="en-GB" altLang="fr-FR" dirty="0">
                <a:latin typeface="Times New Roman" pitchFamily="18" charset="0"/>
              </a:rPr>
              <a:t>SWB vs. HDI</a:t>
            </a:r>
          </a:p>
        </p:txBody>
      </p:sp>
      <p:sp>
        <p:nvSpPr>
          <p:cNvPr id="53251" name="Rectangle 3"/>
          <p:cNvSpPr>
            <a:spLocks noGrp="1" noChangeArrowheads="1"/>
          </p:cNvSpPr>
          <p:nvPr>
            <p:ph type="body" idx="4294967295"/>
          </p:nvPr>
        </p:nvSpPr>
        <p:spPr>
          <a:xfrm>
            <a:off x="250825" y="1125239"/>
            <a:ext cx="8713788" cy="5472113"/>
          </a:xfrm>
        </p:spPr>
        <p:txBody>
          <a:bodyPr/>
          <a:lstStyle/>
          <a:p>
            <a:pPr marL="0" indent="0" eaLnBrk="1" hangingPunct="1">
              <a:lnSpc>
                <a:spcPct val="90000"/>
              </a:lnSpc>
              <a:buFontTx/>
              <a:buNone/>
            </a:pPr>
            <a:r>
              <a:rPr lang="en-GB" altLang="fr-FR" sz="3600" dirty="0">
                <a:latin typeface="Times New Roman" pitchFamily="18" charset="0"/>
              </a:rPr>
              <a:t>Results from Yin </a:t>
            </a:r>
            <a:r>
              <a:rPr lang="en-GB" altLang="fr-FR" sz="3600" i="1" dirty="0">
                <a:latin typeface="Times New Roman" pitchFamily="18" charset="0"/>
              </a:rPr>
              <a:t>et al</a:t>
            </a:r>
            <a:r>
              <a:rPr lang="en-GB" altLang="fr-FR" sz="3600" dirty="0">
                <a:latin typeface="Times New Roman" pitchFamily="18" charset="0"/>
              </a:rPr>
              <a:t>. (2023). Data from UN at country-year level, 1990 to 2018. Components are positive, but </a:t>
            </a:r>
            <a:r>
              <a:rPr lang="en-GB" altLang="fr-FR" sz="3600" dirty="0">
                <a:solidFill>
                  <a:srgbClr val="FF0000"/>
                </a:solidFill>
                <a:latin typeface="Times New Roman" pitchFamily="18" charset="0"/>
              </a:rPr>
              <a:t>do not have the same weight</a:t>
            </a:r>
          </a:p>
        </p:txBody>
      </p:sp>
      <p:pic>
        <p:nvPicPr>
          <p:cNvPr id="2" name="Image 1"/>
          <p:cNvPicPr>
            <a:picLocks noChangeAspect="1"/>
          </p:cNvPicPr>
          <p:nvPr/>
        </p:nvPicPr>
        <p:blipFill>
          <a:blip r:embed="rId3"/>
          <a:stretch>
            <a:fillRect/>
          </a:stretch>
        </p:blipFill>
        <p:spPr>
          <a:xfrm>
            <a:off x="18427" y="3275608"/>
            <a:ext cx="9075177" cy="3465760"/>
          </a:xfrm>
          <a:prstGeom prst="rect">
            <a:avLst/>
          </a:prstGeom>
        </p:spPr>
      </p:pic>
    </p:spTree>
    <p:extLst>
      <p:ext uri="{BB962C8B-B14F-4D97-AF65-F5344CB8AC3E}">
        <p14:creationId xmlns:p14="http://schemas.microsoft.com/office/powerpoint/2010/main" val="327269592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Number Placeholder 5"/>
          <p:cNvSpPr txBox="1">
            <a:spLocks noGrp="1"/>
          </p:cNvSpPr>
          <p:nvPr/>
        </p:nvSpPr>
        <p:spPr bwMode="auto">
          <a:xfrm>
            <a:off x="84138" y="6242050"/>
            <a:ext cx="587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4CEC2D86-4CA1-489E-B27E-48FC0B605CF3}" type="slidenum">
              <a:rPr lang="en-GB" altLang="fr-FR" sz="2600" b="1">
                <a:solidFill>
                  <a:schemeClr val="bg1"/>
                </a:solidFill>
              </a:rPr>
              <a:pPr eaLnBrk="1" hangingPunct="1">
                <a:spcBef>
                  <a:spcPct val="0"/>
                </a:spcBef>
                <a:buFontTx/>
                <a:buNone/>
              </a:pPr>
              <a:t>66</a:t>
            </a:fld>
            <a:endParaRPr lang="en-GB" altLang="fr-FR" sz="2600" b="1">
              <a:solidFill>
                <a:schemeClr val="bg1"/>
              </a:solidFill>
            </a:endParaRPr>
          </a:p>
        </p:txBody>
      </p:sp>
      <p:sp>
        <p:nvSpPr>
          <p:cNvPr id="101379" name="AutoShape 2"/>
          <p:cNvSpPr>
            <a:spLocks noGrp="1" noChangeArrowheads="1"/>
          </p:cNvSpPr>
          <p:nvPr>
            <p:ph type="title" idx="4294967295"/>
          </p:nvPr>
        </p:nvSpPr>
        <p:spPr>
          <a:xfrm>
            <a:off x="468313" y="188913"/>
            <a:ext cx="8229600" cy="782637"/>
          </a:xfrm>
        </p:spPr>
        <p:txBody>
          <a:bodyPr anchor="b"/>
          <a:lstStyle/>
          <a:p>
            <a:pPr eaLnBrk="1" hangingPunct="1"/>
            <a:r>
              <a:rPr lang="en-GB" altLang="fr-FR" dirty="0">
                <a:latin typeface="Times New Roman" pitchFamily="18" charset="0"/>
              </a:rPr>
              <a:t>SWB vs. HDI</a:t>
            </a:r>
          </a:p>
        </p:txBody>
      </p:sp>
      <p:sp>
        <p:nvSpPr>
          <p:cNvPr id="53251" name="Rectangle 3"/>
          <p:cNvSpPr>
            <a:spLocks noGrp="1" noChangeArrowheads="1"/>
          </p:cNvSpPr>
          <p:nvPr>
            <p:ph type="body" idx="4294967295"/>
          </p:nvPr>
        </p:nvSpPr>
        <p:spPr>
          <a:xfrm>
            <a:off x="250825" y="1196975"/>
            <a:ext cx="8713788" cy="5472113"/>
          </a:xfrm>
        </p:spPr>
        <p:txBody>
          <a:bodyPr/>
          <a:lstStyle/>
          <a:p>
            <a:pPr marL="0" indent="0" eaLnBrk="1" hangingPunct="1">
              <a:lnSpc>
                <a:spcPct val="90000"/>
              </a:lnSpc>
              <a:buFontTx/>
              <a:buNone/>
            </a:pPr>
            <a:r>
              <a:rPr lang="en-GB" altLang="fr-FR" sz="3600" dirty="0">
                <a:latin typeface="Times New Roman" pitchFamily="18" charset="0"/>
              </a:rPr>
              <a:t>The fit is much better for richer countries:</a:t>
            </a:r>
          </a:p>
        </p:txBody>
      </p:sp>
      <p:pic>
        <p:nvPicPr>
          <p:cNvPr id="3" name="Image 2"/>
          <p:cNvPicPr>
            <a:picLocks noChangeAspect="1"/>
          </p:cNvPicPr>
          <p:nvPr/>
        </p:nvPicPr>
        <p:blipFill>
          <a:blip r:embed="rId3"/>
          <a:stretch>
            <a:fillRect/>
          </a:stretch>
        </p:blipFill>
        <p:spPr>
          <a:xfrm>
            <a:off x="-3244" y="2492896"/>
            <a:ext cx="9065865" cy="3709788"/>
          </a:xfrm>
          <a:prstGeom prst="rect">
            <a:avLst/>
          </a:prstGeom>
        </p:spPr>
      </p:pic>
    </p:spTree>
    <p:extLst>
      <p:ext uri="{BB962C8B-B14F-4D97-AF65-F5344CB8AC3E}">
        <p14:creationId xmlns:p14="http://schemas.microsoft.com/office/powerpoint/2010/main" val="139721620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Number Placeholder 5"/>
          <p:cNvSpPr txBox="1">
            <a:spLocks noGrp="1"/>
          </p:cNvSpPr>
          <p:nvPr/>
        </p:nvSpPr>
        <p:spPr bwMode="auto">
          <a:xfrm>
            <a:off x="84138" y="6242050"/>
            <a:ext cx="587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4CEC2D86-4CA1-489E-B27E-48FC0B605CF3}" type="slidenum">
              <a:rPr lang="en-GB" altLang="fr-FR" sz="2600" b="1">
                <a:solidFill>
                  <a:schemeClr val="bg1"/>
                </a:solidFill>
              </a:rPr>
              <a:pPr eaLnBrk="1" hangingPunct="1">
                <a:spcBef>
                  <a:spcPct val="0"/>
                </a:spcBef>
                <a:buFontTx/>
                <a:buNone/>
              </a:pPr>
              <a:t>67</a:t>
            </a:fld>
            <a:endParaRPr lang="en-GB" altLang="fr-FR" sz="2600" b="1">
              <a:solidFill>
                <a:schemeClr val="bg1"/>
              </a:solidFill>
            </a:endParaRPr>
          </a:p>
        </p:txBody>
      </p:sp>
      <p:sp>
        <p:nvSpPr>
          <p:cNvPr id="101379" name="AutoShape 2"/>
          <p:cNvSpPr>
            <a:spLocks noGrp="1" noChangeArrowheads="1"/>
          </p:cNvSpPr>
          <p:nvPr>
            <p:ph type="title" idx="4294967295"/>
          </p:nvPr>
        </p:nvSpPr>
        <p:spPr>
          <a:xfrm>
            <a:off x="468313" y="188913"/>
            <a:ext cx="8229600" cy="782637"/>
          </a:xfrm>
        </p:spPr>
        <p:txBody>
          <a:bodyPr anchor="b"/>
          <a:lstStyle/>
          <a:p>
            <a:pPr eaLnBrk="1" hangingPunct="1"/>
            <a:r>
              <a:rPr lang="en-GB" altLang="fr-FR" dirty="0">
                <a:latin typeface="Times New Roman" pitchFamily="18" charset="0"/>
              </a:rPr>
              <a:t>Issues with Measuring Satisfaction</a:t>
            </a:r>
          </a:p>
        </p:txBody>
      </p:sp>
      <p:sp>
        <p:nvSpPr>
          <p:cNvPr id="53251" name="Rectangle 3"/>
          <p:cNvSpPr>
            <a:spLocks noGrp="1" noChangeArrowheads="1"/>
          </p:cNvSpPr>
          <p:nvPr>
            <p:ph type="body" idx="4294967295"/>
          </p:nvPr>
        </p:nvSpPr>
        <p:spPr>
          <a:xfrm>
            <a:off x="250825" y="1196975"/>
            <a:ext cx="8713788" cy="5472113"/>
          </a:xfrm>
        </p:spPr>
        <p:txBody>
          <a:bodyPr/>
          <a:lstStyle/>
          <a:p>
            <a:pPr eaLnBrk="1" hangingPunct="1">
              <a:lnSpc>
                <a:spcPct val="90000"/>
              </a:lnSpc>
              <a:buFontTx/>
              <a:buNone/>
            </a:pPr>
            <a:r>
              <a:rPr lang="en-GB" altLang="fr-FR" sz="2400" u="sng" dirty="0">
                <a:latin typeface="Times New Roman" pitchFamily="18" charset="0"/>
              </a:rPr>
              <a:t>1) Social Desirability</a:t>
            </a:r>
          </a:p>
          <a:p>
            <a:pPr lvl="4" eaLnBrk="1" hangingPunct="1">
              <a:lnSpc>
                <a:spcPct val="90000"/>
              </a:lnSpc>
            </a:pPr>
            <a:endParaRPr lang="en-GB" altLang="fr-FR" sz="1600" dirty="0">
              <a:latin typeface="Times New Roman" pitchFamily="18" charset="0"/>
            </a:endParaRPr>
          </a:p>
          <a:p>
            <a:pPr eaLnBrk="1" hangingPunct="1">
              <a:lnSpc>
                <a:spcPct val="90000"/>
              </a:lnSpc>
              <a:buFontTx/>
              <a:buNone/>
            </a:pPr>
            <a:r>
              <a:rPr lang="en-US" altLang="fr-FR" sz="2400" dirty="0">
                <a:latin typeface="Times New Roman" pitchFamily="18" charset="0"/>
              </a:rPr>
              <a:t>Possible bias if we ask individuals sensitive questions: </a:t>
            </a:r>
            <a:r>
              <a:rPr lang="en-GB" altLang="fr-FR" sz="2400" dirty="0">
                <a:latin typeface="Times New Roman" pitchFamily="18" charset="0"/>
              </a:rPr>
              <a:t>they want to look good in front of the interviewer.</a:t>
            </a:r>
          </a:p>
          <a:p>
            <a:pPr eaLnBrk="1" hangingPunct="1">
              <a:lnSpc>
                <a:spcPct val="90000"/>
              </a:lnSpc>
              <a:buFontTx/>
              <a:buNone/>
            </a:pPr>
            <a:endParaRPr lang="en-GB" altLang="fr-FR" sz="2400" dirty="0">
              <a:latin typeface="Times New Roman" pitchFamily="18" charset="0"/>
            </a:endParaRPr>
          </a:p>
          <a:p>
            <a:pPr eaLnBrk="1" hangingPunct="1">
              <a:lnSpc>
                <a:spcPct val="90000"/>
              </a:lnSpc>
              <a:buFontTx/>
              <a:buNone/>
            </a:pPr>
            <a:r>
              <a:rPr lang="en-US" altLang="fr-FR" sz="2400" i="1" dirty="0">
                <a:latin typeface="Times New Roman" pitchFamily="18" charset="0"/>
              </a:rPr>
              <a:t>“</a:t>
            </a:r>
            <a:r>
              <a:rPr lang="en-GB" altLang="fr-FR" sz="2400" i="1" dirty="0">
                <a:latin typeface="Times New Roman" pitchFamily="18" charset="0"/>
              </a:rPr>
              <a:t>computer-assisted self-interviewing (CASI) and self-completion (SC) paper questionnaires are generally preferred to face-to-face interviewing as a way of assuring a greater degree of confidentiality and inducing more truthful responses”</a:t>
            </a:r>
          </a:p>
          <a:p>
            <a:pPr lvl="4" eaLnBrk="1" hangingPunct="1">
              <a:lnSpc>
                <a:spcPct val="90000"/>
              </a:lnSpc>
            </a:pPr>
            <a:endParaRPr lang="en-GB" altLang="fr-FR" sz="1600" dirty="0">
              <a:latin typeface="Times New Roman" pitchFamily="18" charset="0"/>
            </a:endParaRPr>
          </a:p>
          <a:p>
            <a:pPr eaLnBrk="1" hangingPunct="1">
              <a:lnSpc>
                <a:spcPct val="90000"/>
              </a:lnSpc>
              <a:buFontTx/>
              <a:buNone/>
            </a:pPr>
            <a:r>
              <a:rPr lang="en-GB" altLang="fr-FR" sz="2400" dirty="0">
                <a:latin typeface="Times New Roman" pitchFamily="18" charset="0"/>
              </a:rPr>
              <a:t>This is why the GHQ questions discussed above are a drop-off questionnaire. Self-reporting means that individuals are more likely to report their true response to questions like</a:t>
            </a:r>
          </a:p>
          <a:p>
            <a:pPr eaLnBrk="1" hangingPunct="1">
              <a:lnSpc>
                <a:spcPct val="90000"/>
              </a:lnSpc>
              <a:buFontTx/>
              <a:buNone/>
            </a:pPr>
            <a:r>
              <a:rPr lang="en-US" altLang="fr-FR" sz="2400" i="1" dirty="0">
                <a:latin typeface="Times New Roman" pitchFamily="18" charset="0"/>
              </a:rPr>
              <a:t>“have you recently </a:t>
            </a:r>
            <a:r>
              <a:rPr lang="en-GB" altLang="fr-FR" sz="2400" i="1" dirty="0">
                <a:latin typeface="Times New Roman" pitchFamily="18" charset="0"/>
              </a:rPr>
              <a:t>been thinking of yourself as worthless”</a:t>
            </a:r>
          </a:p>
          <a:p>
            <a:pPr eaLnBrk="1" hangingPunct="1">
              <a:lnSpc>
                <a:spcPct val="90000"/>
              </a:lnSpc>
              <a:buFontTx/>
              <a:buNone/>
            </a:pPr>
            <a:endParaRPr lang="en-GB" altLang="fr-FR" sz="2400" dirty="0">
              <a:latin typeface="Times New Roman" pitchFamily="18"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Number Placeholder 5"/>
          <p:cNvSpPr txBox="1">
            <a:spLocks noGrp="1"/>
          </p:cNvSpPr>
          <p:nvPr/>
        </p:nvSpPr>
        <p:spPr bwMode="auto">
          <a:xfrm>
            <a:off x="84138" y="6242050"/>
            <a:ext cx="587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4A003931-0C6E-479F-8705-A89FF86227D2}" type="slidenum">
              <a:rPr lang="en-GB" altLang="fr-FR" sz="2600" b="1">
                <a:solidFill>
                  <a:schemeClr val="bg1"/>
                </a:solidFill>
              </a:rPr>
              <a:pPr eaLnBrk="1" hangingPunct="1">
                <a:spcBef>
                  <a:spcPct val="0"/>
                </a:spcBef>
                <a:buFontTx/>
                <a:buNone/>
              </a:pPr>
              <a:t>68</a:t>
            </a:fld>
            <a:endParaRPr lang="en-GB" altLang="fr-FR" sz="2600" b="1">
              <a:solidFill>
                <a:schemeClr val="bg1"/>
              </a:solidFill>
            </a:endParaRPr>
          </a:p>
        </p:txBody>
      </p:sp>
      <p:sp>
        <p:nvSpPr>
          <p:cNvPr id="103427" name="Rectangle 3"/>
          <p:cNvSpPr>
            <a:spLocks noGrp="1" noChangeArrowheads="1"/>
          </p:cNvSpPr>
          <p:nvPr>
            <p:ph type="body" idx="4294967295"/>
          </p:nvPr>
        </p:nvSpPr>
        <p:spPr>
          <a:xfrm>
            <a:off x="250825" y="333375"/>
            <a:ext cx="8713788" cy="6264275"/>
          </a:xfrm>
        </p:spPr>
        <p:txBody>
          <a:bodyPr/>
          <a:lstStyle/>
          <a:p>
            <a:pPr eaLnBrk="1" hangingPunct="1">
              <a:lnSpc>
                <a:spcPct val="80000"/>
              </a:lnSpc>
              <a:buFontTx/>
              <a:buNone/>
            </a:pPr>
            <a:r>
              <a:rPr lang="en-US" altLang="fr-FR" sz="2400">
                <a:latin typeface="Times New Roman" pitchFamily="18" charset="0"/>
              </a:rPr>
              <a:t>Some BHPS results, from Conti, G., and Pudney, S. (2011). "Survey design and the analysis of satisfaction". </a:t>
            </a:r>
            <a:r>
              <a:rPr lang="en-US" altLang="fr-FR" sz="2400" i="1">
                <a:latin typeface="Times New Roman" pitchFamily="18" charset="0"/>
              </a:rPr>
              <a:t>Review of Economics and Statistics, </a:t>
            </a:r>
            <a:r>
              <a:rPr lang="en-US" altLang="fr-FR" sz="2400" b="1">
                <a:latin typeface="Times New Roman" pitchFamily="18" charset="0"/>
              </a:rPr>
              <a:t>93</a:t>
            </a:r>
            <a:r>
              <a:rPr lang="en-US" altLang="fr-FR" sz="2400">
                <a:latin typeface="Times New Roman" pitchFamily="18" charset="0"/>
              </a:rPr>
              <a:t>, 1087-1093.</a:t>
            </a:r>
          </a:p>
          <a:p>
            <a:pPr eaLnBrk="1" hangingPunct="1">
              <a:lnSpc>
                <a:spcPct val="80000"/>
              </a:lnSpc>
              <a:buFontTx/>
              <a:buNone/>
            </a:pPr>
            <a:endParaRPr lang="en-US" altLang="fr-FR" sz="2400">
              <a:latin typeface="Times New Roman" pitchFamily="18" charset="0"/>
            </a:endParaRPr>
          </a:p>
          <a:p>
            <a:pPr eaLnBrk="1" hangingPunct="1">
              <a:lnSpc>
                <a:spcPct val="80000"/>
              </a:lnSpc>
              <a:buFontTx/>
              <a:buNone/>
            </a:pPr>
            <a:endParaRPr lang="en-GB" altLang="fr-FR" sz="2000">
              <a:latin typeface="Times New Roman" pitchFamily="18" charset="0"/>
            </a:endParaRPr>
          </a:p>
          <a:p>
            <a:pPr>
              <a:lnSpc>
                <a:spcPct val="80000"/>
              </a:lnSpc>
            </a:pPr>
            <a:r>
              <a:rPr lang="en-GB" altLang="fr-FR" sz="2400">
                <a:latin typeface="Times New Roman" pitchFamily="18" charset="0"/>
              </a:rPr>
              <a:t>Oral interviews conducted by an interviewer tend to produce more positive reports of satisfaction than private self-completion questionnaires – the “</a:t>
            </a:r>
            <a:r>
              <a:rPr lang="en-GB" altLang="fr-FR" sz="2400" i="1">
                <a:latin typeface="Times New Roman" pitchFamily="18" charset="0"/>
              </a:rPr>
              <a:t>let’s put on a good show for the interviewer</a:t>
            </a:r>
            <a:r>
              <a:rPr lang="en-GB" altLang="fr-FR" sz="2400">
                <a:latin typeface="Times New Roman" pitchFamily="18" charset="0"/>
              </a:rPr>
              <a:t>” effect.</a:t>
            </a:r>
          </a:p>
          <a:p>
            <a:pPr>
              <a:lnSpc>
                <a:spcPct val="80000"/>
              </a:lnSpc>
              <a:buFontTx/>
              <a:buNone/>
            </a:pPr>
            <a:endParaRPr lang="en-GB" altLang="fr-FR" sz="2400">
              <a:latin typeface="Times New Roman" pitchFamily="18" charset="0"/>
            </a:endParaRPr>
          </a:p>
          <a:p>
            <a:pPr>
              <a:lnSpc>
                <a:spcPct val="80000"/>
              </a:lnSpc>
            </a:pPr>
            <a:r>
              <a:rPr lang="en-GB" altLang="fr-FR" sz="2400">
                <a:latin typeface="Times New Roman" pitchFamily="18" charset="0"/>
              </a:rPr>
              <a:t>When children are present during the interview, adult interviewees tend to give still more positive responses – the “</a:t>
            </a:r>
            <a:r>
              <a:rPr lang="en-GB" altLang="fr-FR" sz="2400" i="1">
                <a:latin typeface="Times New Roman" pitchFamily="18" charset="0"/>
              </a:rPr>
              <a:t>not in front of the children</a:t>
            </a:r>
            <a:r>
              <a:rPr lang="en-GB" altLang="fr-FR" sz="2400">
                <a:latin typeface="Times New Roman" pitchFamily="18" charset="0"/>
              </a:rPr>
              <a:t>” effect.</a:t>
            </a:r>
          </a:p>
          <a:p>
            <a:pPr>
              <a:lnSpc>
                <a:spcPct val="80000"/>
              </a:lnSpc>
            </a:pPr>
            <a:endParaRPr lang="en-GB" altLang="fr-FR" sz="2400">
              <a:latin typeface="Times New Roman" pitchFamily="18" charset="0"/>
            </a:endParaRPr>
          </a:p>
          <a:p>
            <a:pPr>
              <a:lnSpc>
                <a:spcPct val="80000"/>
              </a:lnSpc>
            </a:pPr>
            <a:r>
              <a:rPr lang="en-GB" altLang="fr-FR" sz="2400">
                <a:latin typeface="Times New Roman" pitchFamily="18" charset="0"/>
              </a:rPr>
              <a:t>The presence of the interviewee’s partner during the interview tends to depress the level of reported satisfaction – the “</a:t>
            </a:r>
            <a:r>
              <a:rPr lang="en-GB" altLang="fr-FR" sz="2400" i="1">
                <a:latin typeface="Times New Roman" pitchFamily="18" charset="0"/>
              </a:rPr>
              <a:t>don’t show your partner how satisfied you are</a:t>
            </a:r>
            <a:r>
              <a:rPr lang="en-GB" altLang="fr-FR" sz="2400">
                <a:latin typeface="Times New Roman" pitchFamily="18" charset="0"/>
              </a:rPr>
              <a:t>” effect, which we speculate may have something to do with the desire to maintain a strong bargaining position within the relationship.</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Number Placeholder 5"/>
          <p:cNvSpPr txBox="1">
            <a:spLocks noGrp="1"/>
          </p:cNvSpPr>
          <p:nvPr/>
        </p:nvSpPr>
        <p:spPr bwMode="auto">
          <a:xfrm>
            <a:off x="84138" y="6242050"/>
            <a:ext cx="587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250FB8C0-1CED-4D3D-A1C4-B29C323EB4EF}" type="slidenum">
              <a:rPr lang="en-GB" altLang="fr-FR" sz="2600" b="1">
                <a:solidFill>
                  <a:schemeClr val="bg1"/>
                </a:solidFill>
              </a:rPr>
              <a:pPr eaLnBrk="1" hangingPunct="1">
                <a:spcBef>
                  <a:spcPct val="0"/>
                </a:spcBef>
                <a:buFontTx/>
                <a:buNone/>
              </a:pPr>
              <a:t>69</a:t>
            </a:fld>
            <a:endParaRPr lang="en-GB" altLang="fr-FR" sz="2600" b="1">
              <a:solidFill>
                <a:schemeClr val="bg1"/>
              </a:solidFill>
            </a:endParaRPr>
          </a:p>
        </p:txBody>
      </p:sp>
      <p:sp>
        <p:nvSpPr>
          <p:cNvPr id="105475" name="Rectangle 3"/>
          <p:cNvSpPr>
            <a:spLocks noGrp="1" noChangeArrowheads="1"/>
          </p:cNvSpPr>
          <p:nvPr>
            <p:ph type="body" idx="4294967295"/>
          </p:nvPr>
        </p:nvSpPr>
        <p:spPr>
          <a:xfrm>
            <a:off x="250825" y="260350"/>
            <a:ext cx="8713788" cy="5865813"/>
          </a:xfrm>
        </p:spPr>
        <p:txBody>
          <a:bodyPr/>
          <a:lstStyle/>
          <a:p>
            <a:pPr eaLnBrk="1" hangingPunct="1">
              <a:buFontTx/>
              <a:buNone/>
            </a:pPr>
            <a:r>
              <a:rPr lang="en-GB" altLang="fr-FR" sz="2800" u="sng" dirty="0">
                <a:latin typeface="Times New Roman" pitchFamily="18" charset="0"/>
              </a:rPr>
              <a:t>2) Which response scale?</a:t>
            </a:r>
          </a:p>
          <a:p>
            <a:pPr lvl="4" eaLnBrk="1" hangingPunct="1"/>
            <a:endParaRPr lang="en-GB" altLang="fr-FR" sz="1800" dirty="0">
              <a:latin typeface="Times New Roman" pitchFamily="18" charset="0"/>
            </a:endParaRPr>
          </a:p>
          <a:p>
            <a:pPr marL="0" indent="0" eaLnBrk="1" hangingPunct="1">
              <a:buFontTx/>
              <a:buNone/>
            </a:pPr>
            <a:r>
              <a:rPr lang="en-US" altLang="fr-FR" sz="2800" dirty="0">
                <a:latin typeface="Times New Roman" pitchFamily="18" charset="0"/>
              </a:rPr>
              <a:t>Even if the question is a good one, on what scale would we </a:t>
            </a:r>
            <a:r>
              <a:rPr lang="en-GB" altLang="fr-FR" sz="2800" dirty="0">
                <a:latin typeface="Times New Roman" pitchFamily="18" charset="0"/>
              </a:rPr>
              <a:t>want responses?</a:t>
            </a:r>
          </a:p>
          <a:p>
            <a:pPr marL="0" lvl="4" indent="0" eaLnBrk="1" hangingPunct="1"/>
            <a:endParaRPr lang="en-GB" altLang="fr-FR" sz="1800" dirty="0">
              <a:latin typeface="Times New Roman" pitchFamily="18" charset="0"/>
            </a:endParaRPr>
          </a:p>
          <a:p>
            <a:pPr marL="0" indent="0" eaLnBrk="1" hangingPunct="1">
              <a:buFontTx/>
              <a:buNone/>
            </a:pPr>
            <a:r>
              <a:rPr lang="en-US" altLang="fr-FR" sz="2800" dirty="0">
                <a:latin typeface="Times New Roman" pitchFamily="18" charset="0"/>
              </a:rPr>
              <a:t>A well-being question can be answered on a three-point scale (GSS), a four-point scale (Eurobarometer), etc. </a:t>
            </a:r>
          </a:p>
          <a:p>
            <a:pPr marL="0" indent="0" eaLnBrk="1" hangingPunct="1">
              <a:buFontTx/>
              <a:buNone/>
            </a:pPr>
            <a:endParaRPr lang="en-US" altLang="fr-FR" sz="2800" dirty="0">
              <a:latin typeface="Times New Roman" pitchFamily="18" charset="0"/>
            </a:endParaRPr>
          </a:p>
          <a:p>
            <a:pPr marL="0" indent="0" eaLnBrk="1" hangingPunct="1">
              <a:buFontTx/>
              <a:buNone/>
            </a:pPr>
            <a:r>
              <a:rPr lang="en-US" altLang="fr-FR" sz="2800" dirty="0">
                <a:latin typeface="Times New Roman" pitchFamily="18" charset="0"/>
              </a:rPr>
              <a:t>May want an odd number of response categories in order for there to be a natural neutral.</a:t>
            </a:r>
          </a:p>
          <a:p>
            <a:pPr marL="0" indent="0" eaLnBrk="1" hangingPunct="1">
              <a:buFontTx/>
              <a:buNone/>
            </a:pPr>
            <a:endParaRPr lang="en-US" altLang="fr-FR" sz="2800" dirty="0">
              <a:latin typeface="Times New Roman" pitchFamily="18" charset="0"/>
            </a:endParaRPr>
          </a:p>
          <a:p>
            <a:pPr marL="0" indent="0" eaLnBrk="1" hangingPunct="1">
              <a:buFontTx/>
              <a:buNone/>
            </a:pPr>
            <a:r>
              <a:rPr lang="en-US" altLang="fr-FR" sz="2800" dirty="0">
                <a:latin typeface="Times New Roman" pitchFamily="18" charset="0"/>
              </a:rPr>
              <a:t>The split ballot results in Hendrik </a:t>
            </a:r>
            <a:r>
              <a:rPr lang="en-US" altLang="fr-FR" sz="2800" i="1" dirty="0">
                <a:latin typeface="Times New Roman" pitchFamily="18" charset="0"/>
              </a:rPr>
              <a:t>et al</a:t>
            </a:r>
            <a:r>
              <a:rPr lang="en-US" altLang="fr-FR" sz="2800" dirty="0">
                <a:latin typeface="Times New Roman" pitchFamily="18" charset="0"/>
              </a:rPr>
              <a:t>. (2024) suggest only little difference in mean satisfaction and the correlates of satisfaction according to the number of response categories.</a:t>
            </a:r>
            <a:endParaRPr lang="en-GB" altLang="fr-FR" sz="2800" dirty="0">
              <a:latin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txBox="1">
            <a:spLocks noGrp="1"/>
          </p:cNvSpPr>
          <p:nvPr/>
        </p:nvSpPr>
        <p:spPr bwMode="auto">
          <a:xfrm>
            <a:off x="84138" y="6242050"/>
            <a:ext cx="587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DD248978-9A92-4FDD-862B-5218FAA21706}" type="slidenum">
              <a:rPr lang="en-GB" altLang="fr-FR" sz="2600" b="1">
                <a:solidFill>
                  <a:schemeClr val="bg1"/>
                </a:solidFill>
              </a:rPr>
              <a:pPr eaLnBrk="1" hangingPunct="1">
                <a:spcBef>
                  <a:spcPct val="0"/>
                </a:spcBef>
                <a:buFontTx/>
                <a:buNone/>
              </a:pPr>
              <a:t>7</a:t>
            </a:fld>
            <a:endParaRPr lang="en-GB" altLang="fr-FR" sz="2600" b="1">
              <a:solidFill>
                <a:schemeClr val="bg1"/>
              </a:solidFill>
            </a:endParaRPr>
          </a:p>
        </p:txBody>
      </p:sp>
      <p:sp>
        <p:nvSpPr>
          <p:cNvPr id="13315" name="AutoShape 2"/>
          <p:cNvSpPr>
            <a:spLocks noGrp="1" noChangeArrowheads="1"/>
          </p:cNvSpPr>
          <p:nvPr>
            <p:ph type="title" idx="4294967295"/>
          </p:nvPr>
        </p:nvSpPr>
        <p:spPr/>
        <p:txBody>
          <a:bodyPr anchor="b"/>
          <a:lstStyle/>
          <a:p>
            <a:pPr eaLnBrk="1" hangingPunct="1"/>
            <a:r>
              <a:rPr lang="en-GB" altLang="fr-FR">
                <a:latin typeface="Times New Roman" pitchFamily="18" charset="0"/>
              </a:rPr>
              <a:t>Three concepts of well-being</a:t>
            </a:r>
          </a:p>
        </p:txBody>
      </p:sp>
      <p:sp>
        <p:nvSpPr>
          <p:cNvPr id="71683" name="Rectangle 3"/>
          <p:cNvSpPr>
            <a:spLocks noGrp="1" noChangeArrowheads="1"/>
          </p:cNvSpPr>
          <p:nvPr>
            <p:ph type="body" idx="4294967295"/>
          </p:nvPr>
        </p:nvSpPr>
        <p:spPr>
          <a:xfrm>
            <a:off x="251520" y="1628775"/>
            <a:ext cx="8496944" cy="4781550"/>
          </a:xfrm>
        </p:spPr>
        <p:txBody>
          <a:bodyPr/>
          <a:lstStyle/>
          <a:p>
            <a:pPr eaLnBrk="1" hangingPunct="1"/>
            <a:r>
              <a:rPr lang="en-GB" altLang="fr-FR" dirty="0">
                <a:solidFill>
                  <a:srgbClr val="FF3300"/>
                </a:solidFill>
                <a:latin typeface="Times New Roman" pitchFamily="18" charset="0"/>
              </a:rPr>
              <a:t>Sociology: Let’s make lists!</a:t>
            </a:r>
          </a:p>
          <a:p>
            <a:pPr marL="0" indent="0" eaLnBrk="1" hangingPunct="1">
              <a:buNone/>
            </a:pPr>
            <a:endParaRPr lang="en-GB" altLang="fr-FR" dirty="0">
              <a:solidFill>
                <a:srgbClr val="FF3300"/>
              </a:solidFill>
              <a:latin typeface="Times New Roman" pitchFamily="18" charset="0"/>
            </a:endParaRPr>
          </a:p>
          <a:p>
            <a:pPr lvl="1" eaLnBrk="1" hangingPunct="1"/>
            <a:r>
              <a:rPr lang="en-US" altLang="fr-FR" sz="3200" dirty="0">
                <a:latin typeface="Times New Roman" pitchFamily="18" charset="0"/>
              </a:rPr>
              <a:t>These lists include the elements of </a:t>
            </a:r>
            <a:r>
              <a:rPr lang="en-US" altLang="fr-FR" sz="3200" dirty="0">
                <a:solidFill>
                  <a:srgbClr val="FF0000"/>
                </a:solidFill>
                <a:latin typeface="Times New Roman" pitchFamily="18" charset="0"/>
              </a:rPr>
              <a:t>success</a:t>
            </a:r>
            <a:endParaRPr lang="en-GB" altLang="fr-FR" sz="3200" dirty="0">
              <a:solidFill>
                <a:srgbClr val="FF0000"/>
              </a:solidFill>
              <a:latin typeface="Times New Roman" pitchFamily="18" charset="0"/>
            </a:endParaRPr>
          </a:p>
          <a:p>
            <a:pPr lvl="1" eaLnBrk="1" hangingPunct="1"/>
            <a:endParaRPr lang="en-GB" altLang="fr-FR" sz="3200" dirty="0">
              <a:latin typeface="Times New Roman" pitchFamily="18" charset="0"/>
            </a:endParaRPr>
          </a:p>
          <a:p>
            <a:pPr lvl="1" eaLnBrk="1" hangingPunct="1"/>
            <a:r>
              <a:rPr lang="en-GB" altLang="fr-FR" sz="3200" dirty="0">
                <a:latin typeface="Times New Roman" pitchFamily="18" charset="0"/>
              </a:rPr>
              <a:t>Or lists of what you do </a:t>
            </a:r>
            <a:r>
              <a:rPr lang="en-GB" altLang="fr-FR" sz="3200" dirty="0">
                <a:solidFill>
                  <a:srgbClr val="FF0000"/>
                </a:solidFill>
                <a:latin typeface="Times New Roman" pitchFamily="18" charset="0"/>
              </a:rPr>
              <a:t>NOT have</a:t>
            </a:r>
            <a:r>
              <a:rPr lang="en-GB" altLang="fr-FR" sz="3200" dirty="0">
                <a:latin typeface="Times New Roman" pitchFamily="18" charset="0"/>
              </a:rPr>
              <a:t>: Multidimensional Deprivation/Functioning Failures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168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6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Number Placeholder 5"/>
          <p:cNvSpPr txBox="1">
            <a:spLocks noGrp="1"/>
          </p:cNvSpPr>
          <p:nvPr/>
        </p:nvSpPr>
        <p:spPr bwMode="auto">
          <a:xfrm>
            <a:off x="84138" y="6242050"/>
            <a:ext cx="587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0C35AE03-40A6-4780-ABE5-E3D32899AE2C}" type="slidenum">
              <a:rPr lang="en-GB" altLang="fr-FR" sz="2600" b="1">
                <a:solidFill>
                  <a:schemeClr val="bg1"/>
                </a:solidFill>
              </a:rPr>
              <a:pPr eaLnBrk="1" hangingPunct="1">
                <a:spcBef>
                  <a:spcPct val="0"/>
                </a:spcBef>
                <a:buFontTx/>
                <a:buNone/>
              </a:pPr>
              <a:t>70</a:t>
            </a:fld>
            <a:endParaRPr lang="en-GB" altLang="fr-FR" sz="2600" b="1">
              <a:solidFill>
                <a:schemeClr val="bg1"/>
              </a:solidFill>
            </a:endParaRPr>
          </a:p>
        </p:txBody>
      </p:sp>
      <p:sp>
        <p:nvSpPr>
          <p:cNvPr id="109571" name="Rectangle 3"/>
          <p:cNvSpPr>
            <a:spLocks noGrp="1" noChangeArrowheads="1"/>
          </p:cNvSpPr>
          <p:nvPr>
            <p:ph type="body" idx="4294967295"/>
          </p:nvPr>
        </p:nvSpPr>
        <p:spPr>
          <a:xfrm>
            <a:off x="250825" y="404813"/>
            <a:ext cx="8713788" cy="1223962"/>
          </a:xfrm>
        </p:spPr>
        <p:txBody>
          <a:bodyPr/>
          <a:lstStyle/>
          <a:p>
            <a:pPr eaLnBrk="1" hangingPunct="1">
              <a:lnSpc>
                <a:spcPct val="90000"/>
              </a:lnSpc>
              <a:buFontTx/>
              <a:buNone/>
            </a:pPr>
            <a:r>
              <a:rPr lang="en-GB" altLang="fr-FR" sz="2400" u="sng" dirty="0">
                <a:latin typeface="Times New Roman" pitchFamily="18" charset="0"/>
              </a:rPr>
              <a:t>3) Labelling categories?</a:t>
            </a:r>
          </a:p>
          <a:p>
            <a:pPr eaLnBrk="1" hangingPunct="1">
              <a:lnSpc>
                <a:spcPct val="90000"/>
              </a:lnSpc>
              <a:buFontTx/>
              <a:buNone/>
            </a:pPr>
            <a:r>
              <a:rPr lang="en-US" altLang="fr-FR" sz="2400" dirty="0">
                <a:latin typeface="Times New Roman" pitchFamily="18" charset="0"/>
              </a:rPr>
              <a:t>A small change can have large effects…</a:t>
            </a:r>
          </a:p>
          <a:p>
            <a:pPr eaLnBrk="1" hangingPunct="1">
              <a:lnSpc>
                <a:spcPct val="90000"/>
              </a:lnSpc>
              <a:buFontTx/>
              <a:buNone/>
            </a:pPr>
            <a:r>
              <a:rPr lang="en-US" altLang="fr-FR" sz="2400" dirty="0">
                <a:latin typeface="Times New Roman" pitchFamily="18" charset="0"/>
              </a:rPr>
              <a:t>Job satisfaction labels in the BHPS changed from Wave 1 to Wave 2</a:t>
            </a:r>
          </a:p>
          <a:p>
            <a:pPr eaLnBrk="1" hangingPunct="1">
              <a:lnSpc>
                <a:spcPct val="90000"/>
              </a:lnSpc>
              <a:buFontTx/>
              <a:buNone/>
            </a:pPr>
            <a:endParaRPr lang="en-GB" altLang="fr-FR" sz="2400" dirty="0">
              <a:latin typeface="Times New Roman" pitchFamily="18" charset="0"/>
            </a:endParaRPr>
          </a:p>
        </p:txBody>
      </p:sp>
      <p:pic>
        <p:nvPicPr>
          <p:cNvPr id="10957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752600"/>
            <a:ext cx="8964612"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3" name="Text Box 6"/>
          <p:cNvSpPr txBox="1">
            <a:spLocks noChangeArrowheads="1"/>
          </p:cNvSpPr>
          <p:nvPr/>
        </p:nvSpPr>
        <p:spPr bwMode="auto">
          <a:xfrm>
            <a:off x="250825" y="5157788"/>
            <a:ext cx="84978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fr-FR" sz="2400" dirty="0">
                <a:latin typeface="Times New Roman" pitchFamily="18" charset="0"/>
              </a:rPr>
              <a:t>Label for category one changed. In Wave 2 all seven categories were labelled, as opposed to only three of them in Wave 1.</a:t>
            </a:r>
            <a:endParaRPr lang="en-GB" altLang="fr-FR" sz="2400" dirty="0">
              <a:latin typeface="Times New Roman" pitchFamily="18"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Number Placeholder 5"/>
          <p:cNvSpPr txBox="1">
            <a:spLocks noGrp="1"/>
          </p:cNvSpPr>
          <p:nvPr/>
        </p:nvSpPr>
        <p:spPr bwMode="auto">
          <a:xfrm>
            <a:off x="84138" y="6242050"/>
            <a:ext cx="587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120F9881-12A7-4C17-9735-8DF3836894A6}" type="slidenum">
              <a:rPr lang="en-GB" altLang="fr-FR" sz="2600" b="1">
                <a:solidFill>
                  <a:schemeClr val="bg1"/>
                </a:solidFill>
              </a:rPr>
              <a:pPr eaLnBrk="1" hangingPunct="1">
                <a:spcBef>
                  <a:spcPct val="0"/>
                </a:spcBef>
                <a:buFontTx/>
                <a:buNone/>
              </a:pPr>
              <a:t>71</a:t>
            </a:fld>
            <a:endParaRPr lang="en-GB" altLang="fr-FR" sz="2600" b="1">
              <a:solidFill>
                <a:schemeClr val="bg1"/>
              </a:solidFill>
            </a:endParaRPr>
          </a:p>
        </p:txBody>
      </p:sp>
      <p:sp>
        <p:nvSpPr>
          <p:cNvPr id="111619" name="Rectangle 3"/>
          <p:cNvSpPr>
            <a:spLocks noGrp="1" noChangeArrowheads="1"/>
          </p:cNvSpPr>
          <p:nvPr>
            <p:ph type="body" idx="4294967295"/>
          </p:nvPr>
        </p:nvSpPr>
        <p:spPr>
          <a:xfrm>
            <a:off x="250825" y="188913"/>
            <a:ext cx="8713788" cy="504825"/>
          </a:xfrm>
        </p:spPr>
        <p:txBody>
          <a:bodyPr/>
          <a:lstStyle/>
          <a:p>
            <a:pPr eaLnBrk="1" hangingPunct="1">
              <a:buFontTx/>
              <a:buNone/>
            </a:pPr>
            <a:r>
              <a:rPr lang="en-US" altLang="fr-FR" sz="2000">
                <a:latin typeface="Times New Roman" pitchFamily="18" charset="0"/>
              </a:rPr>
              <a:t>Could this have any effect? Compare the JS distributions in Waves 1, 2 and 3.</a:t>
            </a:r>
            <a:endParaRPr lang="en-GB" altLang="fr-FR" sz="2000">
              <a:latin typeface="Times New Roman" pitchFamily="18" charset="0"/>
            </a:endParaRPr>
          </a:p>
        </p:txBody>
      </p:sp>
      <p:pic>
        <p:nvPicPr>
          <p:cNvPr id="11162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692150"/>
            <a:ext cx="6769100" cy="473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1" name="Text Box 6"/>
          <p:cNvSpPr txBox="1">
            <a:spLocks noChangeArrowheads="1"/>
          </p:cNvSpPr>
          <p:nvPr/>
        </p:nvSpPr>
        <p:spPr bwMode="auto">
          <a:xfrm>
            <a:off x="250825" y="5299075"/>
            <a:ext cx="8642350"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fr-FR" sz="2400">
                <a:latin typeface="Times New Roman" pitchFamily="18" charset="0"/>
              </a:rPr>
              <a:t>Huge rise in the use of response six, now that it is labelled. The only three labelled responses in Wave 1 attracted “too many” responses.</a:t>
            </a:r>
          </a:p>
          <a:p>
            <a:pPr eaLnBrk="1" hangingPunct="1">
              <a:spcBef>
                <a:spcPct val="50000"/>
              </a:spcBef>
              <a:buFontTx/>
              <a:buNone/>
            </a:pPr>
            <a:r>
              <a:rPr lang="en-US" altLang="fr-FR" sz="2400">
                <a:latin typeface="Times New Roman" pitchFamily="18" charset="0"/>
              </a:rPr>
              <a:t>This particularly seemed to affect women</a:t>
            </a:r>
            <a:endParaRPr lang="en-GB" altLang="fr-FR" sz="2400">
              <a:latin typeface="Times New Roman" pitchFamily="18"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Number Placeholder 5"/>
          <p:cNvSpPr txBox="1">
            <a:spLocks noGrp="1"/>
          </p:cNvSpPr>
          <p:nvPr/>
        </p:nvSpPr>
        <p:spPr bwMode="auto">
          <a:xfrm>
            <a:off x="84138" y="6242050"/>
            <a:ext cx="587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274867DA-4052-4D0F-AC72-0E6451CB65D8}" type="slidenum">
              <a:rPr lang="en-GB" altLang="fr-FR" sz="2600" b="1">
                <a:solidFill>
                  <a:schemeClr val="bg1"/>
                </a:solidFill>
              </a:rPr>
              <a:pPr eaLnBrk="1" hangingPunct="1">
                <a:spcBef>
                  <a:spcPct val="0"/>
                </a:spcBef>
                <a:buFontTx/>
                <a:buNone/>
              </a:pPr>
              <a:t>72</a:t>
            </a:fld>
            <a:endParaRPr lang="en-GB" altLang="fr-FR" sz="2600" b="1">
              <a:solidFill>
                <a:schemeClr val="bg1"/>
              </a:solidFill>
            </a:endParaRPr>
          </a:p>
        </p:txBody>
      </p:sp>
      <p:sp>
        <p:nvSpPr>
          <p:cNvPr id="113667" name="Rectangle 3"/>
          <p:cNvSpPr>
            <a:spLocks noGrp="1" noChangeArrowheads="1"/>
          </p:cNvSpPr>
          <p:nvPr>
            <p:ph type="body" idx="4294967295"/>
          </p:nvPr>
        </p:nvSpPr>
        <p:spPr>
          <a:xfrm>
            <a:off x="250825" y="260350"/>
            <a:ext cx="8713788" cy="5865813"/>
          </a:xfrm>
        </p:spPr>
        <p:txBody>
          <a:bodyPr/>
          <a:lstStyle/>
          <a:p>
            <a:pPr eaLnBrk="1" hangingPunct="1">
              <a:buFontTx/>
              <a:buNone/>
            </a:pPr>
            <a:r>
              <a:rPr lang="en-GB" altLang="fr-FR" sz="2800" u="sng">
                <a:latin typeface="Times New Roman" pitchFamily="18" charset="0"/>
              </a:rPr>
              <a:t>4) Question Ordering</a:t>
            </a:r>
          </a:p>
          <a:p>
            <a:pPr lvl="4" eaLnBrk="1" hangingPunct="1"/>
            <a:endParaRPr lang="en-GB" altLang="fr-FR" sz="1800">
              <a:latin typeface="Times New Roman" pitchFamily="18" charset="0"/>
            </a:endParaRPr>
          </a:p>
          <a:p>
            <a:pPr eaLnBrk="1" hangingPunct="1">
              <a:buFontTx/>
              <a:buNone/>
            </a:pPr>
            <a:r>
              <a:rPr lang="en-US" altLang="fr-FR" sz="2800">
                <a:latin typeface="Times New Roman" pitchFamily="18" charset="0"/>
              </a:rPr>
              <a:t>Does it matter where the question appears?</a:t>
            </a:r>
          </a:p>
          <a:p>
            <a:pPr eaLnBrk="1" hangingPunct="1">
              <a:buFontTx/>
              <a:buNone/>
            </a:pPr>
            <a:endParaRPr lang="en-US" altLang="fr-FR" sz="2800">
              <a:latin typeface="Times New Roman" pitchFamily="18" charset="0"/>
            </a:endParaRPr>
          </a:p>
          <a:p>
            <a:pPr eaLnBrk="1" hangingPunct="1">
              <a:buFontTx/>
              <a:buNone/>
            </a:pPr>
            <a:r>
              <a:rPr lang="en-US" altLang="fr-FR" sz="2800">
                <a:latin typeface="Times New Roman" pitchFamily="18" charset="0"/>
              </a:rPr>
              <a:t>“</a:t>
            </a:r>
            <a:r>
              <a:rPr lang="en-US" altLang="fr-FR" sz="2800" i="1">
                <a:latin typeface="Times New Roman" pitchFamily="18" charset="0"/>
              </a:rPr>
              <a:t>Context effects are defined as an effect of preceding items or experiences on responses to subsequently presented items</a:t>
            </a:r>
            <a:r>
              <a:rPr lang="en-US" altLang="fr-FR" sz="2800">
                <a:latin typeface="Times New Roman" pitchFamily="18" charset="0"/>
              </a:rPr>
              <a:t>”</a:t>
            </a:r>
          </a:p>
          <a:p>
            <a:pPr eaLnBrk="1" hangingPunct="1">
              <a:buFontTx/>
              <a:buNone/>
            </a:pPr>
            <a:endParaRPr lang="en-US" altLang="fr-FR" sz="2800">
              <a:latin typeface="Times New Roman" pitchFamily="18" charset="0"/>
            </a:endParaRPr>
          </a:p>
          <a:p>
            <a:pPr eaLnBrk="1" hangingPunct="1">
              <a:buFontTx/>
              <a:buNone/>
            </a:pPr>
            <a:r>
              <a:rPr lang="en-US" altLang="fr-FR" sz="2800">
                <a:latin typeface="Times New Roman" pitchFamily="18" charset="0"/>
              </a:rPr>
              <a:t>May work via either a shift in </a:t>
            </a:r>
            <a:r>
              <a:rPr lang="en-US" altLang="fr-FR" sz="2800" b="1">
                <a:solidFill>
                  <a:srgbClr val="FF0000"/>
                </a:solidFill>
                <a:latin typeface="Times New Roman" pitchFamily="18" charset="0"/>
              </a:rPr>
              <a:t>affect </a:t>
            </a:r>
            <a:r>
              <a:rPr lang="en-US" altLang="fr-FR" sz="2800">
                <a:latin typeface="Times New Roman" pitchFamily="18" charset="0"/>
              </a:rPr>
              <a:t>(e.g. negative mood causing subsequent questions to be rated more negatively) or a shift in </a:t>
            </a:r>
            <a:r>
              <a:rPr lang="en-US" altLang="fr-FR" sz="2800" b="1">
                <a:solidFill>
                  <a:srgbClr val="FF0000"/>
                </a:solidFill>
                <a:latin typeface="Times New Roman" pitchFamily="18" charset="0"/>
              </a:rPr>
              <a:t>attention</a:t>
            </a:r>
            <a:r>
              <a:rPr lang="en-US" altLang="fr-FR" sz="2800">
                <a:latin typeface="Times New Roman" pitchFamily="18" charset="0"/>
              </a:rPr>
              <a:t> to particular experiences caused by the context items.</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3"/>
          <p:cNvSpPr>
            <a:spLocks noGrp="1" noChangeArrowheads="1"/>
          </p:cNvSpPr>
          <p:nvPr>
            <p:ph type="body" idx="4294967295"/>
          </p:nvPr>
        </p:nvSpPr>
        <p:spPr>
          <a:xfrm>
            <a:off x="250825" y="260350"/>
            <a:ext cx="8569325" cy="6121400"/>
          </a:xfrm>
        </p:spPr>
        <p:txBody>
          <a:bodyPr/>
          <a:lstStyle/>
          <a:p>
            <a:pPr eaLnBrk="1" hangingPunct="1">
              <a:lnSpc>
                <a:spcPct val="80000"/>
              </a:lnSpc>
              <a:buNone/>
            </a:pPr>
            <a:r>
              <a:rPr lang="en-US" altLang="fr-FR" sz="2400" b="1" dirty="0">
                <a:solidFill>
                  <a:srgbClr val="FF0000"/>
                </a:solidFill>
                <a:latin typeface="Times New Roman" pitchFamily="18" charset="0"/>
              </a:rPr>
              <a:t>Gallup </a:t>
            </a:r>
            <a:r>
              <a:rPr lang="en-US" altLang="fr-FR" sz="2400" b="1" dirty="0" err="1">
                <a:solidFill>
                  <a:srgbClr val="FF0000"/>
                </a:solidFill>
                <a:latin typeface="Times New Roman" pitchFamily="18" charset="0"/>
              </a:rPr>
              <a:t>Healthways</a:t>
            </a:r>
            <a:r>
              <a:rPr lang="en-US" altLang="fr-FR" sz="2400" b="1" dirty="0">
                <a:solidFill>
                  <a:srgbClr val="FF0000"/>
                </a:solidFill>
                <a:latin typeface="Times New Roman" pitchFamily="18" charset="0"/>
              </a:rPr>
              <a:t> Wellbeing Index </a:t>
            </a:r>
            <a:r>
              <a:rPr lang="en-US" altLang="fr-FR" sz="2400" dirty="0">
                <a:latin typeface="Times New Roman" pitchFamily="18" charset="0"/>
              </a:rPr>
              <a:t>poll: a telephone poll of 1,000 Americans each day, contains the </a:t>
            </a:r>
            <a:r>
              <a:rPr lang="en-GB" altLang="fr-FR" sz="2400" dirty="0" err="1">
                <a:latin typeface="Times New Roman" pitchFamily="18" charset="0"/>
              </a:rPr>
              <a:t>Cantril</a:t>
            </a:r>
            <a:r>
              <a:rPr lang="en-GB" altLang="fr-FR" sz="2400" dirty="0">
                <a:latin typeface="Times New Roman" pitchFamily="18" charset="0"/>
              </a:rPr>
              <a:t> Self-Anchoring Striving Scale (</a:t>
            </a:r>
            <a:r>
              <a:rPr lang="en-GB" altLang="fr-FR" sz="2400" dirty="0" err="1">
                <a:latin typeface="Times New Roman" pitchFamily="18" charset="0"/>
              </a:rPr>
              <a:t>Cantril</a:t>
            </a:r>
            <a:r>
              <a:rPr lang="en-GB" altLang="fr-FR" sz="2400" dirty="0">
                <a:latin typeface="Times New Roman" pitchFamily="18" charset="0"/>
              </a:rPr>
              <a:t>, 1965): this also  appears in the Gallup World Poll of more than 150 countries, representing more than 98% of the world's population.</a:t>
            </a:r>
          </a:p>
          <a:p>
            <a:pPr eaLnBrk="1" hangingPunct="1">
              <a:lnSpc>
                <a:spcPct val="80000"/>
              </a:lnSpc>
              <a:buFontTx/>
              <a:buNone/>
            </a:pPr>
            <a:r>
              <a:rPr lang="en-GB" altLang="fr-FR" sz="2400" dirty="0">
                <a:latin typeface="Times New Roman" pitchFamily="18" charset="0"/>
              </a:rPr>
              <a:t> </a:t>
            </a:r>
          </a:p>
          <a:p>
            <a:pPr eaLnBrk="1" hangingPunct="1">
              <a:lnSpc>
                <a:spcPct val="80000"/>
              </a:lnSpc>
              <a:buFontTx/>
              <a:buNone/>
            </a:pPr>
            <a:r>
              <a:rPr lang="en-GB" altLang="fr-FR" sz="2400" i="1" dirty="0">
                <a:latin typeface="Times New Roman" pitchFamily="18" charset="0"/>
              </a:rPr>
              <a:t>Please imagine a ladder with steps numbered from zero at the bottom to 10 at the top.</a:t>
            </a:r>
          </a:p>
          <a:p>
            <a:pPr eaLnBrk="1" hangingPunct="1">
              <a:lnSpc>
                <a:spcPct val="80000"/>
              </a:lnSpc>
              <a:buFontTx/>
              <a:buNone/>
            </a:pPr>
            <a:r>
              <a:rPr lang="en-GB" altLang="fr-FR" sz="2400" i="1" dirty="0">
                <a:latin typeface="Times New Roman" pitchFamily="18" charset="0"/>
              </a:rPr>
              <a:t> </a:t>
            </a:r>
          </a:p>
          <a:p>
            <a:pPr eaLnBrk="1" hangingPunct="1">
              <a:lnSpc>
                <a:spcPct val="80000"/>
              </a:lnSpc>
              <a:buFontTx/>
              <a:buNone/>
            </a:pPr>
            <a:r>
              <a:rPr lang="en-GB" altLang="fr-FR" sz="2400" i="1" dirty="0">
                <a:latin typeface="Times New Roman" pitchFamily="18" charset="0"/>
              </a:rPr>
              <a:t>The top of the ladder represents the best possible life for you and the bottom of the ladder represents the worst possible life for you.</a:t>
            </a:r>
          </a:p>
          <a:p>
            <a:pPr eaLnBrk="1" hangingPunct="1">
              <a:lnSpc>
                <a:spcPct val="80000"/>
              </a:lnSpc>
              <a:buFontTx/>
              <a:buNone/>
            </a:pPr>
            <a:endParaRPr lang="en-GB" altLang="fr-FR" sz="2400" i="1" dirty="0">
              <a:latin typeface="Times New Roman" pitchFamily="18" charset="0"/>
            </a:endParaRPr>
          </a:p>
          <a:p>
            <a:pPr eaLnBrk="1" hangingPunct="1">
              <a:lnSpc>
                <a:spcPct val="80000"/>
              </a:lnSpc>
              <a:buFontTx/>
              <a:buNone/>
            </a:pPr>
            <a:r>
              <a:rPr lang="en-GB" altLang="fr-FR" sz="2400" i="1" dirty="0">
                <a:latin typeface="Times New Roman" pitchFamily="18" charset="0"/>
              </a:rPr>
              <a:t>On which step of the ladder would you say you personally feel you stand at this time? (ladder-present)</a:t>
            </a:r>
          </a:p>
          <a:p>
            <a:pPr eaLnBrk="1" hangingPunct="1">
              <a:lnSpc>
                <a:spcPct val="80000"/>
              </a:lnSpc>
              <a:buFontTx/>
              <a:buNone/>
            </a:pPr>
            <a:r>
              <a:rPr lang="en-GB" altLang="fr-FR" sz="2400" i="1" dirty="0">
                <a:latin typeface="Times New Roman" pitchFamily="18" charset="0"/>
              </a:rPr>
              <a:t> </a:t>
            </a:r>
          </a:p>
          <a:p>
            <a:pPr eaLnBrk="1" hangingPunct="1">
              <a:lnSpc>
                <a:spcPct val="80000"/>
              </a:lnSpc>
              <a:buFontTx/>
              <a:buNone/>
            </a:pPr>
            <a:r>
              <a:rPr lang="en-GB" altLang="fr-FR" sz="2400" i="1" dirty="0">
                <a:latin typeface="Times New Roman" pitchFamily="18" charset="0"/>
              </a:rPr>
              <a:t>On which step do you think you will stand about five years from now? (ladder-future)</a:t>
            </a:r>
          </a:p>
        </p:txBody>
      </p:sp>
    </p:spTree>
    <p:extLst>
      <p:ext uri="{BB962C8B-B14F-4D97-AF65-F5344CB8AC3E}">
        <p14:creationId xmlns:p14="http://schemas.microsoft.com/office/powerpoint/2010/main" val="212048885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Number Placeholder 5"/>
          <p:cNvSpPr txBox="1">
            <a:spLocks noGrp="1"/>
          </p:cNvSpPr>
          <p:nvPr/>
        </p:nvSpPr>
        <p:spPr bwMode="auto">
          <a:xfrm>
            <a:off x="84138" y="6242050"/>
            <a:ext cx="587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375250BD-0166-426F-A16E-E318EFCE15AF}" type="slidenum">
              <a:rPr lang="en-GB" altLang="fr-FR" sz="2600" b="1">
                <a:solidFill>
                  <a:schemeClr val="bg1"/>
                </a:solidFill>
              </a:rPr>
              <a:pPr eaLnBrk="1" hangingPunct="1">
                <a:spcBef>
                  <a:spcPct val="0"/>
                </a:spcBef>
                <a:buFontTx/>
                <a:buNone/>
              </a:pPr>
              <a:t>74</a:t>
            </a:fld>
            <a:endParaRPr lang="en-GB" altLang="fr-FR" sz="2600" b="1">
              <a:solidFill>
                <a:schemeClr val="bg1"/>
              </a:solidFill>
            </a:endParaRPr>
          </a:p>
        </p:txBody>
      </p:sp>
      <p:pic>
        <p:nvPicPr>
          <p:cNvPr id="11776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3677" y="271463"/>
            <a:ext cx="3876675" cy="6315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oneTexte 1"/>
          <p:cNvSpPr txBox="1"/>
          <p:nvPr/>
        </p:nvSpPr>
        <p:spPr>
          <a:xfrm>
            <a:off x="179511" y="271463"/>
            <a:ext cx="3684165" cy="2954655"/>
          </a:xfrm>
          <a:prstGeom prst="rect">
            <a:avLst/>
          </a:prstGeom>
          <a:noFill/>
        </p:spPr>
        <p:txBody>
          <a:bodyPr wrap="square" rtlCol="0">
            <a:spAutoFit/>
          </a:bodyPr>
          <a:lstStyle/>
          <a:p>
            <a:r>
              <a:rPr lang="en-US" altLang="fr-FR" sz="2800" dirty="0"/>
              <a:t>For a period, in the US survey, the </a:t>
            </a:r>
            <a:r>
              <a:rPr lang="en-US" altLang="fr-FR" sz="2800" dirty="0" err="1"/>
              <a:t>Cantril</a:t>
            </a:r>
            <a:r>
              <a:rPr lang="en-US" altLang="fr-FR" sz="2800" dirty="0"/>
              <a:t> ladder was preceded by questions about the President and the US economy:</a:t>
            </a:r>
          </a:p>
          <a:p>
            <a:endParaRPr lang="en-GB"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Number Placeholder 5"/>
          <p:cNvSpPr txBox="1">
            <a:spLocks noGrp="1"/>
          </p:cNvSpPr>
          <p:nvPr/>
        </p:nvSpPr>
        <p:spPr bwMode="auto">
          <a:xfrm>
            <a:off x="84138" y="6242050"/>
            <a:ext cx="587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141AEDAF-E097-4C87-B2C7-49EEC8B4CFA0}" type="slidenum">
              <a:rPr lang="en-GB" altLang="fr-FR" sz="2600" b="1">
                <a:solidFill>
                  <a:schemeClr val="bg1"/>
                </a:solidFill>
              </a:rPr>
              <a:pPr eaLnBrk="1" hangingPunct="1">
                <a:spcBef>
                  <a:spcPct val="0"/>
                </a:spcBef>
                <a:buFontTx/>
                <a:buNone/>
              </a:pPr>
              <a:t>75</a:t>
            </a:fld>
            <a:endParaRPr lang="en-GB" altLang="fr-FR" sz="2600" b="1">
              <a:solidFill>
                <a:schemeClr val="bg1"/>
              </a:solidFill>
            </a:endParaRPr>
          </a:p>
        </p:txBody>
      </p:sp>
      <p:sp>
        <p:nvSpPr>
          <p:cNvPr id="119811" name="Rectangle 3"/>
          <p:cNvSpPr>
            <a:spLocks noGrp="1" noChangeArrowheads="1"/>
          </p:cNvSpPr>
          <p:nvPr>
            <p:ph type="body" idx="4294967295"/>
          </p:nvPr>
        </p:nvSpPr>
        <p:spPr>
          <a:xfrm>
            <a:off x="250825" y="260350"/>
            <a:ext cx="8713788" cy="5865813"/>
          </a:xfrm>
        </p:spPr>
        <p:txBody>
          <a:bodyPr/>
          <a:lstStyle/>
          <a:p>
            <a:r>
              <a:rPr lang="en-US" altLang="fr-FR" sz="2800">
                <a:latin typeface="Times New Roman" pitchFamily="18" charset="0"/>
              </a:rPr>
              <a:t>Gallup subsequently ran a RCT, dividing respondents into 500 who received the political questions, and 500 who did not (“split ballot” approach).</a:t>
            </a:r>
          </a:p>
          <a:p>
            <a:endParaRPr lang="en-US" altLang="fr-FR" sz="2800">
              <a:latin typeface="Times New Roman" pitchFamily="18" charset="0"/>
            </a:endParaRPr>
          </a:p>
          <a:p>
            <a:r>
              <a:rPr lang="en-US" altLang="fr-FR" sz="2800">
                <a:latin typeface="Times New Roman" pitchFamily="18" charset="0"/>
              </a:rPr>
              <a:t>The main effect of the context questions is sharply negative, reducing the Cantril scores by 2/3 of a point.</a:t>
            </a:r>
          </a:p>
          <a:p>
            <a:endParaRPr lang="en-US" altLang="fr-FR" sz="2800">
              <a:latin typeface="Times New Roman" pitchFamily="18" charset="0"/>
            </a:endParaRPr>
          </a:p>
          <a:p>
            <a:r>
              <a:rPr lang="en-US" altLang="fr-FR" sz="2800">
                <a:latin typeface="Times New Roman" pitchFamily="18" charset="0"/>
              </a:rPr>
              <a:t>The size of this well-being effect depends on the answers given to the preceding context questions. Reduced well-being results from thinking that the US is not going in the right direction (not from the Obama questions).</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Number Placeholder 5"/>
          <p:cNvSpPr txBox="1">
            <a:spLocks noGrp="1"/>
          </p:cNvSpPr>
          <p:nvPr/>
        </p:nvSpPr>
        <p:spPr bwMode="auto">
          <a:xfrm>
            <a:off x="84138" y="6242050"/>
            <a:ext cx="587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4424FF68-E4D7-4AB4-AFB9-BF2518E34F52}" type="slidenum">
              <a:rPr lang="en-GB" altLang="fr-FR" sz="2600" b="1">
                <a:solidFill>
                  <a:schemeClr val="bg1"/>
                </a:solidFill>
              </a:rPr>
              <a:pPr eaLnBrk="1" hangingPunct="1">
                <a:spcBef>
                  <a:spcPct val="0"/>
                </a:spcBef>
                <a:buFontTx/>
                <a:buNone/>
              </a:pPr>
              <a:t>76</a:t>
            </a:fld>
            <a:endParaRPr lang="en-GB" altLang="fr-FR" sz="2600" b="1">
              <a:solidFill>
                <a:schemeClr val="bg1"/>
              </a:solidFill>
            </a:endParaRPr>
          </a:p>
        </p:txBody>
      </p:sp>
      <p:pic>
        <p:nvPicPr>
          <p:cNvPr id="12185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25" y="765175"/>
            <a:ext cx="8924925" cy="511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Number Placeholder 5"/>
          <p:cNvSpPr txBox="1">
            <a:spLocks noGrp="1"/>
          </p:cNvSpPr>
          <p:nvPr/>
        </p:nvSpPr>
        <p:spPr bwMode="auto">
          <a:xfrm>
            <a:off x="84138" y="6242050"/>
            <a:ext cx="587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C545F31B-B4BE-4314-AF62-800625893B43}" type="slidenum">
              <a:rPr lang="en-GB" altLang="fr-FR" sz="2600" b="1">
                <a:solidFill>
                  <a:schemeClr val="bg1"/>
                </a:solidFill>
              </a:rPr>
              <a:pPr eaLnBrk="1" hangingPunct="1">
                <a:spcBef>
                  <a:spcPct val="0"/>
                </a:spcBef>
                <a:buFontTx/>
                <a:buNone/>
              </a:pPr>
              <a:t>77</a:t>
            </a:fld>
            <a:endParaRPr lang="en-GB" altLang="fr-FR" sz="2600" b="1">
              <a:solidFill>
                <a:schemeClr val="bg1"/>
              </a:solidFill>
            </a:endParaRPr>
          </a:p>
        </p:txBody>
      </p:sp>
      <p:sp>
        <p:nvSpPr>
          <p:cNvPr id="123907" name="Rectangle 3"/>
          <p:cNvSpPr>
            <a:spLocks noGrp="1" noChangeArrowheads="1"/>
          </p:cNvSpPr>
          <p:nvPr>
            <p:ph type="body" idx="4294967295"/>
          </p:nvPr>
        </p:nvSpPr>
        <p:spPr>
          <a:xfrm>
            <a:off x="250825" y="260350"/>
            <a:ext cx="8713788" cy="5865813"/>
          </a:xfrm>
        </p:spPr>
        <p:txBody>
          <a:bodyPr/>
          <a:lstStyle/>
          <a:p>
            <a:pPr eaLnBrk="1" hangingPunct="1">
              <a:buFontTx/>
              <a:buNone/>
            </a:pPr>
            <a:r>
              <a:rPr lang="en-US" altLang="fr-FR" sz="2800">
                <a:latin typeface="Times New Roman" pitchFamily="18" charset="0"/>
              </a:rPr>
              <a:t>If everyone has the same opinion of the US economy, and everyone is affected equally, then context questions are just like adding or taking away a fixed number, and won’t change well-being rankings or well-being regression estimated coefficients (apart from the constant).</a:t>
            </a:r>
          </a:p>
          <a:p>
            <a:pPr eaLnBrk="1" hangingPunct="1">
              <a:buFontTx/>
              <a:buNone/>
            </a:pPr>
            <a:endParaRPr lang="en-US" altLang="fr-FR" sz="2800">
              <a:latin typeface="Times New Roman" pitchFamily="18" charset="0"/>
            </a:endParaRPr>
          </a:p>
          <a:p>
            <a:pPr eaLnBrk="1" hangingPunct="1">
              <a:buFontTx/>
              <a:buNone/>
            </a:pPr>
            <a:r>
              <a:rPr lang="en-US" altLang="fr-FR" sz="2800">
                <a:latin typeface="Times New Roman" pitchFamily="18" charset="0"/>
              </a:rPr>
              <a:t>But if not, then we can make ranking errors. </a:t>
            </a:r>
          </a:p>
          <a:p>
            <a:pPr eaLnBrk="1" hangingPunct="1">
              <a:buFontTx/>
              <a:buNone/>
            </a:pPr>
            <a:endParaRPr lang="en-US" altLang="fr-FR" sz="2800">
              <a:latin typeface="Times New Roman" pitchFamily="18" charset="0"/>
            </a:endParaRPr>
          </a:p>
          <a:p>
            <a:pPr eaLnBrk="1" hangingPunct="1">
              <a:buFontTx/>
              <a:buNone/>
            </a:pPr>
            <a:r>
              <a:rPr lang="en-US" altLang="fr-FR" sz="2800">
                <a:latin typeface="Times New Roman" pitchFamily="18" charset="0"/>
              </a:rPr>
              <a:t>In the Gallup data, sex and age rankings were unaffected, but the ranking of subjective well-being by race changed drastically.</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Number Placeholder 5"/>
          <p:cNvSpPr txBox="1">
            <a:spLocks noGrp="1"/>
          </p:cNvSpPr>
          <p:nvPr/>
        </p:nvSpPr>
        <p:spPr bwMode="auto">
          <a:xfrm>
            <a:off x="84138" y="6242050"/>
            <a:ext cx="587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4DCCBE83-74D2-4F05-8717-9E62332570E1}" type="slidenum">
              <a:rPr lang="en-GB" altLang="fr-FR" sz="2600" b="1">
                <a:solidFill>
                  <a:schemeClr val="bg1"/>
                </a:solidFill>
              </a:rPr>
              <a:pPr eaLnBrk="1" hangingPunct="1">
                <a:spcBef>
                  <a:spcPct val="0"/>
                </a:spcBef>
                <a:buFontTx/>
                <a:buNone/>
              </a:pPr>
              <a:t>78</a:t>
            </a:fld>
            <a:endParaRPr lang="en-GB" altLang="fr-FR" sz="2600" b="1">
              <a:solidFill>
                <a:schemeClr val="bg1"/>
              </a:solidFill>
            </a:endParaRPr>
          </a:p>
        </p:txBody>
      </p:sp>
      <p:pic>
        <p:nvPicPr>
          <p:cNvPr id="12595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825" y="-104130"/>
            <a:ext cx="8586788" cy="641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oneTexte 1"/>
          <p:cNvSpPr txBox="1"/>
          <p:nvPr/>
        </p:nvSpPr>
        <p:spPr>
          <a:xfrm>
            <a:off x="377825" y="6021288"/>
            <a:ext cx="8586788" cy="830997"/>
          </a:xfrm>
          <a:prstGeom prst="rect">
            <a:avLst/>
          </a:prstGeom>
          <a:noFill/>
        </p:spPr>
        <p:txBody>
          <a:bodyPr wrap="square" rtlCol="0">
            <a:spAutoFit/>
          </a:bodyPr>
          <a:lstStyle/>
          <a:p>
            <a:r>
              <a:rPr lang="en-GB" sz="2400" dirty="0"/>
              <a:t>Treatment effect of priming larger for Whites (-0.65) than for Blacks (-0.5); largest for “Other” (-0.75)</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AutoShape 2"/>
          <p:cNvSpPr>
            <a:spLocks noGrp="1" noChangeArrowheads="1"/>
          </p:cNvSpPr>
          <p:nvPr>
            <p:ph type="title" idx="4294967295"/>
          </p:nvPr>
        </p:nvSpPr>
        <p:spPr/>
        <p:txBody>
          <a:bodyPr anchor="b"/>
          <a:lstStyle/>
          <a:p>
            <a:pPr eaLnBrk="1" hangingPunct="1"/>
            <a:r>
              <a:rPr lang="en-GB" altLang="fr-FR" sz="4000">
                <a:latin typeface="Times New Roman" pitchFamily="18" charset="0"/>
              </a:rPr>
              <a:t>Is Happiness Everything?</a:t>
            </a:r>
          </a:p>
        </p:txBody>
      </p:sp>
      <p:sp>
        <p:nvSpPr>
          <p:cNvPr id="128003" name="Rectangle 3"/>
          <p:cNvSpPr>
            <a:spLocks noGrp="1" noChangeArrowheads="1"/>
          </p:cNvSpPr>
          <p:nvPr>
            <p:ph type="body" idx="4294967295"/>
          </p:nvPr>
        </p:nvSpPr>
        <p:spPr>
          <a:xfrm>
            <a:off x="827088" y="1700213"/>
            <a:ext cx="7993062" cy="4292600"/>
          </a:xfrm>
        </p:spPr>
        <p:txBody>
          <a:bodyPr/>
          <a:lstStyle/>
          <a:p>
            <a:pPr eaLnBrk="1" hangingPunct="1">
              <a:buFontTx/>
              <a:buNone/>
            </a:pPr>
            <a:r>
              <a:rPr lang="en-US" altLang="fr-FR" dirty="0">
                <a:latin typeface="Times New Roman" pitchFamily="18" charset="0"/>
              </a:rPr>
              <a:t>Do questions about happiness and satisfaction pick up everything that is important about individual lives?</a:t>
            </a:r>
          </a:p>
          <a:p>
            <a:pPr eaLnBrk="1" hangingPunct="1">
              <a:buFontTx/>
              <a:buNone/>
            </a:pPr>
            <a:endParaRPr lang="en-US" altLang="fr-FR" dirty="0">
              <a:latin typeface="Times New Roman" pitchFamily="18" charset="0"/>
            </a:endParaRPr>
          </a:p>
          <a:p>
            <a:pPr eaLnBrk="1" hangingPunct="1">
              <a:buFontTx/>
              <a:buNone/>
            </a:pPr>
            <a:r>
              <a:rPr lang="en-US" altLang="fr-FR" dirty="0">
                <a:latin typeface="Times New Roman" pitchFamily="18" charset="0"/>
              </a:rPr>
              <a:t>Or could there be “non-happiness” elements that are important too?</a:t>
            </a:r>
          </a:p>
          <a:p>
            <a:pPr eaLnBrk="1" hangingPunct="1">
              <a:buFontTx/>
              <a:buNone/>
            </a:pPr>
            <a:endParaRPr lang="en-US" altLang="fr-FR" dirty="0">
              <a:latin typeface="Times New Roman" pitchFamily="18" charset="0"/>
            </a:endParaRPr>
          </a:p>
          <a:p>
            <a:pPr eaLnBrk="1" hangingPunct="1">
              <a:buFontTx/>
              <a:buNone/>
            </a:pPr>
            <a:r>
              <a:rPr lang="en-US" altLang="fr-FR" dirty="0">
                <a:latin typeface="Times New Roman" pitchFamily="18" charset="0"/>
              </a:rPr>
              <a:t>W = W(H), or W = W(H, Z)?</a:t>
            </a:r>
            <a:endParaRPr lang="en-GB" altLang="fr-FR" dirty="0">
              <a:latin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xfrm>
            <a:off x="84138" y="6165304"/>
            <a:ext cx="587375" cy="488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l">
              <a:spcBef>
                <a:spcPct val="0"/>
              </a:spcBef>
              <a:buFontTx/>
              <a:buNone/>
            </a:pPr>
            <a:fld id="{EE00BF82-C747-4150-A45B-6A636D55DE52}" type="slidenum">
              <a:rPr lang="en-GB" altLang="fr-FR" sz="2600" b="1">
                <a:solidFill>
                  <a:schemeClr val="bg1"/>
                </a:solidFill>
              </a:rPr>
              <a:pPr algn="l">
                <a:spcBef>
                  <a:spcPct val="0"/>
                </a:spcBef>
                <a:buFontTx/>
                <a:buNone/>
              </a:pPr>
              <a:t>8</a:t>
            </a:fld>
            <a:endParaRPr lang="en-GB" altLang="fr-FR" sz="2600" b="1">
              <a:solidFill>
                <a:schemeClr val="bg1"/>
              </a:solidFill>
            </a:endParaRPr>
          </a:p>
        </p:txBody>
      </p:sp>
      <p:sp>
        <p:nvSpPr>
          <p:cNvPr id="72707" name="Rectangle 3"/>
          <p:cNvSpPr>
            <a:spLocks noGrp="1" noChangeArrowheads="1"/>
          </p:cNvSpPr>
          <p:nvPr>
            <p:ph type="body" idx="4294967295"/>
          </p:nvPr>
        </p:nvSpPr>
        <p:spPr>
          <a:xfrm>
            <a:off x="0" y="692696"/>
            <a:ext cx="9144000" cy="5616922"/>
          </a:xfrm>
        </p:spPr>
        <p:txBody>
          <a:bodyPr/>
          <a:lstStyle/>
          <a:p>
            <a:pPr eaLnBrk="1" hangingPunct="1"/>
            <a:r>
              <a:rPr lang="en-GB" altLang="fr-FR" dirty="0">
                <a:solidFill>
                  <a:srgbClr val="FF0000"/>
                </a:solidFill>
                <a:latin typeface="Times New Roman" pitchFamily="18" charset="0"/>
              </a:rPr>
              <a:t>Objective lists </a:t>
            </a:r>
            <a:r>
              <a:rPr lang="en-GB" altLang="fr-FR" dirty="0">
                <a:latin typeface="Times New Roman" pitchFamily="18" charset="0"/>
              </a:rPr>
              <a:t>appear all over social science, describing attributes considered to be valuable.</a:t>
            </a:r>
          </a:p>
          <a:p>
            <a:pPr eaLnBrk="1" hangingPunct="1"/>
            <a:endParaRPr lang="en-GB" altLang="fr-FR" dirty="0">
              <a:latin typeface="Times New Roman" pitchFamily="18" charset="0"/>
            </a:endParaRPr>
          </a:p>
          <a:p>
            <a:pPr lvl="1" eaLnBrk="1" hangingPunct="1"/>
            <a:r>
              <a:rPr lang="en-GB" altLang="fr-FR" dirty="0">
                <a:latin typeface="Times New Roman" pitchFamily="18" charset="0"/>
              </a:rPr>
              <a:t>They often figure in Macroeconomic debates over </a:t>
            </a:r>
            <a:r>
              <a:rPr lang="en-GB" altLang="fr-FR" u="sng" dirty="0">
                <a:latin typeface="Times New Roman" pitchFamily="18" charset="0"/>
              </a:rPr>
              <a:t>country</a:t>
            </a:r>
            <a:r>
              <a:rPr lang="en-GB" altLang="fr-FR" dirty="0">
                <a:latin typeface="Times New Roman" pitchFamily="18" charset="0"/>
              </a:rPr>
              <a:t> performance</a:t>
            </a:r>
          </a:p>
          <a:p>
            <a:pPr lvl="1" eaLnBrk="1" hangingPunct="1"/>
            <a:r>
              <a:rPr lang="en-GB" altLang="fr-FR" dirty="0">
                <a:latin typeface="Times New Roman" pitchFamily="18" charset="0"/>
              </a:rPr>
              <a:t>The Misery Index or Okun index (unemployment rate plus inflation)</a:t>
            </a:r>
          </a:p>
          <a:p>
            <a:pPr marL="457200" lvl="1" indent="0" eaLnBrk="1" hangingPunct="1">
              <a:buNone/>
            </a:pPr>
            <a:endParaRPr lang="en-GB" altLang="fr-FR" dirty="0">
              <a:latin typeface="Times New Roman" pitchFamily="18" charset="0"/>
            </a:endParaRPr>
          </a:p>
          <a:p>
            <a:pPr eaLnBrk="1" hangingPunct="1"/>
            <a:r>
              <a:rPr lang="en-GB" altLang="fr-FR" dirty="0">
                <a:latin typeface="Times New Roman" pitchFamily="18" charset="0"/>
              </a:rPr>
              <a:t>And are widely used in policy debates about which region/country/firm etc. is doing better than others</a:t>
            </a:r>
          </a:p>
          <a:p>
            <a:pPr lvl="1" eaLnBrk="1" hangingPunct="1"/>
            <a:r>
              <a:rPr lang="en-GB" altLang="fr-FR" dirty="0">
                <a:latin typeface="Times New Roman" pitchFamily="18" charset="0"/>
              </a:rPr>
              <a:t>unemployment rate; suicide rate; education level; access to green space; income inequality; etc.</a:t>
            </a:r>
          </a:p>
        </p:txBody>
      </p:sp>
      <p:sp>
        <p:nvSpPr>
          <p:cNvPr id="4" name="AutoShape 2"/>
          <p:cNvSpPr txBox="1">
            <a:spLocks noChangeArrowheads="1"/>
          </p:cNvSpPr>
          <p:nvPr/>
        </p:nvSpPr>
        <p:spPr bwMode="auto">
          <a:xfrm>
            <a:off x="251520" y="-243408"/>
            <a:ext cx="871296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GB" altLang="fr-FR" b="1" kern="0" dirty="0">
                <a:solidFill>
                  <a:srgbClr val="FF0000"/>
                </a:solidFill>
                <a:latin typeface="Times New Roman" pitchFamily="18" charset="0"/>
              </a:rPr>
              <a:t>2) Lists</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fld id="{8189A3CE-9F04-4579-862B-3906F1B9C9F2}" type="slidenum">
              <a:rPr lang="en-GB" altLang="fr-FR" sz="1400"/>
              <a:pPr algn="r" eaLnBrk="1" hangingPunct="1">
                <a:spcBef>
                  <a:spcPct val="0"/>
                </a:spcBef>
                <a:buFontTx/>
                <a:buNone/>
              </a:pPr>
              <a:t>80</a:t>
            </a:fld>
            <a:endParaRPr lang="en-GB" altLang="fr-FR" sz="1400"/>
          </a:p>
        </p:txBody>
      </p:sp>
      <p:sp>
        <p:nvSpPr>
          <p:cNvPr id="130051" name="Rectangle 2"/>
          <p:cNvSpPr>
            <a:spLocks noGrp="1" noChangeArrowheads="1"/>
          </p:cNvSpPr>
          <p:nvPr>
            <p:ph type="title" idx="4294967295"/>
          </p:nvPr>
        </p:nvSpPr>
        <p:spPr>
          <a:xfrm>
            <a:off x="457200" y="274638"/>
            <a:ext cx="8229600" cy="561975"/>
          </a:xfrm>
        </p:spPr>
        <p:txBody>
          <a:bodyPr/>
          <a:lstStyle/>
          <a:p>
            <a:pPr eaLnBrk="1" hangingPunct="1"/>
            <a:r>
              <a:rPr lang="en-GB" altLang="fr-FR" sz="4000" b="1">
                <a:solidFill>
                  <a:schemeClr val="accent2"/>
                </a:solidFill>
                <a:latin typeface="Times New Roman" pitchFamily="18" charset="0"/>
              </a:rPr>
              <a:t>Maslow’s Hierarchy of Needs</a:t>
            </a:r>
            <a:r>
              <a:rPr lang="en-GB" altLang="fr-FR" sz="4000">
                <a:latin typeface="Times New Roman" pitchFamily="18" charset="0"/>
              </a:rPr>
              <a:t> </a:t>
            </a:r>
          </a:p>
        </p:txBody>
      </p:sp>
      <p:sp>
        <p:nvSpPr>
          <p:cNvPr id="130052" name="Rectangle 3"/>
          <p:cNvSpPr>
            <a:spLocks noGrp="1" noChangeArrowheads="1"/>
          </p:cNvSpPr>
          <p:nvPr>
            <p:ph type="body" idx="4294967295"/>
          </p:nvPr>
        </p:nvSpPr>
        <p:spPr/>
        <p:txBody>
          <a:bodyPr/>
          <a:lstStyle/>
          <a:p>
            <a:pPr eaLnBrk="1" hangingPunct="1"/>
            <a:endParaRPr lang="en-US" altLang="fr-FR"/>
          </a:p>
        </p:txBody>
      </p:sp>
      <p:pic>
        <p:nvPicPr>
          <p:cNvPr id="130053" name="Picture 4" descr="maslows-hierarch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908050"/>
            <a:ext cx="7632700" cy="573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3"/>
          <p:cNvSpPr>
            <a:spLocks noGrp="1" noChangeArrowheads="1"/>
          </p:cNvSpPr>
          <p:nvPr>
            <p:ph type="body" idx="4294967295"/>
          </p:nvPr>
        </p:nvSpPr>
        <p:spPr>
          <a:xfrm>
            <a:off x="250825" y="260350"/>
            <a:ext cx="8569325" cy="6121400"/>
          </a:xfrm>
        </p:spPr>
        <p:txBody>
          <a:bodyPr/>
          <a:lstStyle/>
          <a:p>
            <a:pPr eaLnBrk="1" hangingPunct="1">
              <a:buFontTx/>
              <a:buNone/>
            </a:pPr>
            <a:r>
              <a:rPr lang="en-US" altLang="fr-FR" sz="2800">
                <a:latin typeface="Times New Roman" pitchFamily="18" charset="0"/>
              </a:rPr>
              <a:t>This is relevant in the context of the debate over </a:t>
            </a:r>
            <a:r>
              <a:rPr lang="en-US" altLang="fr-FR" sz="2800" i="1">
                <a:latin typeface="Times New Roman" pitchFamily="18" charset="0"/>
              </a:rPr>
              <a:t>hedonia </a:t>
            </a:r>
            <a:r>
              <a:rPr lang="en-US" altLang="fr-FR" sz="2800">
                <a:latin typeface="Times New Roman" pitchFamily="18" charset="0"/>
              </a:rPr>
              <a:t>vs. </a:t>
            </a:r>
            <a:r>
              <a:rPr lang="en-US" altLang="fr-FR" sz="2800" i="1">
                <a:latin typeface="Times New Roman" pitchFamily="18" charset="0"/>
              </a:rPr>
              <a:t>eudaimonia</a:t>
            </a:r>
            <a:r>
              <a:rPr lang="en-US" altLang="fr-FR" sz="2800">
                <a:latin typeface="Times New Roman" pitchFamily="18" charset="0"/>
              </a:rPr>
              <a:t>.</a:t>
            </a:r>
          </a:p>
          <a:p>
            <a:pPr eaLnBrk="1" hangingPunct="1">
              <a:buFontTx/>
              <a:buNone/>
            </a:pPr>
            <a:endParaRPr lang="en-US" altLang="fr-FR" sz="2800">
              <a:latin typeface="Times New Roman" pitchFamily="18" charset="0"/>
            </a:endParaRPr>
          </a:p>
          <a:p>
            <a:pPr eaLnBrk="1" hangingPunct="1">
              <a:buFontTx/>
              <a:buNone/>
            </a:pPr>
            <a:r>
              <a:rPr lang="en-GB" altLang="fr-FR" sz="2800" b="1" u="sng">
                <a:latin typeface="Times New Roman" pitchFamily="18" charset="0"/>
              </a:rPr>
              <a:t>Eudaimonia </a:t>
            </a:r>
            <a:r>
              <a:rPr lang="en-GB" altLang="fr-FR" sz="2800">
                <a:latin typeface="Times New Roman" pitchFamily="18" charset="0"/>
              </a:rPr>
              <a:t>refers to the idea of flourishing or developing human potential, as opposed to pleasure, and is designed to capture elements such as mastery, relations with others, self-acceptance and purpose. </a:t>
            </a:r>
          </a:p>
          <a:p>
            <a:pPr eaLnBrk="1" hangingPunct="1">
              <a:buFontTx/>
              <a:buNone/>
            </a:pPr>
            <a:endParaRPr lang="en-GB" altLang="fr-FR" sz="2800">
              <a:latin typeface="Times New Roman" pitchFamily="18" charset="0"/>
            </a:endParaRPr>
          </a:p>
          <a:p>
            <a:pPr eaLnBrk="1" hangingPunct="1">
              <a:buFontTx/>
              <a:buNone/>
            </a:pPr>
            <a:r>
              <a:rPr lang="en-GB" altLang="fr-FR" sz="2800">
                <a:latin typeface="Times New Roman" pitchFamily="18" charset="0"/>
              </a:rPr>
              <a:t>Practically, eudaimonic well-being is measured by questions on autonomy, determination, interest and engagement, aspirations and motivation, and a sense of meaning, direction or purpose in life. </a:t>
            </a:r>
          </a:p>
          <a:p>
            <a:pPr eaLnBrk="1" hangingPunct="1">
              <a:buFontTx/>
              <a:buNone/>
            </a:pPr>
            <a:r>
              <a:rPr lang="en-GB" altLang="fr-FR" sz="2800">
                <a:latin typeface="Times New Roman" pitchFamily="18" charset="0"/>
              </a:rPr>
              <a:t>Arguably picked up by last of the four ONS questions.</a:t>
            </a:r>
            <a:endParaRPr lang="en-US" altLang="fr-FR" sz="2800">
              <a:latin typeface="Times New Roman" pitchFamily="18" charset="0"/>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ext Box 5"/>
          <p:cNvSpPr txBox="1">
            <a:spLocks noChangeArrowheads="1"/>
          </p:cNvSpPr>
          <p:nvPr/>
        </p:nvSpPr>
        <p:spPr bwMode="auto">
          <a:xfrm>
            <a:off x="611188" y="260350"/>
            <a:ext cx="8064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fr-FR" sz="2400">
                <a:latin typeface="Times New Roman" pitchFamily="18" charset="0"/>
              </a:rPr>
              <a:t>These </a:t>
            </a:r>
            <a:r>
              <a:rPr lang="en-US" altLang="fr-FR" sz="2400"/>
              <a:t>“</a:t>
            </a:r>
            <a:r>
              <a:rPr lang="en-US" altLang="fr-FR" sz="2400">
                <a:latin typeface="Times New Roman" pitchFamily="18" charset="0"/>
              </a:rPr>
              <a:t>behave</a:t>
            </a:r>
            <a:r>
              <a:rPr lang="en-US" altLang="fr-FR" sz="2400"/>
              <a:t>”</a:t>
            </a:r>
            <a:r>
              <a:rPr lang="en-US" altLang="fr-FR" sz="2400">
                <a:latin typeface="Times New Roman" pitchFamily="18" charset="0"/>
              </a:rPr>
              <a:t> the way we think that they should:</a:t>
            </a:r>
            <a:endParaRPr lang="en-GB" altLang="fr-FR" sz="2400">
              <a:latin typeface="Times New Roman" pitchFamily="18" charset="0"/>
            </a:endParaRPr>
          </a:p>
        </p:txBody>
      </p:sp>
      <p:pic>
        <p:nvPicPr>
          <p:cNvPr id="134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75" y="176213"/>
            <a:ext cx="8705850" cy="650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3"/>
          <p:cNvSpPr>
            <a:spLocks noGrp="1" noChangeArrowheads="1"/>
          </p:cNvSpPr>
          <p:nvPr>
            <p:ph type="body" idx="4294967295"/>
          </p:nvPr>
        </p:nvSpPr>
        <p:spPr>
          <a:xfrm>
            <a:off x="250825" y="260350"/>
            <a:ext cx="8569325" cy="1152525"/>
          </a:xfrm>
        </p:spPr>
        <p:txBody>
          <a:bodyPr/>
          <a:lstStyle/>
          <a:p>
            <a:pPr eaLnBrk="1" hangingPunct="1">
              <a:buFontTx/>
              <a:buNone/>
            </a:pPr>
            <a:r>
              <a:rPr lang="en-GB" altLang="fr-FR">
                <a:latin typeface="Times New Roman" pitchFamily="18" charset="0"/>
              </a:rPr>
              <a:t>Here is a measure of flourishing, based on Huppert and So (2009).</a:t>
            </a:r>
          </a:p>
        </p:txBody>
      </p:sp>
      <p:pic>
        <p:nvPicPr>
          <p:cNvPr id="136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875" y="1341438"/>
            <a:ext cx="8423275" cy="400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196" name="Rectangle 3"/>
          <p:cNvSpPr>
            <a:spLocks noChangeArrowheads="1"/>
          </p:cNvSpPr>
          <p:nvPr/>
        </p:nvSpPr>
        <p:spPr bwMode="auto">
          <a:xfrm>
            <a:off x="466725" y="5445125"/>
            <a:ext cx="85693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GB" altLang="fr-FR">
                <a:latin typeface="Times New Roman" pitchFamily="18" charset="0"/>
              </a:rPr>
              <a:t>All of these six questions on the right were asked in Wave 3 of the European Social Survey</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3"/>
          <p:cNvSpPr>
            <a:spLocks noGrp="1" noChangeArrowheads="1"/>
          </p:cNvSpPr>
          <p:nvPr>
            <p:ph type="body" idx="4294967295"/>
          </p:nvPr>
        </p:nvSpPr>
        <p:spPr>
          <a:xfrm>
            <a:off x="250825" y="260350"/>
            <a:ext cx="8569325" cy="6121400"/>
          </a:xfrm>
        </p:spPr>
        <p:txBody>
          <a:bodyPr/>
          <a:lstStyle/>
          <a:p>
            <a:pPr eaLnBrk="1" hangingPunct="1">
              <a:lnSpc>
                <a:spcPct val="90000"/>
              </a:lnSpc>
              <a:buFontTx/>
              <a:buNone/>
            </a:pPr>
            <a:r>
              <a:rPr lang="en-GB" altLang="fr-FR" sz="2400" dirty="0">
                <a:latin typeface="Times New Roman" pitchFamily="18" charset="0"/>
              </a:rPr>
              <a:t>The first two of these are defined by Huppert and So as “core features”, in that someone who is flourishing has to agree with these statements. </a:t>
            </a:r>
            <a:r>
              <a:rPr lang="en-GB" altLang="fr-FR" sz="2400" dirty="0">
                <a:solidFill>
                  <a:srgbClr val="FF0000"/>
                </a:solidFill>
                <a:latin typeface="Times New Roman" pitchFamily="18" charset="0"/>
              </a:rPr>
              <a:t>The measure they propose of flourishing is thus agreement with the first two questions, plus agreement with at least three of the next four questions.</a:t>
            </a:r>
          </a:p>
          <a:p>
            <a:pPr eaLnBrk="1" hangingPunct="1">
              <a:lnSpc>
                <a:spcPct val="90000"/>
              </a:lnSpc>
              <a:buFontTx/>
              <a:buNone/>
            </a:pPr>
            <a:endParaRPr lang="en-GB" altLang="fr-FR" sz="2400" dirty="0">
              <a:latin typeface="Times New Roman" pitchFamily="18" charset="0"/>
            </a:endParaRPr>
          </a:p>
          <a:p>
            <a:pPr eaLnBrk="1" hangingPunct="1">
              <a:lnSpc>
                <a:spcPct val="90000"/>
              </a:lnSpc>
              <a:buFontTx/>
              <a:buNone/>
            </a:pPr>
            <a:r>
              <a:rPr lang="en-GB" altLang="fr-FR" sz="2400" dirty="0">
                <a:latin typeface="Times New Roman" pitchFamily="18" charset="0"/>
              </a:rPr>
              <a:t>Fifty six percent of the ESS sample is flourishing according to this definition.</a:t>
            </a:r>
          </a:p>
          <a:p>
            <a:pPr eaLnBrk="1" hangingPunct="1">
              <a:lnSpc>
                <a:spcPct val="90000"/>
              </a:lnSpc>
              <a:buFontTx/>
              <a:buNone/>
            </a:pPr>
            <a:endParaRPr lang="en-GB" altLang="fr-FR" sz="2400" dirty="0">
              <a:latin typeface="Times New Roman" pitchFamily="18" charset="0"/>
            </a:endParaRPr>
          </a:p>
          <a:p>
            <a:pPr eaLnBrk="1" hangingPunct="1">
              <a:lnSpc>
                <a:spcPct val="90000"/>
              </a:lnSpc>
              <a:buFontTx/>
              <a:buNone/>
            </a:pPr>
            <a:r>
              <a:rPr lang="en-GB" altLang="fr-FR" sz="2400" dirty="0">
                <a:latin typeface="Times New Roman" pitchFamily="18" charset="0"/>
              </a:rPr>
              <a:t>The second measure we appeal to is based on the New Economics Foundation (2008), and measures </a:t>
            </a:r>
            <a:r>
              <a:rPr lang="en-GB" altLang="fr-FR" sz="2400" dirty="0" err="1">
                <a:latin typeface="Times New Roman" pitchFamily="18" charset="0"/>
              </a:rPr>
              <a:t>i</a:t>
            </a:r>
            <a:r>
              <a:rPr lang="en-GB" altLang="fr-FR" sz="2400" dirty="0">
                <a:latin typeface="Times New Roman" pitchFamily="18" charset="0"/>
              </a:rPr>
              <a:t>) Vitality, ii) Resilience and Self-Esteem, iii) Positive Functioning, Supportive Relationships, And Trust and Belonging.</a:t>
            </a:r>
          </a:p>
          <a:p>
            <a:pPr eaLnBrk="1" hangingPunct="1">
              <a:lnSpc>
                <a:spcPct val="90000"/>
              </a:lnSpc>
              <a:buFontTx/>
              <a:buNone/>
            </a:pPr>
            <a:r>
              <a:rPr lang="en-GB" altLang="fr-FR" sz="2400" dirty="0">
                <a:latin typeface="Times New Roman" pitchFamily="18" charset="0"/>
              </a:rPr>
              <a:t>Each of these three is constructed as the unweighted sum of the answers to a number of </a:t>
            </a:r>
            <a:r>
              <a:rPr lang="en-GB" altLang="fr-FR" sz="2400" b="1" dirty="0">
                <a:latin typeface="Times New Roman" pitchFamily="18" charset="0"/>
              </a:rPr>
              <a:t>z-score transformed </a:t>
            </a:r>
            <a:r>
              <a:rPr lang="en-GB" altLang="fr-FR" sz="2400" dirty="0">
                <a:latin typeface="Times New Roman" pitchFamily="18" charset="0"/>
              </a:rPr>
              <a:t>questions (such that each of the questions has a mean of zero and a variance of one).</a:t>
            </a:r>
            <a:endParaRPr lang="fr-FR" altLang="fr-FR" sz="2400" dirty="0">
              <a:latin typeface="Times New Roman" pitchFamily="18" charset="0"/>
            </a:endParaRPr>
          </a:p>
          <a:p>
            <a:pPr eaLnBrk="1" hangingPunct="1">
              <a:lnSpc>
                <a:spcPct val="90000"/>
              </a:lnSpc>
              <a:buFontTx/>
              <a:buNone/>
            </a:pPr>
            <a:endParaRPr lang="en-GB" altLang="fr-FR" sz="2400" dirty="0">
              <a:latin typeface="Times New Roman" pitchFamily="18" charset="0"/>
            </a:endParaRPr>
          </a:p>
          <a:p>
            <a:pPr eaLnBrk="1" hangingPunct="1">
              <a:lnSpc>
                <a:spcPct val="90000"/>
              </a:lnSpc>
              <a:buFontTx/>
              <a:buNone/>
            </a:pPr>
            <a:endParaRPr lang="en-US" altLang="fr-FR" sz="2400" dirty="0">
              <a:latin typeface="Times New Roman" pitchFamily="18" charset="0"/>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body" idx="4294967295"/>
          </p:nvPr>
        </p:nvSpPr>
        <p:spPr>
          <a:xfrm>
            <a:off x="323850" y="476250"/>
            <a:ext cx="8280400" cy="5761038"/>
          </a:xfrm>
        </p:spPr>
        <p:txBody>
          <a:bodyPr/>
          <a:lstStyle/>
          <a:p>
            <a:pPr marL="609600" indent="-609600" eaLnBrk="1" hangingPunct="1">
              <a:buFontTx/>
              <a:buNone/>
            </a:pPr>
            <a:r>
              <a:rPr lang="en-US" altLang="fr-FR" b="1">
                <a:solidFill>
                  <a:srgbClr val="FF0000"/>
                </a:solidFill>
                <a:latin typeface="Times New Roman" pitchFamily="18" charset="0"/>
              </a:rPr>
              <a:t>Vitality</a:t>
            </a:r>
            <a:r>
              <a:rPr lang="en-US" altLang="fr-FR">
                <a:latin typeface="Times New Roman" pitchFamily="18" charset="0"/>
              </a:rPr>
              <a:t> consists of answers to questions on how much of the time during the past week the individual felt </a:t>
            </a:r>
            <a:r>
              <a:rPr lang="en-US" altLang="fr-FR" b="1">
                <a:latin typeface="Times New Roman" pitchFamily="18" charset="0"/>
              </a:rPr>
              <a:t>tired</a:t>
            </a:r>
            <a:r>
              <a:rPr lang="en-US" altLang="fr-FR">
                <a:latin typeface="Times New Roman" pitchFamily="18" charset="0"/>
              </a:rPr>
              <a:t>, felt that everything they did </a:t>
            </a:r>
            <a:r>
              <a:rPr lang="en-US" altLang="fr-FR" b="1">
                <a:latin typeface="Times New Roman" pitchFamily="18" charset="0"/>
              </a:rPr>
              <a:t>was an effort</a:t>
            </a:r>
            <a:r>
              <a:rPr lang="en-US" altLang="fr-FR">
                <a:latin typeface="Times New Roman" pitchFamily="18" charset="0"/>
              </a:rPr>
              <a:t>, could </a:t>
            </a:r>
            <a:r>
              <a:rPr lang="en-US" altLang="fr-FR" b="1">
                <a:latin typeface="Times New Roman" pitchFamily="18" charset="0"/>
              </a:rPr>
              <a:t>not get going</a:t>
            </a:r>
            <a:r>
              <a:rPr lang="en-US" altLang="fr-FR">
                <a:latin typeface="Times New Roman" pitchFamily="18" charset="0"/>
              </a:rPr>
              <a:t>, had </a:t>
            </a:r>
            <a:r>
              <a:rPr lang="en-US" altLang="fr-FR" b="1">
                <a:latin typeface="Times New Roman" pitchFamily="18" charset="0"/>
              </a:rPr>
              <a:t>restless sleep</a:t>
            </a:r>
            <a:r>
              <a:rPr lang="en-US" altLang="fr-FR">
                <a:latin typeface="Times New Roman" pitchFamily="18" charset="0"/>
              </a:rPr>
              <a:t>, had </a:t>
            </a:r>
            <a:r>
              <a:rPr lang="en-US" altLang="fr-FR" b="1">
                <a:latin typeface="Times New Roman" pitchFamily="18" charset="0"/>
              </a:rPr>
              <a:t>a lot of energy</a:t>
            </a:r>
            <a:r>
              <a:rPr lang="en-US" altLang="fr-FR">
                <a:latin typeface="Times New Roman" pitchFamily="18" charset="0"/>
              </a:rPr>
              <a:t>, and felt </a:t>
            </a:r>
            <a:r>
              <a:rPr lang="en-US" altLang="fr-FR" b="1">
                <a:latin typeface="Times New Roman" pitchFamily="18" charset="0"/>
              </a:rPr>
              <a:t>rested </a:t>
            </a:r>
            <a:r>
              <a:rPr lang="en-US" altLang="fr-FR">
                <a:latin typeface="Times New Roman" pitchFamily="18" charset="0"/>
              </a:rPr>
              <a:t>when they woke up in the morning, plus the respondent's general health and whether their life involves a lot of physical activity. </a:t>
            </a:r>
          </a:p>
          <a:p>
            <a:pPr marL="609600" indent="-609600" eaLnBrk="1" hangingPunct="1">
              <a:buFontTx/>
              <a:buNone/>
            </a:pPr>
            <a:r>
              <a:rPr lang="en-US" altLang="fr-FR">
                <a:latin typeface="Times New Roman" pitchFamily="18" charset="0"/>
              </a:rPr>
              <a:t>All of these are recoded so that higher values reflect greater vitality. </a:t>
            </a:r>
            <a:endParaRPr lang="en-GB" altLang="fr-FR">
              <a:latin typeface="Times New Roman" pitchFamily="18" charset="0"/>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body" idx="4294967295"/>
          </p:nvPr>
        </p:nvSpPr>
        <p:spPr>
          <a:xfrm>
            <a:off x="323850" y="476250"/>
            <a:ext cx="8280400" cy="5761038"/>
          </a:xfrm>
        </p:spPr>
        <p:txBody>
          <a:bodyPr/>
          <a:lstStyle/>
          <a:p>
            <a:pPr marL="609600" indent="-609600" algn="just" eaLnBrk="1" hangingPunct="1">
              <a:buFontTx/>
              <a:buNone/>
            </a:pPr>
            <a:r>
              <a:rPr lang="en-GB" altLang="fr-FR" sz="2800">
                <a:solidFill>
                  <a:srgbClr val="000000"/>
                </a:solidFill>
                <a:latin typeface="Times New Roman" pitchFamily="18" charset="0"/>
                <a:cs typeface="Times New Roman" pitchFamily="18" charset="0"/>
              </a:rPr>
              <a:t>Similarly, </a:t>
            </a:r>
            <a:r>
              <a:rPr lang="en-GB" altLang="fr-FR" sz="2800" b="1">
                <a:solidFill>
                  <a:srgbClr val="FF0000"/>
                </a:solidFill>
                <a:latin typeface="Times New Roman" pitchFamily="18" charset="0"/>
                <a:cs typeface="Times New Roman" pitchFamily="18" charset="0"/>
              </a:rPr>
              <a:t>resilience and self-esteem</a:t>
            </a:r>
            <a:r>
              <a:rPr lang="en-GB" altLang="fr-FR" sz="2800">
                <a:solidFill>
                  <a:srgbClr val="000000"/>
                </a:solidFill>
                <a:latin typeface="Times New Roman" pitchFamily="18" charset="0"/>
                <a:cs typeface="Times New Roman" pitchFamily="18" charset="0"/>
              </a:rPr>
              <a:t> is given the sum of the answers to the four following z-score transformed questions: </a:t>
            </a:r>
          </a:p>
          <a:p>
            <a:pPr marL="609600" indent="-609600" algn="just" eaLnBrk="1" hangingPunct="1"/>
            <a:r>
              <a:rPr lang="en-GB" altLang="fr-FR" sz="2800">
                <a:solidFill>
                  <a:srgbClr val="000000"/>
                </a:solidFill>
                <a:latin typeface="Times New Roman" pitchFamily="18" charset="0"/>
                <a:cs typeface="Times New Roman" pitchFamily="18" charset="0"/>
              </a:rPr>
              <a:t>"</a:t>
            </a:r>
            <a:r>
              <a:rPr lang="en-GB" altLang="fr-FR" sz="2800" i="1">
                <a:solidFill>
                  <a:srgbClr val="000000"/>
                </a:solidFill>
                <a:latin typeface="Times New Roman" pitchFamily="18" charset="0"/>
                <a:cs typeface="Times New Roman" pitchFamily="18" charset="0"/>
              </a:rPr>
              <a:t>In general I feel very positive about myself</a:t>
            </a:r>
            <a:r>
              <a:rPr lang="en-GB" altLang="fr-FR" sz="2800">
                <a:solidFill>
                  <a:srgbClr val="000000"/>
                </a:solidFill>
                <a:latin typeface="Times New Roman" pitchFamily="18" charset="0"/>
                <a:cs typeface="Times New Roman" pitchFamily="18" charset="0"/>
              </a:rPr>
              <a:t>“</a:t>
            </a:r>
          </a:p>
          <a:p>
            <a:pPr marL="609600" indent="-609600" algn="just" eaLnBrk="1" hangingPunct="1"/>
            <a:r>
              <a:rPr lang="en-GB" altLang="fr-FR" sz="2800">
                <a:solidFill>
                  <a:srgbClr val="000000"/>
                </a:solidFill>
                <a:latin typeface="Times New Roman" pitchFamily="18" charset="0"/>
                <a:cs typeface="Times New Roman" pitchFamily="18" charset="0"/>
              </a:rPr>
              <a:t>"</a:t>
            </a:r>
            <a:r>
              <a:rPr lang="en-GB" altLang="fr-FR" sz="2800" i="1">
                <a:solidFill>
                  <a:srgbClr val="000000"/>
                </a:solidFill>
                <a:latin typeface="Times New Roman" pitchFamily="18" charset="0"/>
                <a:cs typeface="Times New Roman" pitchFamily="18" charset="0"/>
              </a:rPr>
              <a:t>At times I feel as if I am a failure</a:t>
            </a:r>
            <a:r>
              <a:rPr lang="en-GB" altLang="fr-FR" sz="2800">
                <a:solidFill>
                  <a:srgbClr val="000000"/>
                </a:solidFill>
                <a:latin typeface="Times New Roman" pitchFamily="18" charset="0"/>
                <a:cs typeface="Times New Roman" pitchFamily="18" charset="0"/>
              </a:rPr>
              <a:t>“</a:t>
            </a:r>
          </a:p>
          <a:p>
            <a:pPr marL="609600" indent="-609600" algn="just" eaLnBrk="1" hangingPunct="1"/>
            <a:r>
              <a:rPr lang="en-GB" altLang="fr-FR" sz="2800">
                <a:solidFill>
                  <a:srgbClr val="000000"/>
                </a:solidFill>
                <a:latin typeface="Times New Roman" pitchFamily="18" charset="0"/>
                <a:cs typeface="Times New Roman" pitchFamily="18" charset="0"/>
              </a:rPr>
              <a:t>"</a:t>
            </a:r>
            <a:r>
              <a:rPr lang="en-GB" altLang="fr-FR" sz="2800" i="1">
                <a:solidFill>
                  <a:srgbClr val="000000"/>
                </a:solidFill>
                <a:latin typeface="Times New Roman" pitchFamily="18" charset="0"/>
                <a:cs typeface="Times New Roman" pitchFamily="18" charset="0"/>
              </a:rPr>
              <a:t>I’m always optimistic about my future</a:t>
            </a:r>
            <a:r>
              <a:rPr lang="en-GB" altLang="fr-FR" sz="2800">
                <a:solidFill>
                  <a:srgbClr val="000000"/>
                </a:solidFill>
                <a:latin typeface="Times New Roman" pitchFamily="18" charset="0"/>
                <a:cs typeface="Times New Roman" pitchFamily="18" charset="0"/>
              </a:rPr>
              <a:t>“</a:t>
            </a:r>
          </a:p>
          <a:p>
            <a:pPr marL="609600" indent="-609600" algn="just" eaLnBrk="1" hangingPunct="1"/>
            <a:r>
              <a:rPr lang="en-GB" altLang="fr-FR" sz="2800">
                <a:solidFill>
                  <a:srgbClr val="000000"/>
                </a:solidFill>
                <a:latin typeface="Times New Roman" pitchFamily="18" charset="0"/>
                <a:cs typeface="Times New Roman" pitchFamily="18" charset="0"/>
              </a:rPr>
              <a:t>"</a:t>
            </a:r>
            <a:r>
              <a:rPr lang="en-GB" altLang="fr-FR" sz="2800" i="1">
                <a:solidFill>
                  <a:srgbClr val="000000"/>
                </a:solidFill>
                <a:latin typeface="Times New Roman" pitchFamily="18" charset="0"/>
                <a:cs typeface="Times New Roman" pitchFamily="18" charset="0"/>
              </a:rPr>
              <a:t>When things go wrong in my life, it generally takes me a long time to get back to normal</a:t>
            </a:r>
            <a:r>
              <a:rPr lang="en-GB" altLang="fr-FR" sz="2800">
                <a:solidFill>
                  <a:srgbClr val="000000"/>
                </a:solidFill>
                <a:latin typeface="Times New Roman" pitchFamily="18" charset="0"/>
                <a:cs typeface="Times New Roman" pitchFamily="18" charset="0"/>
              </a:rPr>
              <a:t>"</a:t>
            </a:r>
            <a:r>
              <a:rPr lang="en-GB" altLang="fr-FR" sz="2800">
                <a:solidFill>
                  <a:srgbClr val="0000FF"/>
                </a:solidFill>
                <a:latin typeface="Times New Roman" pitchFamily="18" charset="0"/>
                <a:cs typeface="Times New Roman" pitchFamily="18" charset="0"/>
              </a:rPr>
              <a:t>.</a:t>
            </a:r>
            <a:r>
              <a:rPr lang="en-GB" altLang="fr-FR" sz="2800">
                <a:solidFill>
                  <a:srgbClr val="000000"/>
                </a:solidFill>
                <a:latin typeface="Times New Roman" pitchFamily="18" charset="0"/>
                <a:cs typeface="Times New Roman" pitchFamily="18" charset="0"/>
              </a:rPr>
              <a:t> </a:t>
            </a:r>
          </a:p>
          <a:p>
            <a:pPr marL="609600" indent="-609600" algn="just" eaLnBrk="1" hangingPunct="1">
              <a:buFontTx/>
              <a:buNone/>
            </a:pPr>
            <a:endParaRPr lang="en-GB" altLang="fr-FR" sz="2800">
              <a:solidFill>
                <a:srgbClr val="000000"/>
              </a:solidFill>
              <a:latin typeface="Times New Roman" pitchFamily="18" charset="0"/>
              <a:cs typeface="Times New Roman" pitchFamily="18" charset="0"/>
            </a:endParaRPr>
          </a:p>
          <a:p>
            <a:pPr marL="609600" indent="-609600" algn="just" eaLnBrk="1" hangingPunct="1">
              <a:buFontTx/>
              <a:buNone/>
            </a:pPr>
            <a:r>
              <a:rPr lang="en-GB" altLang="fr-FR" sz="2800">
                <a:solidFill>
                  <a:srgbClr val="000000"/>
                </a:solidFill>
                <a:latin typeface="Times New Roman" pitchFamily="18" charset="0"/>
                <a:cs typeface="Times New Roman" pitchFamily="18" charset="0"/>
              </a:rPr>
              <a:t>Again, all of these are recoded so that higher numbers reflect greater resilience.</a:t>
            </a:r>
            <a:r>
              <a:rPr lang="en-GB" altLang="fr-FR" sz="2800">
                <a:latin typeface="Times New Roman" pitchFamily="18" charset="0"/>
              </a:rPr>
              <a:t> </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body" idx="4294967295"/>
          </p:nvPr>
        </p:nvSpPr>
        <p:spPr>
          <a:xfrm>
            <a:off x="323850" y="476250"/>
            <a:ext cx="8280400" cy="5761038"/>
          </a:xfrm>
        </p:spPr>
        <p:txBody>
          <a:bodyPr/>
          <a:lstStyle/>
          <a:p>
            <a:pPr marL="609600" indent="-609600" algn="just" eaLnBrk="1" hangingPunct="1">
              <a:lnSpc>
                <a:spcPct val="80000"/>
              </a:lnSpc>
              <a:buFontTx/>
              <a:buNone/>
            </a:pPr>
            <a:r>
              <a:rPr lang="en-GB" altLang="fr-FR" sz="2400">
                <a:solidFill>
                  <a:srgbClr val="000000"/>
                </a:solidFill>
                <a:latin typeface="Times New Roman" pitchFamily="18" charset="0"/>
                <a:cs typeface="Times New Roman" pitchFamily="18" charset="0"/>
              </a:rPr>
              <a:t>Last, </a:t>
            </a:r>
            <a:r>
              <a:rPr lang="en-GB" altLang="fr-FR" sz="2400" b="1">
                <a:solidFill>
                  <a:srgbClr val="FF0000"/>
                </a:solidFill>
                <a:latin typeface="Times New Roman" pitchFamily="18" charset="0"/>
                <a:cs typeface="Times New Roman" pitchFamily="18" charset="0"/>
              </a:rPr>
              <a:t>positive functioning</a:t>
            </a:r>
            <a:r>
              <a:rPr lang="en-GB" altLang="fr-FR" sz="2400">
                <a:solidFill>
                  <a:srgbClr val="000000"/>
                </a:solidFill>
                <a:latin typeface="Times New Roman" pitchFamily="18" charset="0"/>
                <a:cs typeface="Times New Roman" pitchFamily="18" charset="0"/>
              </a:rPr>
              <a:t> is determined by the answers to the following questions: </a:t>
            </a:r>
          </a:p>
          <a:p>
            <a:pPr marL="609600" indent="-609600" algn="just" eaLnBrk="1" hangingPunct="1">
              <a:lnSpc>
                <a:spcPct val="80000"/>
              </a:lnSpc>
            </a:pPr>
            <a:r>
              <a:rPr lang="en-GB" altLang="fr-FR" sz="2400">
                <a:solidFill>
                  <a:srgbClr val="000000"/>
                </a:solidFill>
                <a:latin typeface="Times New Roman" pitchFamily="18" charset="0"/>
                <a:cs typeface="Times New Roman" pitchFamily="18" charset="0"/>
              </a:rPr>
              <a:t>"</a:t>
            </a:r>
            <a:r>
              <a:rPr lang="en-GB" altLang="fr-FR" sz="2400" i="1">
                <a:solidFill>
                  <a:srgbClr val="000000"/>
                </a:solidFill>
                <a:latin typeface="Times New Roman" pitchFamily="18" charset="0"/>
                <a:cs typeface="Times New Roman" pitchFamily="18" charset="0"/>
              </a:rPr>
              <a:t>In my daily life I get very little chance to show how capable I am</a:t>
            </a:r>
            <a:r>
              <a:rPr lang="en-GB" altLang="fr-FR" sz="2400">
                <a:solidFill>
                  <a:srgbClr val="000000"/>
                </a:solidFill>
                <a:latin typeface="Times New Roman" pitchFamily="18" charset="0"/>
                <a:cs typeface="Times New Roman" pitchFamily="18" charset="0"/>
              </a:rPr>
              <a:t>“</a:t>
            </a:r>
          </a:p>
          <a:p>
            <a:pPr marL="609600" indent="-609600" algn="just" eaLnBrk="1" hangingPunct="1">
              <a:lnSpc>
                <a:spcPct val="80000"/>
              </a:lnSpc>
            </a:pPr>
            <a:r>
              <a:rPr lang="en-GB" altLang="fr-FR" sz="2400">
                <a:solidFill>
                  <a:srgbClr val="000000"/>
                </a:solidFill>
                <a:latin typeface="Times New Roman" pitchFamily="18" charset="0"/>
                <a:cs typeface="Times New Roman" pitchFamily="18" charset="0"/>
              </a:rPr>
              <a:t>"</a:t>
            </a:r>
            <a:r>
              <a:rPr lang="en-GB" altLang="fr-FR" sz="2400" i="1">
                <a:solidFill>
                  <a:srgbClr val="000000"/>
                </a:solidFill>
                <a:latin typeface="Times New Roman" pitchFamily="18" charset="0"/>
                <a:cs typeface="Times New Roman" pitchFamily="18" charset="0"/>
              </a:rPr>
              <a:t>Most days I feel a sense of accomplishment from what I do</a:t>
            </a:r>
            <a:r>
              <a:rPr lang="en-GB" altLang="fr-FR" sz="2400">
                <a:solidFill>
                  <a:srgbClr val="000000"/>
                </a:solidFill>
                <a:latin typeface="Times New Roman" pitchFamily="18" charset="0"/>
                <a:cs typeface="Times New Roman" pitchFamily="18" charset="0"/>
              </a:rPr>
              <a:t>“</a:t>
            </a:r>
          </a:p>
          <a:p>
            <a:pPr marL="609600" indent="-609600" algn="just" eaLnBrk="1" hangingPunct="1">
              <a:lnSpc>
                <a:spcPct val="80000"/>
              </a:lnSpc>
            </a:pPr>
            <a:r>
              <a:rPr lang="en-GB" altLang="fr-FR" sz="2400">
                <a:solidFill>
                  <a:srgbClr val="000000"/>
                </a:solidFill>
                <a:latin typeface="Times New Roman" pitchFamily="18" charset="0"/>
                <a:cs typeface="Times New Roman" pitchFamily="18" charset="0"/>
              </a:rPr>
              <a:t>"</a:t>
            </a:r>
            <a:r>
              <a:rPr lang="en-GB" altLang="fr-FR" sz="2400" i="1">
                <a:solidFill>
                  <a:srgbClr val="000000"/>
                </a:solidFill>
                <a:latin typeface="Times New Roman" pitchFamily="18" charset="0"/>
                <a:cs typeface="Times New Roman" pitchFamily="18" charset="0"/>
              </a:rPr>
              <a:t>In my daily life, I seldom have time to do the things I really enjoy</a:t>
            </a:r>
            <a:r>
              <a:rPr lang="en-GB" altLang="fr-FR" sz="2400">
                <a:solidFill>
                  <a:srgbClr val="000000"/>
                </a:solidFill>
                <a:latin typeface="Times New Roman" pitchFamily="18" charset="0"/>
                <a:cs typeface="Times New Roman" pitchFamily="18" charset="0"/>
              </a:rPr>
              <a:t>“</a:t>
            </a:r>
          </a:p>
          <a:p>
            <a:pPr marL="609600" indent="-609600" algn="just" eaLnBrk="1" hangingPunct="1">
              <a:lnSpc>
                <a:spcPct val="80000"/>
              </a:lnSpc>
            </a:pPr>
            <a:r>
              <a:rPr lang="en-GB" altLang="fr-FR" sz="2400">
                <a:solidFill>
                  <a:srgbClr val="000000"/>
                </a:solidFill>
                <a:latin typeface="Times New Roman" pitchFamily="18" charset="0"/>
                <a:cs typeface="Times New Roman" pitchFamily="18" charset="0"/>
              </a:rPr>
              <a:t>"</a:t>
            </a:r>
            <a:r>
              <a:rPr lang="en-GB" altLang="fr-FR" sz="2400" i="1">
                <a:solidFill>
                  <a:srgbClr val="000000"/>
                </a:solidFill>
                <a:latin typeface="Times New Roman" pitchFamily="18" charset="0"/>
                <a:cs typeface="Times New Roman" pitchFamily="18" charset="0"/>
              </a:rPr>
              <a:t>I feel I am free to decide how to live my life</a:t>
            </a:r>
            <a:r>
              <a:rPr lang="en-GB" altLang="fr-FR" sz="2400">
                <a:solidFill>
                  <a:srgbClr val="000000"/>
                </a:solidFill>
                <a:latin typeface="Times New Roman" pitchFamily="18" charset="0"/>
                <a:cs typeface="Times New Roman" pitchFamily="18" charset="0"/>
              </a:rPr>
              <a:t>“</a:t>
            </a:r>
          </a:p>
          <a:p>
            <a:pPr marL="609600" indent="-609600" algn="just" eaLnBrk="1" hangingPunct="1">
              <a:lnSpc>
                <a:spcPct val="80000"/>
              </a:lnSpc>
            </a:pPr>
            <a:r>
              <a:rPr lang="en-GB" altLang="fr-FR" sz="2400">
                <a:solidFill>
                  <a:srgbClr val="000000"/>
                </a:solidFill>
                <a:latin typeface="Times New Roman" pitchFamily="18" charset="0"/>
                <a:cs typeface="Times New Roman" pitchFamily="18" charset="0"/>
              </a:rPr>
              <a:t>"</a:t>
            </a:r>
            <a:r>
              <a:rPr lang="en-GB" altLang="fr-FR" sz="2400" i="1">
                <a:solidFill>
                  <a:srgbClr val="000000"/>
                </a:solidFill>
                <a:latin typeface="Times New Roman" pitchFamily="18" charset="0"/>
                <a:cs typeface="Times New Roman" pitchFamily="18" charset="0"/>
              </a:rPr>
              <a:t>How much of the time during the past week have you felt bored?</a:t>
            </a:r>
            <a:r>
              <a:rPr lang="en-GB" altLang="fr-FR" sz="2400">
                <a:solidFill>
                  <a:srgbClr val="000000"/>
                </a:solidFill>
                <a:latin typeface="Times New Roman" pitchFamily="18" charset="0"/>
                <a:cs typeface="Times New Roman" pitchFamily="18" charset="0"/>
              </a:rPr>
              <a:t>“</a:t>
            </a:r>
          </a:p>
          <a:p>
            <a:pPr marL="609600" indent="-609600" algn="just" eaLnBrk="1" hangingPunct="1">
              <a:lnSpc>
                <a:spcPct val="80000"/>
              </a:lnSpc>
            </a:pPr>
            <a:r>
              <a:rPr lang="en-GB" altLang="fr-FR" sz="2400">
                <a:solidFill>
                  <a:srgbClr val="000000"/>
                </a:solidFill>
                <a:latin typeface="Times New Roman" pitchFamily="18" charset="0"/>
                <a:cs typeface="Times New Roman" pitchFamily="18" charset="0"/>
              </a:rPr>
              <a:t>"</a:t>
            </a:r>
            <a:r>
              <a:rPr lang="en-GB" altLang="fr-FR" sz="2400" i="1">
                <a:solidFill>
                  <a:srgbClr val="000000"/>
                </a:solidFill>
                <a:latin typeface="Times New Roman" pitchFamily="18" charset="0"/>
                <a:cs typeface="Times New Roman" pitchFamily="18" charset="0"/>
              </a:rPr>
              <a:t>How much of the time during the past week have you been absorbed in what you were doing</a:t>
            </a:r>
            <a:r>
              <a:rPr lang="en-GB" altLang="fr-FR" sz="2400">
                <a:solidFill>
                  <a:srgbClr val="000000"/>
                </a:solidFill>
                <a:latin typeface="Times New Roman" pitchFamily="18" charset="0"/>
                <a:cs typeface="Times New Roman" pitchFamily="18" charset="0"/>
              </a:rPr>
              <a:t>“</a:t>
            </a:r>
          </a:p>
          <a:p>
            <a:pPr marL="609600" indent="-609600" algn="just" eaLnBrk="1" hangingPunct="1">
              <a:lnSpc>
                <a:spcPct val="80000"/>
              </a:lnSpc>
            </a:pPr>
            <a:r>
              <a:rPr lang="en-GB" altLang="fr-FR" sz="2400">
                <a:solidFill>
                  <a:srgbClr val="000000"/>
                </a:solidFill>
                <a:latin typeface="Times New Roman" pitchFamily="18" charset="0"/>
                <a:cs typeface="Times New Roman" pitchFamily="18" charset="0"/>
              </a:rPr>
              <a:t>"</a:t>
            </a:r>
            <a:r>
              <a:rPr lang="en-GB" altLang="fr-FR" sz="2400" i="1">
                <a:solidFill>
                  <a:srgbClr val="000000"/>
                </a:solidFill>
                <a:latin typeface="Times New Roman" pitchFamily="18" charset="0"/>
                <a:cs typeface="Times New Roman" pitchFamily="18" charset="0"/>
              </a:rPr>
              <a:t>To what extent do you get a chance to learn new things?</a:t>
            </a:r>
            <a:r>
              <a:rPr lang="en-GB" altLang="fr-FR" sz="2400">
                <a:solidFill>
                  <a:srgbClr val="000000"/>
                </a:solidFill>
                <a:latin typeface="Times New Roman" pitchFamily="18" charset="0"/>
                <a:cs typeface="Times New Roman" pitchFamily="18" charset="0"/>
              </a:rPr>
              <a:t>“</a:t>
            </a:r>
          </a:p>
          <a:p>
            <a:pPr marL="609600" indent="-609600" algn="just" eaLnBrk="1" hangingPunct="1">
              <a:lnSpc>
                <a:spcPct val="80000"/>
              </a:lnSpc>
            </a:pPr>
            <a:r>
              <a:rPr lang="en-GB" altLang="fr-FR" sz="2400">
                <a:solidFill>
                  <a:srgbClr val="000000"/>
                </a:solidFill>
                <a:latin typeface="Times New Roman" pitchFamily="18" charset="0"/>
                <a:cs typeface="Times New Roman" pitchFamily="18" charset="0"/>
              </a:rPr>
              <a:t>"</a:t>
            </a:r>
            <a:r>
              <a:rPr lang="en-GB" altLang="fr-FR" sz="2400" i="1">
                <a:solidFill>
                  <a:srgbClr val="000000"/>
                </a:solidFill>
                <a:latin typeface="Times New Roman" pitchFamily="18" charset="0"/>
                <a:cs typeface="Times New Roman" pitchFamily="18" charset="0"/>
              </a:rPr>
              <a:t>To what extent do you feel that you get the recognition you deserve for what you do?</a:t>
            </a:r>
            <a:r>
              <a:rPr lang="en-GB" altLang="fr-FR" sz="2400">
                <a:solidFill>
                  <a:srgbClr val="000000"/>
                </a:solidFill>
                <a:latin typeface="Times New Roman" pitchFamily="18" charset="0"/>
                <a:cs typeface="Times New Roman" pitchFamily="18" charset="0"/>
              </a:rPr>
              <a:t>“</a:t>
            </a:r>
          </a:p>
          <a:p>
            <a:pPr marL="609600" indent="-609600" algn="just" eaLnBrk="1" hangingPunct="1">
              <a:lnSpc>
                <a:spcPct val="80000"/>
              </a:lnSpc>
            </a:pPr>
            <a:r>
              <a:rPr lang="en-GB" altLang="fr-FR" sz="2400">
                <a:solidFill>
                  <a:srgbClr val="000000"/>
                </a:solidFill>
                <a:latin typeface="Times New Roman" pitchFamily="18" charset="0"/>
                <a:cs typeface="Times New Roman" pitchFamily="18" charset="0"/>
              </a:rPr>
              <a:t>"</a:t>
            </a:r>
            <a:r>
              <a:rPr lang="en-GB" altLang="fr-FR" sz="2400" i="1">
                <a:solidFill>
                  <a:srgbClr val="000000"/>
                </a:solidFill>
                <a:latin typeface="Times New Roman" pitchFamily="18" charset="0"/>
                <a:cs typeface="Times New Roman" pitchFamily="18" charset="0"/>
              </a:rPr>
              <a:t>I generally feel that what I do in my life is valuable and worthwhile</a:t>
            </a:r>
            <a:r>
              <a:rPr lang="en-GB" altLang="fr-FR" sz="2400">
                <a:solidFill>
                  <a:srgbClr val="000000"/>
                </a:solidFill>
                <a:latin typeface="Times New Roman" pitchFamily="18" charset="0"/>
                <a:cs typeface="Times New Roman" pitchFamily="18" charset="0"/>
              </a:rPr>
              <a:t>"</a:t>
            </a:r>
            <a:r>
              <a:rPr lang="fr-FR" altLang="fr-FR" sz="2400">
                <a:solidFill>
                  <a:srgbClr val="000000"/>
                </a:solidFill>
                <a:latin typeface="Times New Roman" pitchFamily="18" charset="0"/>
                <a:cs typeface="Times New Roman" pitchFamily="18" charset="0"/>
              </a:rPr>
              <a:t> </a:t>
            </a:r>
            <a:endParaRPr lang="en-GB" altLang="fr-FR" sz="2400">
              <a:solidFill>
                <a:srgbClr val="000000"/>
              </a:solidFill>
              <a:latin typeface="Times New Roman" pitchFamily="18" charset="0"/>
              <a:cs typeface="Times New Roman" pitchFamily="18" charset="0"/>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3"/>
          <p:cNvSpPr>
            <a:spLocks noGrp="1" noChangeArrowheads="1"/>
          </p:cNvSpPr>
          <p:nvPr>
            <p:ph type="body" idx="4294967295"/>
          </p:nvPr>
        </p:nvSpPr>
        <p:spPr>
          <a:xfrm>
            <a:off x="250825" y="260648"/>
            <a:ext cx="8569325" cy="5976937"/>
          </a:xfrm>
        </p:spPr>
        <p:txBody>
          <a:bodyPr/>
          <a:lstStyle/>
          <a:p>
            <a:pPr marL="0" indent="0" eaLnBrk="1" hangingPunct="1">
              <a:buFontTx/>
              <a:buNone/>
            </a:pPr>
            <a:r>
              <a:rPr lang="en-GB" altLang="fr-FR" b="1" dirty="0">
                <a:solidFill>
                  <a:srgbClr val="FF0000"/>
                </a:solidFill>
                <a:latin typeface="Times New Roman" pitchFamily="18" charset="0"/>
              </a:rPr>
              <a:t>First approach</a:t>
            </a:r>
            <a:r>
              <a:rPr lang="en-GB" altLang="fr-FR" dirty="0">
                <a:latin typeface="Times New Roman" pitchFamily="18" charset="0"/>
              </a:rPr>
              <a:t>: Are these correlated?</a:t>
            </a:r>
          </a:p>
          <a:p>
            <a:pPr marL="0" indent="0" eaLnBrk="1" hangingPunct="1">
              <a:buFontTx/>
              <a:buNone/>
            </a:pPr>
            <a:r>
              <a:rPr lang="en-GB" altLang="fr-FR" dirty="0">
                <a:latin typeface="Times New Roman" pitchFamily="18" charset="0"/>
              </a:rPr>
              <a:t>Eudaimonia scores are fairly closely correlated with hedonic measures of </a:t>
            </a:r>
            <a:r>
              <a:rPr lang="en-GB" altLang="fr-FR" dirty="0">
                <a:solidFill>
                  <a:srgbClr val="FF0000"/>
                </a:solidFill>
                <a:latin typeface="Times New Roman" pitchFamily="18" charset="0"/>
              </a:rPr>
              <a:t>happiness and satisfaction </a:t>
            </a:r>
          </a:p>
          <a:p>
            <a:pPr marL="0" indent="0" eaLnBrk="1" hangingPunct="1">
              <a:buFontTx/>
              <a:buNone/>
            </a:pPr>
            <a:endParaRPr lang="en-GB" altLang="fr-FR" dirty="0">
              <a:latin typeface="Times New Roman" pitchFamily="18" charset="0"/>
            </a:endParaRPr>
          </a:p>
          <a:p>
            <a:pPr marL="0" indent="0" eaLnBrk="1" hangingPunct="1">
              <a:buFontTx/>
              <a:buNone/>
            </a:pPr>
            <a:r>
              <a:rPr lang="en-GB" altLang="fr-FR" dirty="0">
                <a:latin typeface="Times New Roman" pitchFamily="18" charset="0"/>
              </a:rPr>
              <a:t>“</a:t>
            </a:r>
            <a:r>
              <a:rPr lang="en-GB" altLang="fr-FR" i="1" dirty="0">
                <a:latin typeface="Times New Roman" pitchFamily="18" charset="0"/>
              </a:rPr>
              <a:t>Taking all things together, how happy would you say you are?</a:t>
            </a:r>
            <a:r>
              <a:rPr lang="en-GB" altLang="fr-FR" dirty="0">
                <a:latin typeface="Times New Roman" pitchFamily="18" charset="0"/>
              </a:rPr>
              <a:t>” (0 = “Extremely Unhappy” and 10 = “Extremely Happy”. </a:t>
            </a:r>
          </a:p>
          <a:p>
            <a:pPr marL="0" indent="0" eaLnBrk="1" hangingPunct="1">
              <a:buFontTx/>
              <a:buNone/>
            </a:pPr>
            <a:br>
              <a:rPr lang="en-GB" altLang="fr-FR" dirty="0">
                <a:latin typeface="Times New Roman" pitchFamily="18" charset="0"/>
              </a:rPr>
            </a:br>
            <a:r>
              <a:rPr lang="en-GB" altLang="fr-FR" dirty="0">
                <a:latin typeface="Times New Roman" pitchFamily="18" charset="0"/>
              </a:rPr>
              <a:t>“</a:t>
            </a:r>
            <a:r>
              <a:rPr lang="en-GB" altLang="fr-FR" i="1" dirty="0">
                <a:latin typeface="Times New Roman" pitchFamily="18" charset="0"/>
              </a:rPr>
              <a:t>All things considered, how satisfied are you with your life as a whole nowadays?</a:t>
            </a:r>
            <a:r>
              <a:rPr lang="en-GB" altLang="fr-FR" dirty="0">
                <a:latin typeface="Times New Roman" pitchFamily="18" charset="0"/>
              </a:rPr>
              <a:t>”, with answers on a 0 to 10 scale.</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0713"/>
            <a:ext cx="8964613"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483" name="ZoneTexte 5"/>
          <p:cNvSpPr txBox="1">
            <a:spLocks noChangeArrowheads="1"/>
          </p:cNvSpPr>
          <p:nvPr/>
        </p:nvSpPr>
        <p:spPr bwMode="auto">
          <a:xfrm>
            <a:off x="0" y="4508500"/>
            <a:ext cx="91440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fr-FR" sz="2800">
                <a:latin typeface="Times New Roman" pitchFamily="18" charset="0"/>
              </a:rPr>
              <a:t>Someone with high life satisfaction or happiness is fairly likely to also be flourishing, have vitality, resilience and functioning as well.</a:t>
            </a:r>
            <a:endParaRPr lang="fr-FR" altLang="fr-FR" sz="2800">
              <a:latin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xfrm>
            <a:off x="84138" y="6242050"/>
            <a:ext cx="587375" cy="488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l">
              <a:spcBef>
                <a:spcPct val="0"/>
              </a:spcBef>
              <a:buFontTx/>
              <a:buNone/>
            </a:pPr>
            <a:fld id="{37092024-E6A9-4AA9-A0C4-A53EC7AF174A}" type="slidenum">
              <a:rPr lang="en-GB" altLang="fr-FR" sz="2600" b="1">
                <a:solidFill>
                  <a:schemeClr val="bg1"/>
                </a:solidFill>
              </a:rPr>
              <a:pPr algn="l">
                <a:spcBef>
                  <a:spcPct val="0"/>
                </a:spcBef>
                <a:buFontTx/>
                <a:buNone/>
              </a:pPr>
              <a:t>9</a:t>
            </a:fld>
            <a:endParaRPr lang="en-GB" altLang="fr-FR" sz="2600" b="1">
              <a:solidFill>
                <a:schemeClr val="bg1"/>
              </a:solidFill>
            </a:endParaRPr>
          </a:p>
        </p:txBody>
      </p:sp>
      <p:sp>
        <p:nvSpPr>
          <p:cNvPr id="19459" name="Rectangle 3"/>
          <p:cNvSpPr>
            <a:spLocks noGrp="1" noChangeArrowheads="1"/>
          </p:cNvSpPr>
          <p:nvPr>
            <p:ph type="body" idx="4294967295"/>
          </p:nvPr>
        </p:nvSpPr>
        <p:spPr>
          <a:xfrm>
            <a:off x="34925" y="44450"/>
            <a:ext cx="3889375" cy="3313113"/>
          </a:xfrm>
        </p:spPr>
        <p:txBody>
          <a:bodyPr/>
          <a:lstStyle/>
          <a:p>
            <a:pPr eaLnBrk="1" hangingPunct="1"/>
            <a:r>
              <a:rPr lang="en-GB" altLang="fr-FR">
                <a:solidFill>
                  <a:srgbClr val="FF0000"/>
                </a:solidFill>
                <a:latin typeface="Times New Roman" pitchFamily="18" charset="0"/>
              </a:rPr>
              <a:t>Not only countries/regions, but also universities. </a:t>
            </a:r>
            <a:r>
              <a:rPr lang="en-GB" altLang="fr-FR">
                <a:latin typeface="Times New Roman" pitchFamily="18" charset="0"/>
              </a:rPr>
              <a:t>The Complete University Guide rankings:</a:t>
            </a:r>
          </a:p>
        </p:txBody>
      </p:sp>
      <p:pic>
        <p:nvPicPr>
          <p:cNvPr id="19460"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51275" y="44450"/>
            <a:ext cx="4897438" cy="664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ChangeArrowheads="1"/>
          </p:cNvSpPr>
          <p:nvPr/>
        </p:nvSpPr>
        <p:spPr bwMode="auto">
          <a:xfrm>
            <a:off x="323850" y="776893"/>
            <a:ext cx="78486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fr-FR" b="1" dirty="0">
                <a:solidFill>
                  <a:srgbClr val="FF0000"/>
                </a:solidFill>
                <a:latin typeface="Times New Roman" pitchFamily="18" charset="0"/>
              </a:rPr>
              <a:t>A second simple way </a:t>
            </a:r>
            <a:r>
              <a:rPr lang="en-US" altLang="fr-FR" dirty="0">
                <a:latin typeface="Times New Roman" pitchFamily="18" charset="0"/>
                <a:cs typeface="Times New Roman" pitchFamily="18" charset="0"/>
              </a:rPr>
              <a:t>of evaluating the difference, if any, between hedonic and </a:t>
            </a:r>
            <a:r>
              <a:rPr lang="en-US" altLang="fr-FR" dirty="0" err="1">
                <a:latin typeface="Times New Roman" pitchFamily="18" charset="0"/>
                <a:cs typeface="Times New Roman" pitchFamily="18" charset="0"/>
              </a:rPr>
              <a:t>eudaimonic</a:t>
            </a:r>
            <a:r>
              <a:rPr lang="en-US" altLang="fr-FR" dirty="0">
                <a:latin typeface="Times New Roman" pitchFamily="18" charset="0"/>
                <a:cs typeface="Times New Roman" pitchFamily="18" charset="0"/>
              </a:rPr>
              <a:t> measures of well-being is to carry out a regression analysis using "standard" socio-demographic variables as controls.</a:t>
            </a:r>
          </a:p>
          <a:p>
            <a:pPr eaLnBrk="1" hangingPunct="1">
              <a:spcBef>
                <a:spcPct val="0"/>
              </a:spcBef>
              <a:buFontTx/>
              <a:buNone/>
            </a:pPr>
            <a:endParaRPr lang="en-US" altLang="fr-FR" dirty="0">
              <a:latin typeface="Times New Roman" pitchFamily="18" charset="0"/>
              <a:cs typeface="Times New Roman" pitchFamily="18" charset="0"/>
            </a:endParaRPr>
          </a:p>
          <a:p>
            <a:pPr eaLnBrk="1" hangingPunct="1">
              <a:spcBef>
                <a:spcPct val="0"/>
              </a:spcBef>
              <a:buFontTx/>
              <a:buNone/>
            </a:pPr>
            <a:endParaRPr lang="en-US" altLang="fr-FR" dirty="0">
              <a:latin typeface="Times New Roman" pitchFamily="18" charset="0"/>
              <a:cs typeface="Times New Roman" pitchFamily="18" charset="0"/>
            </a:endParaRPr>
          </a:p>
          <a:p>
            <a:pPr eaLnBrk="1" hangingPunct="1">
              <a:spcBef>
                <a:spcPct val="0"/>
              </a:spcBef>
              <a:buFontTx/>
              <a:buNone/>
            </a:pPr>
            <a:r>
              <a:rPr lang="en-US" altLang="fr-FR" dirty="0">
                <a:latin typeface="Times New Roman" pitchFamily="18" charset="0"/>
                <a:cs typeface="Times New Roman" pitchFamily="18" charset="0"/>
              </a:rPr>
              <a:t>Here’s the regression table, just to prove that we did it….</a:t>
            </a:r>
            <a:endParaRPr lang="en-GB" altLang="fr-FR" dirty="0">
              <a:latin typeface="Times New Roman" pitchFamily="18" charset="0"/>
              <a:cs typeface="Times New Roman" pitchFamily="18" charset="0"/>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1513" y="0"/>
            <a:ext cx="44878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3"/>
          <p:cNvSpPr>
            <a:spLocks noGrp="1" noChangeArrowheads="1"/>
          </p:cNvSpPr>
          <p:nvPr>
            <p:ph type="body" idx="4294967295"/>
          </p:nvPr>
        </p:nvSpPr>
        <p:spPr>
          <a:xfrm>
            <a:off x="250825" y="260350"/>
            <a:ext cx="8569325" cy="792163"/>
          </a:xfrm>
        </p:spPr>
        <p:txBody>
          <a:bodyPr/>
          <a:lstStyle/>
          <a:p>
            <a:pPr eaLnBrk="1" hangingPunct="1">
              <a:buFontTx/>
              <a:buNone/>
            </a:pPr>
            <a:r>
              <a:rPr lang="en-GB" altLang="fr-FR">
                <a:latin typeface="Times New Roman" pitchFamily="18" charset="0"/>
              </a:rPr>
              <a:t>Are the data patterns in these regressions the same?</a:t>
            </a:r>
          </a:p>
        </p:txBody>
      </p:sp>
      <p:pic>
        <p:nvPicPr>
          <p:cNvPr id="15462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33488"/>
            <a:ext cx="9010650" cy="2555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3"/>
          <p:cNvSpPr>
            <a:spLocks noGrp="1" noChangeArrowheads="1"/>
          </p:cNvSpPr>
          <p:nvPr>
            <p:ph type="body" idx="4294967295"/>
          </p:nvPr>
        </p:nvSpPr>
        <p:spPr>
          <a:xfrm>
            <a:off x="250825" y="260350"/>
            <a:ext cx="8569325" cy="6121400"/>
          </a:xfrm>
        </p:spPr>
        <p:txBody>
          <a:bodyPr/>
          <a:lstStyle/>
          <a:p>
            <a:pPr eaLnBrk="1" hangingPunct="1">
              <a:lnSpc>
                <a:spcPct val="90000"/>
              </a:lnSpc>
              <a:buFontTx/>
              <a:buNone/>
            </a:pPr>
            <a:r>
              <a:rPr lang="en-GB" altLang="fr-FR">
                <a:latin typeface="Times New Roman" pitchFamily="18" charset="0"/>
              </a:rPr>
              <a:t>The measures of happiness and life satisfaction produce extremely similar data shapes. Some say that satisfaction is more cognitive, but we don’t see that here.</a:t>
            </a:r>
          </a:p>
          <a:p>
            <a:pPr eaLnBrk="1" hangingPunct="1">
              <a:lnSpc>
                <a:spcPct val="90000"/>
              </a:lnSpc>
              <a:buFontTx/>
              <a:buNone/>
            </a:pPr>
            <a:r>
              <a:rPr lang="en-GB" altLang="fr-FR">
                <a:latin typeface="Times New Roman" pitchFamily="18" charset="0"/>
              </a:rPr>
              <a:t>The correlation between the hedonic measures and the eudaimonic measures, in terms of how they fit the observable explanatory variables, is reasonably high. </a:t>
            </a:r>
          </a:p>
          <a:p>
            <a:pPr eaLnBrk="1" hangingPunct="1">
              <a:lnSpc>
                <a:spcPct val="90000"/>
              </a:lnSpc>
              <a:buFontTx/>
              <a:buNone/>
            </a:pPr>
            <a:r>
              <a:rPr lang="en-GB" altLang="fr-FR">
                <a:latin typeface="Times New Roman" pitchFamily="18" charset="0"/>
              </a:rPr>
              <a:t>There is, however, one exception, with respect to resilience. This concept does not seem to be particularly closely related to either happiness or satisfaction.</a:t>
            </a:r>
            <a:endParaRPr lang="en-US" altLang="fr-FR">
              <a:latin typeface="Times New Roman" pitchFamily="18" charset="0"/>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3"/>
          <p:cNvSpPr>
            <a:spLocks noGrp="1" noChangeArrowheads="1"/>
          </p:cNvSpPr>
          <p:nvPr>
            <p:ph type="body" idx="4294967295"/>
          </p:nvPr>
        </p:nvSpPr>
        <p:spPr>
          <a:xfrm>
            <a:off x="250825" y="260350"/>
            <a:ext cx="8569325" cy="792163"/>
          </a:xfrm>
        </p:spPr>
        <p:txBody>
          <a:bodyPr/>
          <a:lstStyle/>
          <a:p>
            <a:pPr marL="0" indent="0" eaLnBrk="1" hangingPunct="1">
              <a:buFontTx/>
              <a:buNone/>
            </a:pPr>
            <a:r>
              <a:rPr lang="en-GB" altLang="fr-FR" dirty="0">
                <a:latin typeface="Times New Roman" pitchFamily="18" charset="0"/>
              </a:rPr>
              <a:t>This difference is cross-country: </a:t>
            </a:r>
            <a:r>
              <a:rPr lang="en-GB" altLang="fr-FR" dirty="0">
                <a:solidFill>
                  <a:srgbClr val="FF0000"/>
                </a:solidFill>
                <a:latin typeface="Times New Roman" pitchFamily="18" charset="0"/>
              </a:rPr>
              <a:t>within countries</a:t>
            </a:r>
            <a:r>
              <a:rPr lang="en-GB" altLang="fr-FR" dirty="0">
                <a:latin typeface="Times New Roman" pitchFamily="18" charset="0"/>
              </a:rPr>
              <a:t>, the measures produce similar coefficients</a:t>
            </a:r>
          </a:p>
        </p:txBody>
      </p:sp>
      <p:pic>
        <p:nvPicPr>
          <p:cNvPr id="1587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8" y="1916113"/>
            <a:ext cx="9037637" cy="2436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F23D7875-EEB5-49E2-9928-DBF1EBB75AB1}"/>
              </a:ext>
            </a:extLst>
          </p:cNvPr>
          <p:cNvSpPr txBox="1">
            <a:spLocks noChangeArrowheads="1"/>
          </p:cNvSpPr>
          <p:nvPr/>
        </p:nvSpPr>
        <p:spPr bwMode="auto">
          <a:xfrm>
            <a:off x="251520" y="5013101"/>
            <a:ext cx="85693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buFont typeface="Arial" panose="020B0604020202020204" pitchFamily="34" charset="0"/>
              <a:buChar char="•"/>
            </a:pPr>
            <a:r>
              <a:rPr lang="en-GB" altLang="fr-FR" kern="0" dirty="0">
                <a:latin typeface="Times New Roman" pitchFamily="18" charset="0"/>
              </a:rPr>
              <a:t>A Belgian who is satisfied has high resilience;</a:t>
            </a:r>
          </a:p>
          <a:p>
            <a:pPr eaLnBrk="1" hangingPunct="1">
              <a:buFont typeface="Arial" panose="020B0604020202020204" pitchFamily="34" charset="0"/>
              <a:buChar char="•"/>
            </a:pPr>
            <a:r>
              <a:rPr lang="en-GB" altLang="fr-FR" kern="0" dirty="0">
                <a:latin typeface="Times New Roman" pitchFamily="18" charset="0"/>
              </a:rPr>
              <a:t>A Swede who is flourishing is happy</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3"/>
          <p:cNvSpPr>
            <a:spLocks noGrp="1" noChangeArrowheads="1"/>
          </p:cNvSpPr>
          <p:nvPr>
            <p:ph type="body" idx="4294967295"/>
          </p:nvPr>
        </p:nvSpPr>
        <p:spPr>
          <a:xfrm>
            <a:off x="250825" y="260350"/>
            <a:ext cx="8569325" cy="6121400"/>
          </a:xfrm>
        </p:spPr>
        <p:txBody>
          <a:bodyPr/>
          <a:lstStyle/>
          <a:p>
            <a:pPr eaLnBrk="1" hangingPunct="1">
              <a:lnSpc>
                <a:spcPct val="90000"/>
              </a:lnSpc>
              <a:buNone/>
            </a:pPr>
            <a:r>
              <a:rPr lang="en-GB" altLang="fr-FR" dirty="0">
                <a:latin typeface="Times New Roman" pitchFamily="18" charset="0"/>
              </a:rPr>
              <a:t>The same approach is taken by </a:t>
            </a:r>
            <a:r>
              <a:rPr lang="en-GB" altLang="fr-FR" dirty="0" err="1">
                <a:latin typeface="Times New Roman" pitchFamily="18" charset="0"/>
              </a:rPr>
              <a:t>Helliwell</a:t>
            </a:r>
            <a:r>
              <a:rPr lang="en-GB" altLang="fr-FR" dirty="0">
                <a:latin typeface="Times New Roman" pitchFamily="18" charset="0"/>
              </a:rPr>
              <a:t> (2012), comparing country-by-country rankings of life satisfaction and the </a:t>
            </a:r>
            <a:r>
              <a:rPr lang="en-GB" altLang="fr-FR" dirty="0" err="1">
                <a:latin typeface="Times New Roman" pitchFamily="18" charset="0"/>
              </a:rPr>
              <a:t>Cantril</a:t>
            </a:r>
            <a:r>
              <a:rPr lang="en-GB" altLang="fr-FR" dirty="0">
                <a:latin typeface="Times New Roman" pitchFamily="18" charset="0"/>
              </a:rPr>
              <a:t> ladder in </a:t>
            </a:r>
            <a:r>
              <a:rPr lang="en-GB" altLang="fr-FR" dirty="0">
                <a:solidFill>
                  <a:srgbClr val="FF0000"/>
                </a:solidFill>
                <a:latin typeface="Times New Roman" pitchFamily="18" charset="0"/>
              </a:rPr>
              <a:t>Gallup World Poll</a:t>
            </a:r>
            <a:r>
              <a:rPr lang="en-GB" altLang="fr-FR" dirty="0">
                <a:latin typeface="Times New Roman" pitchFamily="18" charset="0"/>
              </a:rPr>
              <a:t> data.</a:t>
            </a:r>
          </a:p>
          <a:p>
            <a:pPr eaLnBrk="1" hangingPunct="1">
              <a:lnSpc>
                <a:spcPct val="90000"/>
              </a:lnSpc>
              <a:buFontTx/>
              <a:buNone/>
            </a:pPr>
            <a:r>
              <a:rPr lang="en-GB" altLang="fr-FR" dirty="0">
                <a:latin typeface="Times New Roman" pitchFamily="18" charset="0"/>
              </a:rPr>
              <a:t>The correlation between the country rankings for life satisfaction and the Gallup ladder responses -  asked of the same respondents, and in the same survey - is very high (</a:t>
            </a:r>
            <a:r>
              <a:rPr lang="en-GB" altLang="fr-FR" dirty="0">
                <a:solidFill>
                  <a:srgbClr val="FF0000"/>
                </a:solidFill>
                <a:latin typeface="Times New Roman" pitchFamily="18" charset="0"/>
              </a:rPr>
              <a:t>r=0.935</a:t>
            </a:r>
            <a:r>
              <a:rPr lang="en-GB" altLang="fr-FR" dirty="0">
                <a:latin typeface="Times New Roman" pitchFamily="18" charset="0"/>
              </a:rPr>
              <a:t>). Analysis of the resulting data show that while there were significant differences in average scores, with the mean of life satisfaction being higher by about 0.5  on the 11-point scale, the two variables are explained by the same factors, including the same effects of income . </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a:spLocks noGrp="1" noChangeArrowheads="1"/>
          </p:cNvSpPr>
          <p:nvPr>
            <p:ph type="body" idx="4294967295"/>
          </p:nvPr>
        </p:nvSpPr>
        <p:spPr>
          <a:xfrm>
            <a:off x="250825" y="260350"/>
            <a:ext cx="8569325" cy="504825"/>
          </a:xfrm>
        </p:spPr>
        <p:txBody>
          <a:bodyPr/>
          <a:lstStyle/>
          <a:p>
            <a:pPr eaLnBrk="1" hangingPunct="1">
              <a:buFontTx/>
              <a:buNone/>
            </a:pPr>
            <a:r>
              <a:rPr lang="en-GB" altLang="fr-FR" dirty="0">
                <a:latin typeface="Times New Roman" pitchFamily="18" charset="0"/>
              </a:rPr>
              <a:t>We can do the same thing in the </a:t>
            </a:r>
            <a:r>
              <a:rPr lang="en-GB" altLang="fr-FR" dirty="0">
                <a:solidFill>
                  <a:srgbClr val="FF0000"/>
                </a:solidFill>
                <a:latin typeface="Times New Roman" pitchFamily="18" charset="0"/>
              </a:rPr>
              <a:t>BHPS</a:t>
            </a:r>
          </a:p>
        </p:txBody>
      </p:sp>
      <p:pic>
        <p:nvPicPr>
          <p:cNvPr id="1648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8" y="1844675"/>
            <a:ext cx="9037637" cy="1989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3"/>
          <p:cNvSpPr>
            <a:spLocks noGrp="1" noChangeArrowheads="1"/>
          </p:cNvSpPr>
          <p:nvPr>
            <p:ph type="body" idx="4294967295"/>
          </p:nvPr>
        </p:nvSpPr>
        <p:spPr>
          <a:xfrm>
            <a:off x="250825" y="260350"/>
            <a:ext cx="8569325" cy="504825"/>
          </a:xfrm>
        </p:spPr>
        <p:txBody>
          <a:bodyPr/>
          <a:lstStyle/>
          <a:p>
            <a:pPr eaLnBrk="1" hangingPunct="1">
              <a:buFontTx/>
              <a:buNone/>
            </a:pPr>
            <a:r>
              <a:rPr lang="en-GB" altLang="fr-FR" dirty="0">
                <a:latin typeface="Times New Roman" pitchFamily="18" charset="0"/>
              </a:rPr>
              <a:t>And in the </a:t>
            </a:r>
            <a:r>
              <a:rPr lang="en-GB" altLang="fr-FR" dirty="0">
                <a:solidFill>
                  <a:srgbClr val="FF0000"/>
                </a:solidFill>
                <a:latin typeface="Times New Roman" pitchFamily="18" charset="0"/>
              </a:rPr>
              <a:t>ONS </a:t>
            </a:r>
            <a:r>
              <a:rPr lang="en-GB" altLang="fr-FR" dirty="0">
                <a:latin typeface="Times New Roman" pitchFamily="18" charset="0"/>
              </a:rPr>
              <a:t>data itself</a:t>
            </a:r>
          </a:p>
        </p:txBody>
      </p:sp>
      <p:pic>
        <p:nvPicPr>
          <p:cNvPr id="17305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57338"/>
            <a:ext cx="9144000" cy="2182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body" idx="4294967295"/>
          </p:nvPr>
        </p:nvSpPr>
        <p:spPr>
          <a:xfrm>
            <a:off x="323850" y="476250"/>
            <a:ext cx="8280400" cy="6121400"/>
          </a:xfrm>
        </p:spPr>
        <p:txBody>
          <a:bodyPr/>
          <a:lstStyle/>
          <a:p>
            <a:pPr marL="0" indent="0" eaLnBrk="1" hangingPunct="1">
              <a:lnSpc>
                <a:spcPct val="80000"/>
              </a:lnSpc>
              <a:buFontTx/>
              <a:buNone/>
            </a:pPr>
            <a:r>
              <a:rPr lang="en-GB" altLang="fr-FR" sz="3600" b="1" dirty="0">
                <a:solidFill>
                  <a:srgbClr val="FF0000"/>
                </a:solidFill>
                <a:latin typeface="Times New Roman" pitchFamily="18" charset="0"/>
              </a:rPr>
              <a:t>Third approach</a:t>
            </a:r>
            <a:r>
              <a:rPr lang="en-GB" altLang="fr-FR" sz="3600" dirty="0">
                <a:solidFill>
                  <a:srgbClr val="000000"/>
                </a:solidFill>
                <a:latin typeface="Times New Roman" pitchFamily="18" charset="0"/>
                <a:cs typeface="Times New Roman" pitchFamily="18" charset="0"/>
              </a:rPr>
              <a:t>: predicting behaviour</a:t>
            </a:r>
          </a:p>
          <a:p>
            <a:pPr marL="0" indent="0" eaLnBrk="1" hangingPunct="1">
              <a:lnSpc>
                <a:spcPct val="80000"/>
              </a:lnSpc>
              <a:buFontTx/>
              <a:buNone/>
            </a:pPr>
            <a:endParaRPr lang="en-GB" altLang="fr-FR" sz="3600" dirty="0">
              <a:solidFill>
                <a:srgbClr val="000000"/>
              </a:solidFill>
              <a:latin typeface="Times New Roman" pitchFamily="18" charset="0"/>
              <a:cs typeface="Times New Roman" pitchFamily="18" charset="0"/>
            </a:endParaRPr>
          </a:p>
          <a:p>
            <a:pPr marL="0" indent="0" eaLnBrk="1" hangingPunct="1">
              <a:lnSpc>
                <a:spcPct val="80000"/>
              </a:lnSpc>
              <a:buFontTx/>
              <a:buNone/>
            </a:pPr>
            <a:r>
              <a:rPr lang="en-GB" altLang="fr-FR" sz="3600" dirty="0">
                <a:solidFill>
                  <a:srgbClr val="000000"/>
                </a:solidFill>
                <a:latin typeface="Times New Roman" pitchFamily="18" charset="0"/>
                <a:cs typeface="Times New Roman" pitchFamily="18" charset="0"/>
              </a:rPr>
              <a:t>Benjamin </a:t>
            </a:r>
            <a:r>
              <a:rPr lang="en-GB" altLang="fr-FR" sz="3600" i="1" dirty="0">
                <a:solidFill>
                  <a:srgbClr val="000000"/>
                </a:solidFill>
                <a:latin typeface="Times New Roman" pitchFamily="18" charset="0"/>
                <a:cs typeface="Times New Roman" pitchFamily="18" charset="0"/>
              </a:rPr>
              <a:t>et al</a:t>
            </a:r>
            <a:r>
              <a:rPr lang="en-GB" altLang="fr-FR" sz="3600" dirty="0">
                <a:solidFill>
                  <a:srgbClr val="000000"/>
                </a:solidFill>
                <a:latin typeface="Times New Roman" pitchFamily="18" charset="0"/>
                <a:cs typeface="Times New Roman" pitchFamily="18" charset="0"/>
              </a:rPr>
              <a:t>. (2012), “</a:t>
            </a:r>
            <a:r>
              <a:rPr lang="en-US" altLang="fr-FR" sz="3600" dirty="0">
                <a:solidFill>
                  <a:srgbClr val="000000"/>
                </a:solidFill>
                <a:latin typeface="Times New Roman" pitchFamily="18" charset="0"/>
                <a:cs typeface="Times New Roman" pitchFamily="18" charset="0"/>
              </a:rPr>
              <a:t>What Do You Think Would Make You Happier? What Do You Think You Would Choose?”, </a:t>
            </a:r>
            <a:r>
              <a:rPr lang="en-US" altLang="fr-FR" sz="3600" b="1" i="1" dirty="0">
                <a:solidFill>
                  <a:srgbClr val="000000"/>
                </a:solidFill>
                <a:latin typeface="Times New Roman" pitchFamily="18" charset="0"/>
                <a:cs typeface="Times New Roman" pitchFamily="18" charset="0"/>
              </a:rPr>
              <a:t>American Economic Review</a:t>
            </a:r>
            <a:r>
              <a:rPr lang="en-US" altLang="fr-FR" sz="3600" dirty="0">
                <a:solidFill>
                  <a:srgbClr val="000000"/>
                </a:solidFill>
                <a:latin typeface="Times New Roman" pitchFamily="18" charset="0"/>
                <a:cs typeface="Times New Roman" pitchFamily="18" charset="0"/>
              </a:rPr>
              <a:t>.</a:t>
            </a:r>
          </a:p>
          <a:p>
            <a:pPr marL="0" indent="0" eaLnBrk="1" hangingPunct="1">
              <a:lnSpc>
                <a:spcPct val="80000"/>
              </a:lnSpc>
              <a:buFontTx/>
              <a:buNone/>
            </a:pPr>
            <a:endParaRPr lang="en-US" altLang="fr-FR" sz="3600" dirty="0">
              <a:solidFill>
                <a:srgbClr val="000000"/>
              </a:solidFill>
              <a:latin typeface="Times New Roman" pitchFamily="18" charset="0"/>
              <a:cs typeface="Times New Roman" pitchFamily="18" charset="0"/>
            </a:endParaRPr>
          </a:p>
          <a:p>
            <a:pPr marL="0" indent="0">
              <a:buFontTx/>
              <a:buNone/>
            </a:pPr>
            <a:r>
              <a:rPr lang="en-US" altLang="fr-FR" sz="3600" dirty="0">
                <a:latin typeface="Times New Roman" pitchFamily="18" charset="0"/>
              </a:rPr>
              <a:t>They consider a series of sequence of hypothetical pairwise-choice scenarios.</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15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4450"/>
            <a:ext cx="8604250"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715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163" y="1487488"/>
            <a:ext cx="7727950" cy="534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9288</TotalTime>
  <Words>15508</Words>
  <Application>Microsoft Office PowerPoint</Application>
  <PresentationFormat>On-screen Show (4:3)</PresentationFormat>
  <Paragraphs>1691</Paragraphs>
  <Slides>166</Slides>
  <Notes>118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166</vt:i4>
      </vt:variant>
    </vt:vector>
  </HeadingPairs>
  <TitlesOfParts>
    <vt:vector size="172" baseType="lpstr">
      <vt:lpstr>Batang</vt:lpstr>
      <vt:lpstr>Arial</vt:lpstr>
      <vt:lpstr>Calibri</vt:lpstr>
      <vt:lpstr>Times New Roman</vt:lpstr>
      <vt:lpstr>Default Design</vt:lpstr>
      <vt:lpstr>Modèle par défaut</vt:lpstr>
      <vt:lpstr>The Measurement and Validity of Well-being</vt:lpstr>
      <vt:lpstr>What Do You Want from Life?</vt:lpstr>
      <vt:lpstr>PowerPoint Presentation</vt:lpstr>
      <vt:lpstr>Three concepts of well-being</vt:lpstr>
      <vt:lpstr>1) Preference satisfaction accounts</vt:lpstr>
      <vt:lpstr>PowerPoint Presentation</vt:lpstr>
      <vt:lpstr>Three concepts of well-being</vt:lpstr>
      <vt:lpstr>PowerPoint Presentation</vt:lpstr>
      <vt:lpstr>PowerPoint Presentation</vt:lpstr>
      <vt:lpstr>PowerPoint Presentation</vt:lpstr>
      <vt:lpstr>Capabilities as a list </vt:lpstr>
      <vt:lpstr>One example: Nussbaum’s list of capabilities </vt:lpstr>
      <vt:lpstr>  Human Development Index (HDI)</vt:lpstr>
      <vt:lpstr>United Nations Development Report 1990 </vt:lpstr>
      <vt:lpstr>The Human Development Index</vt:lpstr>
      <vt:lpstr>To calculate each dimension index …</vt:lpstr>
      <vt:lpstr>Each indicator index  …</vt:lpstr>
      <vt:lpstr>PowerPoint Presentation</vt:lpstr>
      <vt:lpstr>PowerPoint Presentation</vt:lpstr>
      <vt:lpstr>PowerPoint Presentation</vt:lpstr>
      <vt:lpstr>HDI data from UNDR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 used in food products  But how do fat, saturates, sugars and salt combine to produce health?</vt:lpstr>
      <vt:lpstr>United Nations Millennium Development Goals  (2000, to be achieved by 2015)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Three concepts of well-being</vt:lpstr>
      <vt:lpstr>3) Mental state accounts</vt:lpstr>
      <vt:lpstr>  Examples: British Household Panel Survey (BHPS - http://www.iser.essex.ac.uk/ulsc/bhps/)  Satisfaction is single-item </vt:lpstr>
      <vt:lpstr> The General Health Questionnaire 12  (GHQ-12): Multiple-item</vt:lpstr>
      <vt:lpstr>PowerPoint Presentation</vt:lpstr>
      <vt:lpstr>PowerPoint Presentation</vt:lpstr>
      <vt:lpstr>PowerPoint Presentation</vt:lpstr>
      <vt:lpstr>PowerPoint Presentation</vt:lpstr>
      <vt:lpstr>Measuring well-being: Now or Later?</vt:lpstr>
      <vt:lpstr>Experienced Utility (life as lived)</vt:lpstr>
      <vt:lpstr>PowerPoint Presentation</vt:lpstr>
      <vt:lpstr>PowerPoint Presentation</vt:lpstr>
      <vt:lpstr>PowerPoint Presentation</vt:lpstr>
      <vt:lpstr>PowerPoint Presentation</vt:lpstr>
      <vt:lpstr>PowerPoint Presentation</vt:lpstr>
      <vt:lpstr>PowerPoint Presentation</vt:lpstr>
      <vt:lpstr>Evidence from ESM/DRM</vt:lpstr>
      <vt:lpstr>Decision Utility (life as remembered)</vt:lpstr>
      <vt:lpstr>SWB vs. HDI</vt:lpstr>
      <vt:lpstr>SWB vs. HDI</vt:lpstr>
      <vt:lpstr>SWB vs. HDI</vt:lpstr>
      <vt:lpstr>Issues with Measuring Satisfaction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Is Happiness Everything?</vt:lpstr>
      <vt:lpstr>Maslow’s Hierarchy of Needs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Validation: Do these numbers mean anything?</vt:lpstr>
      <vt:lpstr>Cross-Rater Validity </vt:lpstr>
      <vt:lpstr>PowerPoint Presentation</vt:lpstr>
      <vt:lpstr>PowerPoint Presentation</vt:lpstr>
      <vt:lpstr>Physiological and Neurological Evidence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SWB scores are correlated with observable characteristics in ways that make sense</vt:lpstr>
      <vt:lpstr>PowerPoint Presentation</vt:lpstr>
      <vt:lpstr>PowerPoint Presentation</vt:lpstr>
      <vt:lpstr>PowerPoint Presentation</vt:lpstr>
      <vt:lpstr>Predicting Health Outcomes </vt:lpstr>
      <vt:lpstr>The Nun Study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Predicting Labour Market Outcomes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Predicting Marital Outcomes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But there are also Concerns about using the sum of individual subjective well-being scores as a measure of social welfare</vt:lpstr>
      <vt:lpstr>PowerPoint Presentation</vt:lpstr>
      <vt:lpstr>PowerPoint Presentation</vt:lpstr>
      <vt:lpstr>PowerPoint Presentation</vt:lpstr>
    </vt:vector>
  </TitlesOfParts>
  <Company>Department of Economics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1:  Introduction to health economics</dc:title>
  <dc:creator>cm1axt</dc:creator>
  <cp:lastModifiedBy>Clark,AE</cp:lastModifiedBy>
  <cp:revision>307</cp:revision>
  <dcterms:created xsi:type="dcterms:W3CDTF">2006-09-22T14:39:59Z</dcterms:created>
  <dcterms:modified xsi:type="dcterms:W3CDTF">2025-01-05T14:04:12Z</dcterms:modified>
</cp:coreProperties>
</file>