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3"/>
  </p:notesMasterIdLst>
  <p:sldIdLst>
    <p:sldId id="256" r:id="rId2"/>
    <p:sldId id="266" r:id="rId3"/>
    <p:sldId id="322" r:id="rId4"/>
    <p:sldId id="395" r:id="rId5"/>
    <p:sldId id="325" r:id="rId6"/>
    <p:sldId id="396" r:id="rId7"/>
    <p:sldId id="323" r:id="rId8"/>
    <p:sldId id="376" r:id="rId9"/>
    <p:sldId id="377" r:id="rId10"/>
    <p:sldId id="257" r:id="rId11"/>
    <p:sldId id="378" r:id="rId12"/>
    <p:sldId id="420" r:id="rId13"/>
    <p:sldId id="324" r:id="rId14"/>
    <p:sldId id="408" r:id="rId15"/>
    <p:sldId id="410" r:id="rId16"/>
    <p:sldId id="409" r:id="rId17"/>
    <p:sldId id="407" r:id="rId18"/>
    <p:sldId id="411" r:id="rId19"/>
    <p:sldId id="397" r:id="rId20"/>
    <p:sldId id="369" r:id="rId21"/>
    <p:sldId id="370" r:id="rId22"/>
    <p:sldId id="326" r:id="rId23"/>
    <p:sldId id="371" r:id="rId24"/>
    <p:sldId id="400" r:id="rId25"/>
    <p:sldId id="401" r:id="rId26"/>
    <p:sldId id="402" r:id="rId27"/>
    <p:sldId id="403" r:id="rId28"/>
    <p:sldId id="404" r:id="rId29"/>
    <p:sldId id="398" r:id="rId30"/>
    <p:sldId id="399" r:id="rId31"/>
    <p:sldId id="327" r:id="rId32"/>
    <p:sldId id="328" r:id="rId33"/>
    <p:sldId id="329" r:id="rId34"/>
    <p:sldId id="287" r:id="rId35"/>
    <p:sldId id="330" r:id="rId36"/>
    <p:sldId id="362" r:id="rId37"/>
    <p:sldId id="363" r:id="rId38"/>
    <p:sldId id="364" r:id="rId39"/>
    <p:sldId id="365" r:id="rId40"/>
    <p:sldId id="366" r:id="rId41"/>
    <p:sldId id="367" r:id="rId42"/>
    <p:sldId id="412" r:id="rId43"/>
    <p:sldId id="413" r:id="rId44"/>
    <p:sldId id="368" r:id="rId45"/>
    <p:sldId id="372" r:id="rId46"/>
    <p:sldId id="331" r:id="rId47"/>
    <p:sldId id="332" r:id="rId48"/>
    <p:sldId id="299" r:id="rId49"/>
    <p:sldId id="333" r:id="rId50"/>
    <p:sldId id="406" r:id="rId51"/>
    <p:sldId id="383" r:id="rId52"/>
    <p:sldId id="421" r:id="rId53"/>
    <p:sldId id="379" r:id="rId54"/>
    <p:sldId id="380" r:id="rId55"/>
    <p:sldId id="381" r:id="rId56"/>
    <p:sldId id="382" r:id="rId57"/>
    <p:sldId id="334" r:id="rId58"/>
    <p:sldId id="423" r:id="rId59"/>
    <p:sldId id="422" r:id="rId60"/>
    <p:sldId id="424" r:id="rId61"/>
    <p:sldId id="425" r:id="rId62"/>
    <p:sldId id="426" r:id="rId63"/>
    <p:sldId id="427" r:id="rId64"/>
    <p:sldId id="414" r:id="rId65"/>
    <p:sldId id="336" r:id="rId66"/>
    <p:sldId id="337" r:id="rId67"/>
    <p:sldId id="338" r:id="rId68"/>
    <p:sldId id="339" r:id="rId69"/>
    <p:sldId id="415" r:id="rId70"/>
    <p:sldId id="341" r:id="rId71"/>
    <p:sldId id="342" r:id="rId72"/>
    <p:sldId id="384" r:id="rId73"/>
    <p:sldId id="385" r:id="rId74"/>
    <p:sldId id="386" r:id="rId75"/>
    <p:sldId id="343" r:id="rId76"/>
    <p:sldId id="416" r:id="rId77"/>
    <p:sldId id="345" r:id="rId78"/>
    <p:sldId id="346" r:id="rId79"/>
    <p:sldId id="347" r:id="rId80"/>
    <p:sldId id="351" r:id="rId81"/>
    <p:sldId id="348" r:id="rId82"/>
    <p:sldId id="349" r:id="rId83"/>
    <p:sldId id="350" r:id="rId84"/>
    <p:sldId id="393" r:id="rId85"/>
    <p:sldId id="405" r:id="rId86"/>
    <p:sldId id="373" r:id="rId87"/>
    <p:sldId id="374" r:id="rId88"/>
    <p:sldId id="387" r:id="rId89"/>
    <p:sldId id="429" r:id="rId90"/>
    <p:sldId id="388" r:id="rId91"/>
    <p:sldId id="389" r:id="rId92"/>
    <p:sldId id="390" r:id="rId93"/>
    <p:sldId id="391" r:id="rId94"/>
    <p:sldId id="392" r:id="rId95"/>
    <p:sldId id="353" r:id="rId96"/>
    <p:sldId id="354" r:id="rId97"/>
    <p:sldId id="355" r:id="rId98"/>
    <p:sldId id="417" r:id="rId99"/>
    <p:sldId id="418" r:id="rId100"/>
    <p:sldId id="419" r:id="rId101"/>
    <p:sldId id="428" r:id="rId102"/>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4" autoAdjust="0"/>
    <p:restoredTop sz="94723" autoAdjust="0"/>
  </p:normalViewPr>
  <p:slideViewPr>
    <p:cSldViewPr>
      <p:cViewPr varScale="1">
        <p:scale>
          <a:sx n="106" d="100"/>
          <a:sy n="106" d="100"/>
        </p:scale>
        <p:origin x="168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332"/>
    </p:cViewPr>
  </p:sorterViewPr>
  <p:notesViewPr>
    <p:cSldViewPr>
      <p:cViewPr varScale="1">
        <p:scale>
          <a:sx n="70" d="100"/>
          <a:sy n="70" d="100"/>
        </p:scale>
        <p:origin x="-267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fr-FR"/>
          </a:p>
        </p:txBody>
      </p:sp>
      <p:sp>
        <p:nvSpPr>
          <p:cNvPr id="1024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fr-FR"/>
          </a:p>
        </p:txBody>
      </p:sp>
      <p:sp>
        <p:nvSpPr>
          <p:cNvPr id="839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fr-FR"/>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3D92F79-B7CA-433B-81DB-49794F457D4B}" type="slidenum">
              <a:rPr lang="fr-FR" altLang="fr-FR"/>
              <a:pPr/>
              <a:t>‹N°›</a:t>
            </a:fld>
            <a:endParaRPr lang="fr-FR" altLang="fr-FR"/>
          </a:p>
        </p:txBody>
      </p:sp>
    </p:spTree>
    <p:extLst>
      <p:ext uri="{BB962C8B-B14F-4D97-AF65-F5344CB8AC3E}">
        <p14:creationId xmlns:p14="http://schemas.microsoft.com/office/powerpoint/2010/main" val="25446991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80FFF40-FC22-4762-95E4-29FDC9E57016}" type="slidenum">
              <a:rPr lang="fr-FR" altLang="fr-FR"/>
              <a:pPr eaLnBrk="1" hangingPunct="1">
                <a:spcBef>
                  <a:spcPct val="0"/>
                </a:spcBef>
              </a:pPr>
              <a:t>1</a:t>
            </a:fld>
            <a:endParaRPr lang="fr-FR" altLang="fr-F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1136281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ABD40DC-D650-4230-8AF3-FA7D98B4919D}" type="slidenum">
              <a:rPr lang="fr-FR" altLang="fr-FR"/>
              <a:pPr eaLnBrk="1" hangingPunct="1">
                <a:spcBef>
                  <a:spcPct val="0"/>
                </a:spcBef>
              </a:pPr>
              <a:t>48</a:t>
            </a:fld>
            <a:endParaRPr lang="fr-FR" altLang="fr-F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1153044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EA07738-0DAF-4F64-935B-20C6FFD06F1D}" type="slidenum">
              <a:rPr lang="fr-FR" altLang="fr-FR"/>
              <a:pPr eaLnBrk="1" hangingPunct="1">
                <a:spcBef>
                  <a:spcPct val="0"/>
                </a:spcBef>
              </a:pPr>
              <a:t>49</a:t>
            </a:fld>
            <a:endParaRPr lang="fr-FR" altLang="fr-F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293681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eaLnBrk="0" hangingPunct="0">
              <a:spcBef>
                <a:spcPct val="30000"/>
              </a:spcBef>
              <a:defRPr sz="1200">
                <a:solidFill>
                  <a:schemeClr val="tx1"/>
                </a:solidFill>
                <a:latin typeface="Arial" panose="020B0604020202020204" pitchFamily="34" charset="0"/>
              </a:defRPr>
            </a:lvl1pPr>
            <a:lvl2pPr marL="701675" indent="-269875" defTabSz="896938" eaLnBrk="0" hangingPunct="0">
              <a:spcBef>
                <a:spcPct val="30000"/>
              </a:spcBef>
              <a:defRPr sz="1200">
                <a:solidFill>
                  <a:schemeClr val="tx1"/>
                </a:solidFill>
                <a:latin typeface="Arial" panose="020B0604020202020204" pitchFamily="34" charset="0"/>
              </a:defRPr>
            </a:lvl2pPr>
            <a:lvl3pPr marL="1081088" indent="-215900" defTabSz="896938" eaLnBrk="0" hangingPunct="0">
              <a:spcBef>
                <a:spcPct val="30000"/>
              </a:spcBef>
              <a:defRPr sz="1200">
                <a:solidFill>
                  <a:schemeClr val="tx1"/>
                </a:solidFill>
                <a:latin typeface="Arial" panose="020B0604020202020204" pitchFamily="34" charset="0"/>
              </a:defRPr>
            </a:lvl3pPr>
            <a:lvl4pPr marL="1512888" indent="-215900" defTabSz="896938" eaLnBrk="0" hangingPunct="0">
              <a:spcBef>
                <a:spcPct val="30000"/>
              </a:spcBef>
              <a:defRPr sz="1200">
                <a:solidFill>
                  <a:schemeClr val="tx1"/>
                </a:solidFill>
                <a:latin typeface="Arial" panose="020B0604020202020204" pitchFamily="34" charset="0"/>
              </a:defRPr>
            </a:lvl4pPr>
            <a:lvl5pPr marL="1944688" indent="-215900" defTabSz="896938" eaLnBrk="0" hangingPunct="0">
              <a:spcBef>
                <a:spcPct val="30000"/>
              </a:spcBef>
              <a:defRPr sz="1200">
                <a:solidFill>
                  <a:schemeClr val="tx1"/>
                </a:solidFill>
                <a:latin typeface="Arial" panose="020B0604020202020204" pitchFamily="34" charset="0"/>
              </a:defRPr>
            </a:lvl5pPr>
            <a:lvl6pPr marL="2401888" indent="-215900" defTabSz="896938" eaLnBrk="0" fontAlgn="base" hangingPunct="0">
              <a:spcBef>
                <a:spcPct val="30000"/>
              </a:spcBef>
              <a:spcAft>
                <a:spcPct val="0"/>
              </a:spcAft>
              <a:defRPr sz="1200">
                <a:solidFill>
                  <a:schemeClr val="tx1"/>
                </a:solidFill>
                <a:latin typeface="Arial" panose="020B0604020202020204" pitchFamily="34" charset="0"/>
              </a:defRPr>
            </a:lvl6pPr>
            <a:lvl7pPr marL="2859088" indent="-215900" defTabSz="896938" eaLnBrk="0" fontAlgn="base" hangingPunct="0">
              <a:spcBef>
                <a:spcPct val="30000"/>
              </a:spcBef>
              <a:spcAft>
                <a:spcPct val="0"/>
              </a:spcAft>
              <a:defRPr sz="1200">
                <a:solidFill>
                  <a:schemeClr val="tx1"/>
                </a:solidFill>
                <a:latin typeface="Arial" panose="020B0604020202020204" pitchFamily="34" charset="0"/>
              </a:defRPr>
            </a:lvl7pPr>
            <a:lvl8pPr marL="3316288" indent="-215900" defTabSz="896938" eaLnBrk="0" fontAlgn="base" hangingPunct="0">
              <a:spcBef>
                <a:spcPct val="30000"/>
              </a:spcBef>
              <a:spcAft>
                <a:spcPct val="0"/>
              </a:spcAft>
              <a:defRPr sz="1200">
                <a:solidFill>
                  <a:schemeClr val="tx1"/>
                </a:solidFill>
                <a:latin typeface="Arial" panose="020B0604020202020204" pitchFamily="34" charset="0"/>
              </a:defRPr>
            </a:lvl8pPr>
            <a:lvl9pPr marL="3773488" indent="-215900" defTabSz="89693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E62755F-507C-4801-ACFD-FC925F574170}" type="slidenum">
              <a:rPr lang="en-US" altLang="fr-FR" sz="1100">
                <a:ea typeface="ＭＳ Ｐゴシック" panose="020B0600070205080204" pitchFamily="34" charset="-128"/>
              </a:rPr>
              <a:pPr eaLnBrk="1" hangingPunct="1">
                <a:spcBef>
                  <a:spcPct val="0"/>
                </a:spcBef>
              </a:pPr>
              <a:t>51</a:t>
            </a:fld>
            <a:endParaRPr lang="en-US" altLang="fr-FR" sz="1100">
              <a:ea typeface="ＭＳ Ｐゴシック" panose="020B0600070205080204" pitchFamily="34" charset="-128"/>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589103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8A2403A-6E99-4F51-BE1D-DF125F52F8E4}" type="slidenum">
              <a:rPr lang="fr-FR" altLang="fr-FR"/>
              <a:pPr eaLnBrk="1" hangingPunct="1">
                <a:spcBef>
                  <a:spcPct val="0"/>
                </a:spcBef>
              </a:pPr>
              <a:t>57</a:t>
            </a:fld>
            <a:endParaRPr lang="fr-FR" altLang="fr-F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1443399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8A2403A-6E99-4F51-BE1D-DF125F52F8E4}" type="slidenum">
              <a:rPr lang="fr-FR" altLang="fr-FR"/>
              <a:pPr eaLnBrk="1" hangingPunct="1">
                <a:spcBef>
                  <a:spcPct val="0"/>
                </a:spcBef>
              </a:pPr>
              <a:t>59</a:t>
            </a:fld>
            <a:endParaRPr lang="fr-FR" altLang="fr-F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117414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8A2403A-6E99-4F51-BE1D-DF125F52F8E4}" type="slidenum">
              <a:rPr lang="fr-FR" altLang="fr-FR"/>
              <a:pPr eaLnBrk="1" hangingPunct="1">
                <a:spcBef>
                  <a:spcPct val="0"/>
                </a:spcBef>
              </a:pPr>
              <a:t>64</a:t>
            </a:fld>
            <a:endParaRPr lang="fr-FR" altLang="fr-F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904505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05CB9C1-0CC4-46BF-A3A7-4B393597FA65}" type="slidenum">
              <a:rPr lang="fr-FR" altLang="fr-FR"/>
              <a:pPr eaLnBrk="1" hangingPunct="1">
                <a:spcBef>
                  <a:spcPct val="0"/>
                </a:spcBef>
              </a:pPr>
              <a:t>72</a:t>
            </a:fld>
            <a:endParaRPr lang="fr-FR" altLang="fr-F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553239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0707628-FC2F-4C88-A908-64C2DFBD709C}" type="slidenum">
              <a:rPr lang="fr-FR" altLang="fr-FR"/>
              <a:pPr eaLnBrk="1" hangingPunct="1">
                <a:spcBef>
                  <a:spcPct val="0"/>
                </a:spcBef>
              </a:pPr>
              <a:t>73</a:t>
            </a:fld>
            <a:endParaRPr lang="fr-FR" altLang="fr-F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3802938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8D43D09-08A3-48F7-B50E-F8E8A83FF5EF}" type="slidenum">
              <a:rPr lang="fr-FR" altLang="fr-FR"/>
              <a:pPr eaLnBrk="1" hangingPunct="1">
                <a:spcBef>
                  <a:spcPct val="0"/>
                </a:spcBef>
              </a:pPr>
              <a:t>74</a:t>
            </a:fld>
            <a:endParaRPr lang="fr-FR" altLang="fr-F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477060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3FA9B7C-DE52-4FAF-96EA-17CD827DC33E}" type="slidenum">
              <a:rPr lang="fr-FR" altLang="fr-FR"/>
              <a:pPr eaLnBrk="1" hangingPunct="1">
                <a:spcBef>
                  <a:spcPct val="0"/>
                </a:spcBef>
              </a:pPr>
              <a:t>75</a:t>
            </a:fld>
            <a:endParaRPr lang="fr-FR" altLang="fr-F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3343046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F370EAB-31CC-4B9A-A2E2-6FA53D4A68CC}" type="slidenum">
              <a:rPr lang="fr-FR" altLang="fr-FR"/>
              <a:pPr eaLnBrk="1" hangingPunct="1">
                <a:spcBef>
                  <a:spcPct val="0"/>
                </a:spcBef>
              </a:pPr>
              <a:t>2</a:t>
            </a:fld>
            <a:endParaRPr lang="fr-FR" altLang="fr-F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1067402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3FA9B7C-DE52-4FAF-96EA-17CD827DC33E}" type="slidenum">
              <a:rPr lang="fr-FR" altLang="fr-FR"/>
              <a:pPr eaLnBrk="1" hangingPunct="1">
                <a:spcBef>
                  <a:spcPct val="0"/>
                </a:spcBef>
              </a:pPr>
              <a:t>76</a:t>
            </a:fld>
            <a:endParaRPr lang="fr-FR" altLang="fr-F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34898322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638EA18-F5DB-45CE-AF9D-FDC524B2EB0A}" type="slidenum">
              <a:rPr lang="fr-FR" altLang="fr-FR"/>
              <a:pPr eaLnBrk="1" hangingPunct="1">
                <a:spcBef>
                  <a:spcPct val="0"/>
                </a:spcBef>
              </a:pPr>
              <a:t>77</a:t>
            </a:fld>
            <a:endParaRPr lang="fr-FR" altLang="fr-F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37825053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FB09EBA-4D87-4B64-8BA4-BCB2D26221A2}" type="slidenum">
              <a:rPr lang="fr-FR" altLang="fr-FR"/>
              <a:pPr eaLnBrk="1" hangingPunct="1">
                <a:spcBef>
                  <a:spcPct val="0"/>
                </a:spcBef>
              </a:pPr>
              <a:t>79</a:t>
            </a:fld>
            <a:endParaRPr lang="fr-FR" altLang="fr-F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13540285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159DC2E-0EA5-4B88-BEAB-1010FF5E438C}" type="slidenum">
              <a:rPr lang="fr-FR" altLang="fr-FR"/>
              <a:pPr eaLnBrk="1" hangingPunct="1">
                <a:spcBef>
                  <a:spcPct val="0"/>
                </a:spcBef>
              </a:pPr>
              <a:t>81</a:t>
            </a:fld>
            <a:endParaRPr lang="fr-FR" altLang="fr-F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9566459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F949888-ACF5-4D2A-8CA4-7A9F668F3EC1}" type="slidenum">
              <a:rPr lang="fr-FR" altLang="fr-FR"/>
              <a:pPr eaLnBrk="1" hangingPunct="1">
                <a:spcBef>
                  <a:spcPct val="0"/>
                </a:spcBef>
              </a:pPr>
              <a:t>82</a:t>
            </a:fld>
            <a:endParaRPr lang="fr-FR" altLang="fr-F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13008057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9B2ADDB-D0C8-4532-A283-463CF3E3E264}" type="slidenum">
              <a:rPr lang="fr-FR" altLang="fr-FR"/>
              <a:pPr eaLnBrk="1" hangingPunct="1">
                <a:spcBef>
                  <a:spcPct val="0"/>
                </a:spcBef>
              </a:pPr>
              <a:t>83</a:t>
            </a:fld>
            <a:endParaRPr lang="fr-FR" altLang="fr-F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17977352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A27972F-B7DF-4361-B3E6-A3F13ADE4D7B}" type="slidenum">
              <a:rPr lang="fr-FR" altLang="fr-FR"/>
              <a:pPr eaLnBrk="1" hangingPunct="1">
                <a:spcBef>
                  <a:spcPct val="0"/>
                </a:spcBef>
              </a:pPr>
              <a:t>84</a:t>
            </a:fld>
            <a:endParaRPr lang="fr-FR" altLang="fr-F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40231464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C56239F-2C07-47DC-A191-7D0E962E4415}" type="slidenum">
              <a:rPr lang="fr-FR" altLang="fr-FR"/>
              <a:pPr eaLnBrk="1" hangingPunct="1">
                <a:spcBef>
                  <a:spcPct val="0"/>
                </a:spcBef>
              </a:pPr>
              <a:t>85</a:t>
            </a:fld>
            <a:endParaRPr lang="fr-FR" altLang="fr-F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7000596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3961040-0D14-4BBE-8FB7-808C0BFD81ED}" type="slidenum">
              <a:rPr lang="fr-FR" altLang="fr-FR"/>
              <a:pPr eaLnBrk="1" hangingPunct="1">
                <a:spcBef>
                  <a:spcPct val="0"/>
                </a:spcBef>
              </a:pPr>
              <a:t>86</a:t>
            </a:fld>
            <a:endParaRPr lang="fr-FR" altLang="fr-F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17434482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6139B26-C92A-44AE-BDEA-03D32540C3CB}" type="slidenum">
              <a:rPr lang="fr-FR" altLang="fr-FR"/>
              <a:pPr eaLnBrk="1" hangingPunct="1">
                <a:spcBef>
                  <a:spcPct val="0"/>
                </a:spcBef>
              </a:pPr>
              <a:t>87</a:t>
            </a:fld>
            <a:endParaRPr lang="fr-FR" altLang="fr-F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3511179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841DE2E-6650-4225-9185-F3874207085F}" type="slidenum">
              <a:rPr lang="fr-FR" altLang="fr-FR"/>
              <a:pPr eaLnBrk="1" hangingPunct="1">
                <a:spcBef>
                  <a:spcPct val="0"/>
                </a:spcBef>
              </a:pPr>
              <a:t>10</a:t>
            </a:fld>
            <a:endParaRPr lang="fr-FR" altLang="fr-F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42898593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DBBD082-67E8-4264-A899-C2787D20C9DC}" type="slidenum">
              <a:rPr lang="fr-FR" altLang="fr-FR"/>
              <a:pPr eaLnBrk="1" hangingPunct="1">
                <a:spcBef>
                  <a:spcPct val="0"/>
                </a:spcBef>
              </a:pPr>
              <a:t>88</a:t>
            </a:fld>
            <a:endParaRPr lang="fr-FR" altLang="fr-F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26552915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C56239F-2C07-47DC-A191-7D0E962E4415}" type="slidenum">
              <a:rPr lang="fr-FR" altLang="fr-FR"/>
              <a:pPr eaLnBrk="1" hangingPunct="1">
                <a:spcBef>
                  <a:spcPct val="0"/>
                </a:spcBef>
              </a:pPr>
              <a:t>89</a:t>
            </a:fld>
            <a:endParaRPr lang="fr-FR" altLang="fr-F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3352190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E19A121-6D70-4711-AE00-A866AC16ACA2}" type="slidenum">
              <a:rPr lang="fr-FR" altLang="fr-FR"/>
              <a:pPr eaLnBrk="1" hangingPunct="1">
                <a:spcBef>
                  <a:spcPct val="0"/>
                </a:spcBef>
              </a:pPr>
              <a:t>90</a:t>
            </a:fld>
            <a:endParaRPr lang="fr-FR" altLang="fr-F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22288526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B5C5E40-B151-4F48-9E93-CA9C7FAC1893}" type="slidenum">
              <a:rPr lang="fr-FR" altLang="fr-FR"/>
              <a:pPr eaLnBrk="1" hangingPunct="1">
                <a:spcBef>
                  <a:spcPct val="0"/>
                </a:spcBef>
              </a:pPr>
              <a:t>91</a:t>
            </a:fld>
            <a:endParaRPr lang="fr-FR" altLang="fr-F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12077528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104ADF0-BF38-49B7-870A-177B2AE80903}" type="slidenum">
              <a:rPr lang="fr-FR" altLang="fr-FR"/>
              <a:pPr eaLnBrk="1" hangingPunct="1">
                <a:spcBef>
                  <a:spcPct val="0"/>
                </a:spcBef>
              </a:pPr>
              <a:t>92</a:t>
            </a:fld>
            <a:endParaRPr lang="fr-FR" altLang="fr-F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38458910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A736EB0-362D-4DA7-BD22-D4FF4E2270EF}" type="slidenum">
              <a:rPr lang="fr-FR" altLang="fr-FR"/>
              <a:pPr eaLnBrk="1" hangingPunct="1">
                <a:spcBef>
                  <a:spcPct val="0"/>
                </a:spcBef>
              </a:pPr>
              <a:t>93</a:t>
            </a:fld>
            <a:endParaRPr lang="fr-FR" altLang="fr-F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1290116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76502DF-D8DD-495B-8F7C-2FC0513FA816}" type="slidenum">
              <a:rPr lang="fr-FR" altLang="fr-FR"/>
              <a:pPr eaLnBrk="1" hangingPunct="1">
                <a:spcBef>
                  <a:spcPct val="0"/>
                </a:spcBef>
              </a:pPr>
              <a:t>94</a:t>
            </a:fld>
            <a:endParaRPr lang="fr-FR" altLang="fr-F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1528851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BE9E632-AE0A-49E8-AA89-0D8742EB67C2}" type="slidenum">
              <a:rPr lang="fr-FR" altLang="fr-FR"/>
              <a:pPr eaLnBrk="1" hangingPunct="1">
                <a:spcBef>
                  <a:spcPct val="0"/>
                </a:spcBef>
              </a:pPr>
              <a:t>95</a:t>
            </a:fld>
            <a:endParaRPr lang="fr-FR" altLang="fr-F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462163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3506D6D-D6A6-4675-AA23-40962DB69951}" type="slidenum">
              <a:rPr lang="fr-FR" altLang="fr-FR"/>
              <a:pPr eaLnBrk="1" hangingPunct="1">
                <a:spcBef>
                  <a:spcPct val="0"/>
                </a:spcBef>
              </a:pPr>
              <a:t>11</a:t>
            </a:fld>
            <a:endParaRPr lang="fr-FR" altLang="fr-F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1376804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841DE2E-6650-4225-9185-F3874207085F}" type="slidenum">
              <a:rPr lang="fr-FR" altLang="fr-FR"/>
              <a:pPr eaLnBrk="1" hangingPunct="1">
                <a:spcBef>
                  <a:spcPct val="0"/>
                </a:spcBef>
              </a:pPr>
              <a:t>12</a:t>
            </a:fld>
            <a:endParaRPr lang="fr-FR" altLang="fr-F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3680901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E15C13F-DC77-4924-B556-9B0A38ADF9D7}" type="slidenum">
              <a:rPr lang="fr-FR" altLang="fr-FR"/>
              <a:pPr eaLnBrk="1" hangingPunct="1">
                <a:spcBef>
                  <a:spcPct val="0"/>
                </a:spcBef>
              </a:pPr>
              <a:t>34</a:t>
            </a:fld>
            <a:endParaRPr lang="fr-FR" altLang="fr-F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3755732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38D3399-EC2C-4B1C-98AC-5E73A91D946B}" type="slidenum">
              <a:rPr lang="fr-FR" altLang="fr-FR"/>
              <a:pPr eaLnBrk="1" hangingPunct="1">
                <a:spcBef>
                  <a:spcPct val="0"/>
                </a:spcBef>
              </a:pPr>
              <a:t>35</a:t>
            </a:fld>
            <a:endParaRPr lang="fr-FR" altLang="fr-F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3601595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F6E1993-D32F-4ED3-A1D5-FA74A222F4EF}" type="slidenum">
              <a:rPr lang="fr-FR" altLang="fr-FR"/>
              <a:pPr eaLnBrk="1" hangingPunct="1">
                <a:spcBef>
                  <a:spcPct val="0"/>
                </a:spcBef>
              </a:pPr>
              <a:t>46</a:t>
            </a:fld>
            <a:endParaRPr lang="fr-FR" altLang="fr-F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2900261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F4970A6-8FCB-4447-8C35-043D72D6590B}" type="slidenum">
              <a:rPr lang="fr-FR" altLang="fr-FR"/>
              <a:pPr eaLnBrk="1" hangingPunct="1">
                <a:spcBef>
                  <a:spcPct val="0"/>
                </a:spcBef>
              </a:pPr>
              <a:t>47</a:t>
            </a:fld>
            <a:endParaRPr lang="fr-FR" altLang="fr-F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77082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en-GB"/>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95EC0B10-FB51-4431-A60B-5368EA1C2AE3}" type="slidenum">
              <a:rPr lang="fr-FR" altLang="fr-FR"/>
              <a:pPr/>
              <a:t>‹N°›</a:t>
            </a:fld>
            <a:endParaRPr lang="fr-FR" altLang="fr-FR"/>
          </a:p>
        </p:txBody>
      </p:sp>
    </p:spTree>
    <p:extLst>
      <p:ext uri="{BB962C8B-B14F-4D97-AF65-F5344CB8AC3E}">
        <p14:creationId xmlns:p14="http://schemas.microsoft.com/office/powerpoint/2010/main" val="468156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GB"/>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8AFC656D-D902-48C7-9520-6EB20A90FA85}" type="slidenum">
              <a:rPr lang="fr-FR" altLang="fr-FR"/>
              <a:pPr/>
              <a:t>‹N°›</a:t>
            </a:fld>
            <a:endParaRPr lang="fr-FR" altLang="fr-FR"/>
          </a:p>
        </p:txBody>
      </p:sp>
    </p:spTree>
    <p:extLst>
      <p:ext uri="{BB962C8B-B14F-4D97-AF65-F5344CB8AC3E}">
        <p14:creationId xmlns:p14="http://schemas.microsoft.com/office/powerpoint/2010/main" val="3195944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en-GB"/>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0B7204EB-83FF-43C8-9B0A-9596009E475B}" type="slidenum">
              <a:rPr lang="fr-FR" altLang="fr-FR"/>
              <a:pPr/>
              <a:t>‹N°›</a:t>
            </a:fld>
            <a:endParaRPr lang="fr-FR" altLang="fr-FR"/>
          </a:p>
        </p:txBody>
      </p:sp>
    </p:spTree>
    <p:extLst>
      <p:ext uri="{BB962C8B-B14F-4D97-AF65-F5344CB8AC3E}">
        <p14:creationId xmlns:p14="http://schemas.microsoft.com/office/powerpoint/2010/main" val="3351936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38"/>
            <a:ext cx="8229600" cy="58515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fld id="{D8A45DD1-391A-4D2E-A0DB-BC8C3D7ABD94}" type="slidenum">
              <a:rPr lang="fr-FR" altLang="fr-FR"/>
              <a:pPr/>
              <a:t>‹N°›</a:t>
            </a:fld>
            <a:endParaRPr lang="fr-FR" altLang="fr-FR"/>
          </a:p>
        </p:txBody>
      </p:sp>
    </p:spTree>
    <p:extLst>
      <p:ext uri="{BB962C8B-B14F-4D97-AF65-F5344CB8AC3E}">
        <p14:creationId xmlns:p14="http://schemas.microsoft.com/office/powerpoint/2010/main" val="761341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GB"/>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3B872323-E5EB-4908-86C9-1745B1DA19C5}" type="slidenum">
              <a:rPr lang="fr-FR" altLang="fr-FR"/>
              <a:pPr/>
              <a:t>‹N°›</a:t>
            </a:fld>
            <a:endParaRPr lang="fr-FR" altLang="fr-FR"/>
          </a:p>
        </p:txBody>
      </p:sp>
    </p:spTree>
    <p:extLst>
      <p:ext uri="{BB962C8B-B14F-4D97-AF65-F5344CB8AC3E}">
        <p14:creationId xmlns:p14="http://schemas.microsoft.com/office/powerpoint/2010/main" val="3751484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en-GB"/>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49249218-3D2D-42DC-87E3-BADC9441AA86}" type="slidenum">
              <a:rPr lang="fr-FR" altLang="fr-FR"/>
              <a:pPr/>
              <a:t>‹N°›</a:t>
            </a:fld>
            <a:endParaRPr lang="fr-FR" altLang="fr-FR"/>
          </a:p>
        </p:txBody>
      </p:sp>
    </p:spTree>
    <p:extLst>
      <p:ext uri="{BB962C8B-B14F-4D97-AF65-F5344CB8AC3E}">
        <p14:creationId xmlns:p14="http://schemas.microsoft.com/office/powerpoint/2010/main" val="3637187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GB"/>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fld id="{2F4AF75C-89AF-4053-9C74-37F16325CA33}" type="slidenum">
              <a:rPr lang="fr-FR" altLang="fr-FR"/>
              <a:pPr/>
              <a:t>‹N°›</a:t>
            </a:fld>
            <a:endParaRPr lang="fr-FR" altLang="fr-FR"/>
          </a:p>
        </p:txBody>
      </p:sp>
    </p:spTree>
    <p:extLst>
      <p:ext uri="{BB962C8B-B14F-4D97-AF65-F5344CB8AC3E}">
        <p14:creationId xmlns:p14="http://schemas.microsoft.com/office/powerpoint/2010/main" val="1338097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en-GB"/>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fld id="{2B74D1D5-B1B7-46B5-A06D-B93048EDF09B}" type="slidenum">
              <a:rPr lang="fr-FR" altLang="fr-FR"/>
              <a:pPr/>
              <a:t>‹N°›</a:t>
            </a:fld>
            <a:endParaRPr lang="fr-FR" altLang="fr-FR"/>
          </a:p>
        </p:txBody>
      </p:sp>
    </p:spTree>
    <p:extLst>
      <p:ext uri="{BB962C8B-B14F-4D97-AF65-F5344CB8AC3E}">
        <p14:creationId xmlns:p14="http://schemas.microsoft.com/office/powerpoint/2010/main" val="1332325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fld id="{DB8F46A7-2BB7-430D-8BAA-4292A0852517}" type="slidenum">
              <a:rPr lang="fr-FR" altLang="fr-FR"/>
              <a:pPr/>
              <a:t>‹N°›</a:t>
            </a:fld>
            <a:endParaRPr lang="fr-FR" altLang="fr-FR"/>
          </a:p>
        </p:txBody>
      </p:sp>
    </p:spTree>
    <p:extLst>
      <p:ext uri="{BB962C8B-B14F-4D97-AF65-F5344CB8AC3E}">
        <p14:creationId xmlns:p14="http://schemas.microsoft.com/office/powerpoint/2010/main" val="2497195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fld id="{604B655F-BE4F-46E4-8537-130F405E183B}" type="slidenum">
              <a:rPr lang="fr-FR" altLang="fr-FR"/>
              <a:pPr/>
              <a:t>‹N°›</a:t>
            </a:fld>
            <a:endParaRPr lang="fr-FR" altLang="fr-FR"/>
          </a:p>
        </p:txBody>
      </p:sp>
    </p:spTree>
    <p:extLst>
      <p:ext uri="{BB962C8B-B14F-4D97-AF65-F5344CB8AC3E}">
        <p14:creationId xmlns:p14="http://schemas.microsoft.com/office/powerpoint/2010/main" val="3432442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en-GB"/>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fld id="{225C1AF5-2AEB-439F-8814-FA41626E081E}" type="slidenum">
              <a:rPr lang="fr-FR" altLang="fr-FR"/>
              <a:pPr/>
              <a:t>‹N°›</a:t>
            </a:fld>
            <a:endParaRPr lang="fr-FR" altLang="fr-FR"/>
          </a:p>
        </p:txBody>
      </p:sp>
    </p:spTree>
    <p:extLst>
      <p:ext uri="{BB962C8B-B14F-4D97-AF65-F5344CB8AC3E}">
        <p14:creationId xmlns:p14="http://schemas.microsoft.com/office/powerpoint/2010/main" val="147268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GB"/>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fld id="{D5543C0F-ACB5-4E79-907C-824C85190049}" type="slidenum">
              <a:rPr lang="fr-FR" altLang="fr-FR"/>
              <a:pPr/>
              <a:t>‹N°›</a:t>
            </a:fld>
            <a:endParaRPr lang="fr-FR" altLang="fr-FR"/>
          </a:p>
        </p:txBody>
      </p:sp>
    </p:spTree>
    <p:extLst>
      <p:ext uri="{BB962C8B-B14F-4D97-AF65-F5344CB8AC3E}">
        <p14:creationId xmlns:p14="http://schemas.microsoft.com/office/powerpoint/2010/main" val="2346122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E76BDF9-BCBF-408C-B594-0B5EFF686A2D}" type="slidenum">
              <a:rPr lang="fr-FR" altLang="fr-FR"/>
              <a:pPr/>
              <a:t>‹N°›</a:t>
            </a:fld>
            <a:endParaRPr lang="fr-FR"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arisschoolofeconomics.com/clark-andre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7.wmf"/><Relationship Id="rId5" Type="http://schemas.openxmlformats.org/officeDocument/2006/relationships/oleObject" Target="../embeddings/oleObject2.bin"/><Relationship Id="rId4" Type="http://schemas.openxmlformats.org/officeDocument/2006/relationships/image" Target="../media/image16.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8.wmf"/></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11188" y="549275"/>
            <a:ext cx="7772400" cy="1470025"/>
          </a:xfrm>
        </p:spPr>
        <p:txBody>
          <a:bodyPr/>
          <a:lstStyle/>
          <a:p>
            <a:pPr eaLnBrk="1" hangingPunct="1"/>
            <a:r>
              <a:rPr lang="en-GB" altLang="fr-FR" sz="3600" smtClean="0">
                <a:latin typeface="Times New Roman" panose="02020603050405020304" pitchFamily="18" charset="0"/>
              </a:rPr>
              <a:t>Self-Employment, Well-Being, Rents and Matching</a:t>
            </a:r>
            <a:r>
              <a:rPr lang="en-GB" altLang="fr-FR" sz="3600" smtClean="0"/>
              <a:t> </a:t>
            </a:r>
            <a:endParaRPr lang="fr-FR" altLang="fr-FR" sz="3600" smtClean="0"/>
          </a:p>
        </p:txBody>
      </p:sp>
      <p:sp>
        <p:nvSpPr>
          <p:cNvPr id="2051" name="Rectangle 7"/>
          <p:cNvSpPr>
            <a:spLocks noChangeArrowheads="1"/>
          </p:cNvSpPr>
          <p:nvPr/>
        </p:nvSpPr>
        <p:spPr bwMode="auto">
          <a:xfrm>
            <a:off x="971550" y="2446338"/>
            <a:ext cx="7345363"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buFontTx/>
              <a:buNone/>
            </a:pPr>
            <a:r>
              <a:rPr lang="en-GB" altLang="fr-FR" sz="2400" b="1">
                <a:latin typeface="Times New Roman" panose="02020603050405020304" pitchFamily="18" charset="0"/>
              </a:rPr>
              <a:t>Andrew E. Clark (Paris School of Economics</a:t>
            </a:r>
            <a:r>
              <a:rPr lang="en-GB" altLang="fr-FR" sz="2400">
                <a:latin typeface="Times New Roman" panose="02020603050405020304" pitchFamily="18" charset="0"/>
              </a:rPr>
              <a:t> </a:t>
            </a:r>
            <a:r>
              <a:rPr lang="en-GB" altLang="fr-FR" sz="2400" b="1">
                <a:latin typeface="Times New Roman" panose="02020603050405020304" pitchFamily="18" charset="0"/>
              </a:rPr>
              <a:t>- CNRS)</a:t>
            </a:r>
          </a:p>
          <a:p>
            <a:pPr algn="ctr" eaLnBrk="1" hangingPunct="1">
              <a:lnSpc>
                <a:spcPct val="90000"/>
              </a:lnSpc>
              <a:buFontTx/>
              <a:buNone/>
            </a:pPr>
            <a:r>
              <a:rPr lang="en-GB" altLang="fr-FR" sz="2400">
                <a:latin typeface="Times New Roman" panose="02020603050405020304" pitchFamily="18" charset="0"/>
                <a:hlinkClick r:id="rId3"/>
              </a:rPr>
              <a:t>http://www.parisschoolofeconomics.com/clark-andrew/</a:t>
            </a:r>
            <a:endParaRPr lang="fr-FR" altLang="fr-FR" sz="24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323850" y="476250"/>
            <a:ext cx="8280400" cy="5761038"/>
          </a:xfrm>
        </p:spPr>
        <p:txBody>
          <a:bodyPr/>
          <a:lstStyle/>
          <a:p>
            <a:pPr marL="0" indent="0" eaLnBrk="1" hangingPunct="1">
              <a:lnSpc>
                <a:spcPct val="90000"/>
              </a:lnSpc>
              <a:buFontTx/>
              <a:buNone/>
            </a:pPr>
            <a:r>
              <a:rPr lang="en-GB" altLang="fr-FR" dirty="0" smtClean="0">
                <a:latin typeface="Times New Roman" panose="02020603050405020304" pitchFamily="18" charset="0"/>
              </a:rPr>
              <a:t>If there is a well-being gap between the labour-market statuses, then either</a:t>
            </a:r>
          </a:p>
          <a:p>
            <a:pPr marL="0" indent="0" eaLnBrk="1" hangingPunct="1">
              <a:lnSpc>
                <a:spcPct val="90000"/>
              </a:lnSpc>
              <a:buFontTx/>
              <a:buNone/>
            </a:pPr>
            <a:endParaRPr lang="en-GB" altLang="fr-FR" dirty="0" smtClean="0">
              <a:latin typeface="Times New Roman" panose="02020603050405020304" pitchFamily="18" charset="0"/>
            </a:endParaRPr>
          </a:p>
          <a:p>
            <a:pPr marL="0" indent="0" eaLnBrk="1" hangingPunct="1">
              <a:lnSpc>
                <a:spcPct val="90000"/>
              </a:lnSpc>
              <a:buFontTx/>
              <a:buAutoNum type="arabicParenR"/>
            </a:pPr>
            <a:r>
              <a:rPr lang="en-GB" altLang="fr-FR" dirty="0" smtClean="0">
                <a:latin typeface="Times New Roman" panose="02020603050405020304" pitchFamily="18" charset="0"/>
              </a:rPr>
              <a:t> There are </a:t>
            </a:r>
            <a:r>
              <a:rPr lang="en-GB" altLang="fr-FR" dirty="0" smtClean="0">
                <a:solidFill>
                  <a:srgbClr val="FF0000"/>
                </a:solidFill>
                <a:latin typeface="Times New Roman" panose="02020603050405020304" pitchFamily="18" charset="0"/>
              </a:rPr>
              <a:t>rents</a:t>
            </a:r>
            <a:r>
              <a:rPr lang="en-GB" altLang="fr-FR" dirty="0" smtClean="0">
                <a:latin typeface="Times New Roman" panose="02020603050405020304" pitchFamily="18" charset="0"/>
              </a:rPr>
              <a:t>: E would like to become SE, but can’t. Which means that “revealed preference” is not actually revealing preferences.</a:t>
            </a:r>
          </a:p>
          <a:p>
            <a:pPr marL="0" indent="0" eaLnBrk="1" hangingPunct="1">
              <a:lnSpc>
                <a:spcPct val="90000"/>
              </a:lnSpc>
              <a:buFontTx/>
              <a:buNone/>
            </a:pPr>
            <a:endParaRPr lang="en-GB" altLang="fr-FR" dirty="0" smtClean="0">
              <a:latin typeface="Times New Roman" panose="02020603050405020304" pitchFamily="18" charset="0"/>
            </a:endParaRPr>
          </a:p>
          <a:p>
            <a:pPr marL="0" indent="0" eaLnBrk="1" hangingPunct="1">
              <a:lnSpc>
                <a:spcPct val="90000"/>
              </a:lnSpc>
              <a:buFontTx/>
              <a:buNone/>
            </a:pPr>
            <a:r>
              <a:rPr lang="en-GB" altLang="fr-FR" dirty="0" smtClean="0">
                <a:latin typeface="Times New Roman" panose="02020603050405020304" pitchFamily="18" charset="0"/>
              </a:rPr>
              <a:t>or </a:t>
            </a:r>
          </a:p>
          <a:p>
            <a:pPr marL="0" indent="0" eaLnBrk="1" hangingPunct="1">
              <a:lnSpc>
                <a:spcPct val="90000"/>
              </a:lnSpc>
              <a:buFontTx/>
              <a:buAutoNum type="arabicParenR"/>
            </a:pPr>
            <a:endParaRPr lang="en-GB" altLang="fr-FR" dirty="0" smtClean="0">
              <a:latin typeface="Times New Roman" panose="02020603050405020304" pitchFamily="18" charset="0"/>
            </a:endParaRPr>
          </a:p>
          <a:p>
            <a:pPr marL="0" indent="0" eaLnBrk="1" hangingPunct="1">
              <a:lnSpc>
                <a:spcPct val="90000"/>
              </a:lnSpc>
              <a:buFontTx/>
              <a:buAutoNum type="arabicParenR" startAt="2"/>
            </a:pPr>
            <a:r>
              <a:rPr lang="en-GB" altLang="fr-FR" dirty="0" smtClean="0">
                <a:latin typeface="Times New Roman" panose="02020603050405020304" pitchFamily="18" charset="0"/>
              </a:rPr>
              <a:t> People are very different, and those who are in one type of employment are happier there than those in another: but the latter do not want to leave (optimal </a:t>
            </a:r>
            <a:r>
              <a:rPr lang="en-GB" altLang="fr-FR" dirty="0" smtClean="0">
                <a:solidFill>
                  <a:srgbClr val="FF0000"/>
                </a:solidFill>
                <a:latin typeface="Times New Roman" panose="02020603050405020304" pitchFamily="18" charset="0"/>
              </a:rPr>
              <a:t>matching</a:t>
            </a:r>
            <a:r>
              <a:rPr lang="en-GB" altLang="fr-FR" dirty="0" smtClean="0">
                <a:latin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51520" y="116632"/>
            <a:ext cx="8640960" cy="6555641"/>
          </a:xfrm>
          <a:prstGeom prst="rect">
            <a:avLst/>
          </a:prstGeom>
          <a:noFill/>
        </p:spPr>
        <p:txBody>
          <a:bodyPr wrap="square" rtlCol="0">
            <a:spAutoFit/>
          </a:bodyPr>
          <a:lstStyle/>
          <a:p>
            <a:pPr marL="180975" lvl="0" indent="-180975" algn="just"/>
            <a:r>
              <a:rPr lang="en-GB" altLang="en-US" sz="2000" dirty="0">
                <a:ea typeface="Times New Roman" panose="02020603050405020304" pitchFamily="18" charset="0"/>
                <a:cs typeface="Times New Roman" panose="02020603050405020304" pitchFamily="18" charset="0"/>
              </a:rPr>
              <a:t>Evans, D., and </a:t>
            </a:r>
            <a:r>
              <a:rPr lang="en-GB" altLang="en-US" sz="2000" dirty="0" err="1">
                <a:ea typeface="Times New Roman" panose="02020603050405020304" pitchFamily="18" charset="0"/>
                <a:cs typeface="Times New Roman" panose="02020603050405020304" pitchFamily="18" charset="0"/>
              </a:rPr>
              <a:t>Jovanovic</a:t>
            </a:r>
            <a:r>
              <a:rPr lang="en-GB" altLang="en-US" sz="2000" dirty="0">
                <a:ea typeface="Times New Roman" panose="02020603050405020304" pitchFamily="18" charset="0"/>
                <a:cs typeface="Times New Roman" panose="02020603050405020304" pitchFamily="18" charset="0"/>
              </a:rPr>
              <a:t>, B. (1989). "An Estimated Model of Entrepreneurial Choice under Liquidity Constraints". Journal of Political Economy, 97, 808-827.</a:t>
            </a:r>
          </a:p>
          <a:p>
            <a:pPr marL="180975" lvl="0" indent="-180975" algn="just"/>
            <a:r>
              <a:rPr lang="en-GB" altLang="en-US" sz="2000" dirty="0">
                <a:ea typeface="Times New Roman" panose="02020603050405020304" pitchFamily="18" charset="0"/>
                <a:cs typeface="Times New Roman" panose="02020603050405020304" pitchFamily="18" charset="0"/>
              </a:rPr>
              <a:t>Frey, B.S., and Benz, M. (2008). "Being Independent Is a Great Thing: Subjective Evaluations of Self-Employment and Hierarchy". </a:t>
            </a:r>
            <a:r>
              <a:rPr lang="en-GB" altLang="en-US" sz="2000" dirty="0" err="1">
                <a:ea typeface="Times New Roman" panose="02020603050405020304" pitchFamily="18" charset="0"/>
                <a:cs typeface="Times New Roman" panose="02020603050405020304" pitchFamily="18" charset="0"/>
              </a:rPr>
              <a:t>Economica</a:t>
            </a:r>
            <a:r>
              <a:rPr lang="en-GB" altLang="en-US" sz="2000" dirty="0">
                <a:ea typeface="Times New Roman" panose="02020603050405020304" pitchFamily="18" charset="0"/>
                <a:cs typeface="Times New Roman" panose="02020603050405020304" pitchFamily="18" charset="0"/>
              </a:rPr>
              <a:t>, 75, 362-383.</a:t>
            </a:r>
          </a:p>
          <a:p>
            <a:pPr marL="180975" lvl="0" indent="-180975" algn="just"/>
            <a:r>
              <a:rPr lang="en-GB" altLang="en-US" sz="2000" dirty="0" err="1" smtClean="0">
                <a:ea typeface="Times New Roman" panose="02020603050405020304" pitchFamily="18" charset="0"/>
                <a:cs typeface="Times New Roman" panose="02020603050405020304" pitchFamily="18" charset="0"/>
              </a:rPr>
              <a:t>Hanglberger</a:t>
            </a:r>
            <a:r>
              <a:rPr lang="en-GB" altLang="en-US" sz="2000" dirty="0">
                <a:ea typeface="Times New Roman" panose="02020603050405020304" pitchFamily="18" charset="0"/>
                <a:cs typeface="Times New Roman" panose="02020603050405020304" pitchFamily="18" charset="0"/>
              </a:rPr>
              <a:t>, D., and </a:t>
            </a:r>
            <a:r>
              <a:rPr lang="en-GB" altLang="en-US" sz="2000" dirty="0" err="1">
                <a:ea typeface="Times New Roman" panose="02020603050405020304" pitchFamily="18" charset="0"/>
                <a:cs typeface="Times New Roman" panose="02020603050405020304" pitchFamily="18" charset="0"/>
              </a:rPr>
              <a:t>Merz</a:t>
            </a:r>
            <a:r>
              <a:rPr lang="en-GB" altLang="en-US" sz="2000" dirty="0">
                <a:ea typeface="Times New Roman" panose="02020603050405020304" pitchFamily="18" charset="0"/>
                <a:cs typeface="Times New Roman" panose="02020603050405020304" pitchFamily="18" charset="0"/>
              </a:rPr>
              <a:t>, J. (2015). "Does self-employment really raise job satisfaction? Adaptation and anticipation effects on self-employment and general job changes". Journal for Labour Market Research, 48, 287-303.</a:t>
            </a:r>
          </a:p>
          <a:p>
            <a:pPr marL="180975" lvl="0" indent="-180975" algn="just"/>
            <a:r>
              <a:rPr lang="en-GB" altLang="en-US" sz="2000" dirty="0" err="1" smtClean="0">
                <a:ea typeface="Times New Roman" panose="02020603050405020304" pitchFamily="18" charset="0"/>
                <a:cs typeface="Times New Roman" panose="02020603050405020304" pitchFamily="18" charset="0"/>
              </a:rPr>
              <a:t>Hyytinen</a:t>
            </a:r>
            <a:r>
              <a:rPr lang="en-GB" altLang="en-US" sz="2000" dirty="0" smtClean="0">
                <a:ea typeface="Times New Roman" panose="02020603050405020304" pitchFamily="18" charset="0"/>
                <a:cs typeface="Times New Roman" panose="02020603050405020304" pitchFamily="18" charset="0"/>
              </a:rPr>
              <a:t>, A., and </a:t>
            </a:r>
            <a:r>
              <a:rPr lang="en-GB" altLang="en-US" sz="2000" dirty="0" err="1" smtClean="0">
                <a:ea typeface="Times New Roman" panose="02020603050405020304" pitchFamily="18" charset="0"/>
                <a:cs typeface="Times New Roman" panose="02020603050405020304" pitchFamily="18" charset="0"/>
              </a:rPr>
              <a:t>Rouvinen</a:t>
            </a:r>
            <a:r>
              <a:rPr lang="en-GB" altLang="en-US" sz="2000" dirty="0" smtClean="0">
                <a:ea typeface="Times New Roman" panose="02020603050405020304" pitchFamily="18" charset="0"/>
                <a:cs typeface="Times New Roman" panose="02020603050405020304" pitchFamily="18" charset="0"/>
              </a:rPr>
              <a:t>, P. (2008). "The labour market consequences of self-employment spells: European evidence". Labour Economics, 15, 246-271. </a:t>
            </a:r>
          </a:p>
          <a:p>
            <a:pPr marL="180975" lvl="0" indent="-180975" algn="just"/>
            <a:r>
              <a:rPr lang="en-GB" altLang="en-US" sz="2000" dirty="0" smtClean="0">
                <a:ea typeface="Times New Roman" panose="02020603050405020304" pitchFamily="18" charset="0"/>
                <a:cs typeface="Times New Roman" panose="02020603050405020304" pitchFamily="18" charset="0"/>
              </a:rPr>
              <a:t>Jensen</a:t>
            </a:r>
            <a:r>
              <a:rPr lang="en-GB" altLang="en-US" sz="2000" dirty="0">
                <a:ea typeface="Times New Roman" panose="02020603050405020304" pitchFamily="18" charset="0"/>
                <a:cs typeface="Times New Roman" panose="02020603050405020304" pitchFamily="18" charset="0"/>
              </a:rPr>
              <a:t>, T., </a:t>
            </a:r>
            <a:r>
              <a:rPr lang="en-GB" altLang="en-US" sz="2000" dirty="0" err="1">
                <a:ea typeface="Times New Roman" panose="02020603050405020304" pitchFamily="18" charset="0"/>
                <a:cs typeface="Times New Roman" panose="02020603050405020304" pitchFamily="18" charset="0"/>
              </a:rPr>
              <a:t>Leth</a:t>
            </a:r>
            <a:r>
              <a:rPr lang="en-GB" altLang="en-US" sz="2000" dirty="0">
                <a:ea typeface="Times New Roman" panose="02020603050405020304" pitchFamily="18" charset="0"/>
                <a:cs typeface="Times New Roman" panose="02020603050405020304" pitchFamily="18" charset="0"/>
              </a:rPr>
              <a:t>-Petersen, S., and Nanda, R. (2021). "Financing Constraints, Home Equity and Selection into Entrepreneurship". Journal of Financial </a:t>
            </a:r>
            <a:r>
              <a:rPr lang="en-GB" altLang="en-US" sz="2000" dirty="0" smtClean="0">
                <a:ea typeface="Times New Roman" panose="02020603050405020304" pitchFamily="18" charset="0"/>
                <a:cs typeface="Times New Roman" panose="02020603050405020304" pitchFamily="18" charset="0"/>
              </a:rPr>
              <a:t>Economics, forthcoming.</a:t>
            </a:r>
            <a:endParaRPr lang="en-GB" altLang="en-US" sz="2000" dirty="0">
              <a:ea typeface="Times New Roman" panose="02020603050405020304" pitchFamily="18" charset="0"/>
              <a:cs typeface="Times New Roman" panose="02020603050405020304" pitchFamily="18" charset="0"/>
            </a:endParaRPr>
          </a:p>
          <a:p>
            <a:pPr marL="180975" lvl="0" indent="-180975" algn="just"/>
            <a:r>
              <a:rPr lang="en-GB" altLang="en-US" sz="2000" dirty="0" err="1" smtClean="0">
                <a:ea typeface="Times New Roman" panose="02020603050405020304" pitchFamily="18" charset="0"/>
                <a:cs typeface="Times New Roman" panose="02020603050405020304" pitchFamily="18" charset="0"/>
              </a:rPr>
              <a:t>Kahneman</a:t>
            </a:r>
            <a:r>
              <a:rPr lang="en-GB" altLang="en-US" sz="2000" dirty="0" smtClean="0">
                <a:ea typeface="Times New Roman" panose="02020603050405020304" pitchFamily="18" charset="0"/>
                <a:cs typeface="Times New Roman" panose="02020603050405020304" pitchFamily="18" charset="0"/>
              </a:rPr>
              <a:t>, D., Krueger, A., </a:t>
            </a:r>
            <a:r>
              <a:rPr lang="en-GB" altLang="en-US" sz="2000" dirty="0" err="1" smtClean="0">
                <a:ea typeface="Times New Roman" panose="02020603050405020304" pitchFamily="18" charset="0"/>
                <a:cs typeface="Times New Roman" panose="02020603050405020304" pitchFamily="18" charset="0"/>
              </a:rPr>
              <a:t>Schkade</a:t>
            </a:r>
            <a:r>
              <a:rPr lang="en-GB" altLang="en-US" sz="2000" dirty="0" smtClean="0">
                <a:ea typeface="Times New Roman" panose="02020603050405020304" pitchFamily="18" charset="0"/>
                <a:cs typeface="Times New Roman" panose="02020603050405020304" pitchFamily="18" charset="0"/>
              </a:rPr>
              <a:t>, D., Schwarz, N., &amp; Stone, A. (2004). "A Survey Method for Characterizing Daily Life Experience: The Day Reconstruction Method". Science, 3 December 2004, 1776-1780.</a:t>
            </a:r>
          </a:p>
          <a:p>
            <a:pPr marL="180975" lvl="0" indent="-180975" algn="just"/>
            <a:r>
              <a:rPr lang="en-GB" altLang="en-US" sz="2000" dirty="0" smtClean="0">
                <a:ea typeface="Times New Roman" panose="02020603050405020304" pitchFamily="18" charset="0"/>
                <a:cs typeface="Times New Roman" panose="02020603050405020304" pitchFamily="18" charset="0"/>
              </a:rPr>
              <a:t>Kawaguchi</a:t>
            </a:r>
            <a:r>
              <a:rPr lang="en-GB" altLang="en-US" sz="2000" dirty="0">
                <a:ea typeface="Times New Roman" panose="02020603050405020304" pitchFamily="18" charset="0"/>
                <a:cs typeface="Times New Roman" panose="02020603050405020304" pitchFamily="18" charset="0"/>
              </a:rPr>
              <a:t>, D. (2003). "Human capital accumulation of salaried and self-employed workers". Labour Economics, 10, 55-71</a:t>
            </a:r>
            <a:r>
              <a:rPr lang="en-GB" altLang="en-US" sz="2000" dirty="0" smtClean="0">
                <a:ea typeface="Times New Roman" panose="02020603050405020304" pitchFamily="18" charset="0"/>
                <a:cs typeface="Times New Roman" panose="02020603050405020304" pitchFamily="18" charset="0"/>
              </a:rPr>
              <a:t>.</a:t>
            </a:r>
            <a:endParaRPr lang="en-GB" altLang="en-US" sz="20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226839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51520" y="116632"/>
            <a:ext cx="8640960" cy="4708981"/>
          </a:xfrm>
          <a:prstGeom prst="rect">
            <a:avLst/>
          </a:prstGeom>
          <a:noFill/>
        </p:spPr>
        <p:txBody>
          <a:bodyPr wrap="square" rtlCol="0">
            <a:spAutoFit/>
          </a:bodyPr>
          <a:lstStyle/>
          <a:p>
            <a:pPr marL="180975" lvl="0" indent="-180975" algn="just"/>
            <a:r>
              <a:rPr lang="en-GB" altLang="en-US" sz="2000" dirty="0" err="1">
                <a:ea typeface="Times New Roman" panose="02020603050405020304" pitchFamily="18" charset="0"/>
                <a:cs typeface="Times New Roman" panose="02020603050405020304" pitchFamily="18" charset="0"/>
              </a:rPr>
              <a:t>Kihlstrom</a:t>
            </a:r>
            <a:r>
              <a:rPr lang="en-GB" altLang="en-US" sz="2000" dirty="0">
                <a:ea typeface="Times New Roman" panose="02020603050405020304" pitchFamily="18" charset="0"/>
                <a:cs typeface="Times New Roman" panose="02020603050405020304" pitchFamily="18" charset="0"/>
              </a:rPr>
              <a:t>, R., &amp; </a:t>
            </a:r>
            <a:r>
              <a:rPr lang="en-GB" altLang="en-US" sz="2000" dirty="0" err="1">
                <a:ea typeface="Times New Roman" panose="02020603050405020304" pitchFamily="18" charset="0"/>
                <a:cs typeface="Times New Roman" panose="02020603050405020304" pitchFamily="18" charset="0"/>
              </a:rPr>
              <a:t>Laffont</a:t>
            </a:r>
            <a:r>
              <a:rPr lang="en-GB" altLang="en-US" sz="2000" dirty="0">
                <a:ea typeface="Times New Roman" panose="02020603050405020304" pitchFamily="18" charset="0"/>
                <a:cs typeface="Times New Roman" panose="02020603050405020304" pitchFamily="18" charset="0"/>
              </a:rPr>
              <a:t>, J.-J. (1979). "A General Equilibrium Entrepreneurial Theory of Firm Formation Based on Risk Aversion". Journal of Political Economy, 87, 719-48.</a:t>
            </a:r>
          </a:p>
          <a:p>
            <a:pPr marL="180975" lvl="0" indent="-180975" algn="just"/>
            <a:r>
              <a:rPr lang="en-GB" altLang="en-US" sz="2000" dirty="0" err="1">
                <a:ea typeface="Times New Roman" panose="02020603050405020304" pitchFamily="18" charset="0"/>
                <a:cs typeface="Times New Roman" panose="02020603050405020304" pitchFamily="18" charset="0"/>
              </a:rPr>
              <a:t>l'Haridon</a:t>
            </a:r>
            <a:r>
              <a:rPr lang="en-GB" altLang="en-US" sz="2000" dirty="0">
                <a:ea typeface="Times New Roman" panose="02020603050405020304" pitchFamily="18" charset="0"/>
                <a:cs typeface="Times New Roman" panose="02020603050405020304" pitchFamily="18" charset="0"/>
              </a:rPr>
              <a:t>, O., and </a:t>
            </a:r>
            <a:r>
              <a:rPr lang="en-GB" altLang="en-US" sz="2000" dirty="0" err="1">
                <a:ea typeface="Times New Roman" panose="02020603050405020304" pitchFamily="18" charset="0"/>
                <a:cs typeface="Times New Roman" panose="02020603050405020304" pitchFamily="18" charset="0"/>
              </a:rPr>
              <a:t>Vieider</a:t>
            </a:r>
            <a:r>
              <a:rPr lang="en-GB" altLang="en-US" sz="2000" dirty="0">
                <a:ea typeface="Times New Roman" panose="02020603050405020304" pitchFamily="18" charset="0"/>
                <a:cs typeface="Times New Roman" panose="02020603050405020304" pitchFamily="18" charset="0"/>
              </a:rPr>
              <a:t>, F. (2019). "All over the map: A worldwide comparison of risk preferences". Quantitative Economics, 10, 185-215.</a:t>
            </a:r>
          </a:p>
          <a:p>
            <a:pPr marL="180975" lvl="0" indent="-180975" algn="just"/>
            <a:r>
              <a:rPr lang="en-GB" altLang="en-US" sz="2000" dirty="0" err="1" smtClean="0">
                <a:ea typeface="Times New Roman" panose="02020603050405020304" pitchFamily="18" charset="0"/>
                <a:cs typeface="Times New Roman" panose="02020603050405020304" pitchFamily="18" charset="0"/>
              </a:rPr>
              <a:t>l'Haridon</a:t>
            </a:r>
            <a:r>
              <a:rPr lang="en-GB" altLang="en-US" sz="2000" dirty="0">
                <a:ea typeface="Times New Roman" panose="02020603050405020304" pitchFamily="18" charset="0"/>
                <a:cs typeface="Times New Roman" panose="02020603050405020304" pitchFamily="18" charset="0"/>
              </a:rPr>
              <a:t>, O., and </a:t>
            </a:r>
            <a:r>
              <a:rPr lang="en-GB" altLang="en-US" sz="2000" dirty="0" err="1">
                <a:ea typeface="Times New Roman" panose="02020603050405020304" pitchFamily="18" charset="0"/>
                <a:cs typeface="Times New Roman" panose="02020603050405020304" pitchFamily="18" charset="0"/>
              </a:rPr>
              <a:t>Vieider</a:t>
            </a:r>
            <a:r>
              <a:rPr lang="en-GB" altLang="en-US" sz="2000" dirty="0">
                <a:ea typeface="Times New Roman" panose="02020603050405020304" pitchFamily="18" charset="0"/>
                <a:cs typeface="Times New Roman" panose="02020603050405020304" pitchFamily="18" charset="0"/>
              </a:rPr>
              <a:t>, F. (2019). "All over the map: A worldwide comparison of risk preferences". Quantitative Economics, 10, 185-215.</a:t>
            </a:r>
          </a:p>
          <a:p>
            <a:pPr marL="180975" lvl="0" indent="-180975" algn="just"/>
            <a:r>
              <a:rPr lang="en-GB" altLang="en-US" sz="2000" dirty="0" err="1" smtClean="0">
                <a:ea typeface="Times New Roman" panose="02020603050405020304" pitchFamily="18" charset="0"/>
                <a:cs typeface="Times New Roman" panose="02020603050405020304" pitchFamily="18" charset="0"/>
              </a:rPr>
              <a:t>Malkova</a:t>
            </a:r>
            <a:r>
              <a:rPr lang="en-GB" altLang="en-US" sz="2000" dirty="0" smtClean="0">
                <a:ea typeface="Times New Roman" panose="02020603050405020304" pitchFamily="18" charset="0"/>
                <a:cs typeface="Times New Roman" panose="02020603050405020304" pitchFamily="18" charset="0"/>
              </a:rPr>
              <a:t>, A. (2021). "</a:t>
            </a:r>
            <a:r>
              <a:rPr lang="en-GB" altLang="en-US" sz="2000" dirty="0" err="1" smtClean="0">
                <a:ea typeface="Times New Roman" panose="02020603050405020304" pitchFamily="18" charset="0"/>
                <a:cs typeface="Times New Roman" panose="02020603050405020304" pitchFamily="18" charset="0"/>
              </a:rPr>
              <a:t>Knockin</a:t>
            </a:r>
            <a:r>
              <a:rPr lang="en-GB" altLang="en-US" sz="2000" dirty="0" smtClean="0">
                <a:ea typeface="Times New Roman" panose="02020603050405020304" pitchFamily="18" charset="0"/>
                <a:cs typeface="Times New Roman" panose="02020603050405020304" pitchFamily="18" charset="0"/>
              </a:rPr>
              <a:t>’ on the Bank’s Door: Why is Self-Employment Going Down?". University of Missouri, mimeo.</a:t>
            </a:r>
          </a:p>
          <a:p>
            <a:pPr marL="180975" lvl="0" indent="-180975" algn="just"/>
            <a:r>
              <a:rPr lang="en-GB" altLang="en-US" sz="2000" dirty="0" smtClean="0">
                <a:ea typeface="Times New Roman" panose="02020603050405020304" pitchFamily="18" charset="0"/>
                <a:cs typeface="Times New Roman" panose="02020603050405020304" pitchFamily="18" charset="0"/>
              </a:rPr>
              <a:t>OECD. (2000). "The Partial Renaissance of Self-Employment". OECD Employment Outlook. </a:t>
            </a:r>
          </a:p>
          <a:p>
            <a:pPr marL="180975" lvl="0" indent="-180975" algn="just"/>
            <a:r>
              <a:rPr lang="en-GB" altLang="en-US" sz="2000" dirty="0" err="1">
                <a:ea typeface="Times New Roman" panose="02020603050405020304" pitchFamily="18" charset="0"/>
                <a:cs typeface="Times New Roman" panose="02020603050405020304" pitchFamily="18" charset="0"/>
              </a:rPr>
              <a:t>Torrini</a:t>
            </a:r>
            <a:r>
              <a:rPr lang="en-GB" altLang="en-US" sz="2000" dirty="0">
                <a:ea typeface="Times New Roman" panose="02020603050405020304" pitchFamily="18" charset="0"/>
                <a:cs typeface="Times New Roman" panose="02020603050405020304" pitchFamily="18" charset="0"/>
              </a:rPr>
              <a:t>, R. (2005). "Cross-country differences in self-employment rates: the role of institutions". Labour Economics, 12, 661-683.</a:t>
            </a:r>
          </a:p>
          <a:p>
            <a:pPr marL="180975" lvl="0" indent="-180975" algn="just"/>
            <a:r>
              <a:rPr lang="en-GB" altLang="en-US" sz="2000" dirty="0" err="1" smtClean="0">
                <a:ea typeface="Times New Roman" panose="02020603050405020304" pitchFamily="18" charset="0"/>
                <a:cs typeface="Times New Roman" panose="02020603050405020304" pitchFamily="18" charset="0"/>
              </a:rPr>
              <a:t>Wasmer</a:t>
            </a:r>
            <a:r>
              <a:rPr lang="en-GB" altLang="en-US" sz="2000" dirty="0" smtClean="0">
                <a:ea typeface="Times New Roman" panose="02020603050405020304" pitchFamily="18" charset="0"/>
                <a:cs typeface="Times New Roman" panose="02020603050405020304" pitchFamily="18" charset="0"/>
              </a:rPr>
              <a:t>, E., &amp; Weil, P. (2004). "The Macroeconomics of </a:t>
            </a:r>
            <a:r>
              <a:rPr lang="en-GB" altLang="en-US" sz="2000" dirty="0" err="1" smtClean="0">
                <a:ea typeface="Times New Roman" panose="02020603050405020304" pitchFamily="18" charset="0"/>
                <a:cs typeface="Times New Roman" panose="02020603050405020304" pitchFamily="18" charset="0"/>
              </a:rPr>
              <a:t>Labor</a:t>
            </a:r>
            <a:r>
              <a:rPr lang="en-GB" altLang="en-US" sz="2000" dirty="0" smtClean="0">
                <a:ea typeface="Times New Roman" panose="02020603050405020304" pitchFamily="18" charset="0"/>
                <a:cs typeface="Times New Roman" panose="02020603050405020304" pitchFamily="18" charset="0"/>
              </a:rPr>
              <a:t> and Credit Market Imperfections". American Economic Review, 94, 944-963.</a:t>
            </a:r>
            <a:endParaRPr lang="en-GB" altLang="en-US" sz="20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7818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323850" y="188913"/>
            <a:ext cx="8712200" cy="6408737"/>
          </a:xfrm>
        </p:spPr>
        <p:txBody>
          <a:bodyPr/>
          <a:lstStyle/>
          <a:p>
            <a:pPr eaLnBrk="1" hangingPunct="1">
              <a:lnSpc>
                <a:spcPct val="90000"/>
              </a:lnSpc>
            </a:pPr>
            <a:r>
              <a:rPr lang="en-GB" altLang="fr-FR" sz="3600" dirty="0" smtClean="0">
                <a:latin typeface="Times New Roman" panose="02020603050405020304" pitchFamily="18" charset="0"/>
              </a:rPr>
              <a:t>Why should we get so excited about the difference between </a:t>
            </a:r>
            <a:r>
              <a:rPr lang="en-GB" altLang="fr-FR" sz="3600" dirty="0" smtClean="0">
                <a:solidFill>
                  <a:srgbClr val="FF0000"/>
                </a:solidFill>
                <a:latin typeface="Times New Roman" panose="02020603050405020304" pitchFamily="18" charset="0"/>
              </a:rPr>
              <a:t>rents and matching</a:t>
            </a:r>
            <a:r>
              <a:rPr lang="en-GB" altLang="fr-FR" sz="3600" dirty="0" smtClean="0">
                <a:latin typeface="Times New Roman" panose="02020603050405020304" pitchFamily="18" charset="0"/>
              </a:rPr>
              <a:t>?</a:t>
            </a:r>
          </a:p>
          <a:p>
            <a:pPr eaLnBrk="1" hangingPunct="1">
              <a:lnSpc>
                <a:spcPct val="90000"/>
              </a:lnSpc>
            </a:pPr>
            <a:endParaRPr lang="en-GB" altLang="fr-FR" sz="3600" dirty="0" smtClean="0">
              <a:latin typeface="Times New Roman" panose="02020603050405020304" pitchFamily="18" charset="0"/>
            </a:endParaRPr>
          </a:p>
          <a:p>
            <a:pPr eaLnBrk="1" hangingPunct="1">
              <a:lnSpc>
                <a:spcPct val="90000"/>
              </a:lnSpc>
            </a:pPr>
            <a:r>
              <a:rPr lang="en-GB" altLang="fr-FR" sz="3600" dirty="0" smtClean="0">
                <a:latin typeface="Times New Roman" panose="02020603050405020304" pitchFamily="18" charset="0"/>
              </a:rPr>
              <a:t>Because in the first case there is some grit or imperfection in the market that is preventing clearing (some people would like to become SE but can’t). There is then </a:t>
            </a:r>
            <a:r>
              <a:rPr lang="en-GB" altLang="fr-FR" sz="3600" dirty="0">
                <a:solidFill>
                  <a:srgbClr val="FF0000"/>
                </a:solidFill>
                <a:latin typeface="Times New Roman" panose="02020603050405020304" pitchFamily="18" charset="0"/>
              </a:rPr>
              <a:t>scope for interventions that can raise welfare</a:t>
            </a:r>
            <a:r>
              <a:rPr lang="en-GB" altLang="fr-FR" sz="3600" dirty="0" smtClean="0">
                <a:latin typeface="Times New Roman" panose="02020603050405020304" pitchFamily="18" charset="0"/>
              </a:rPr>
              <a:t>.</a:t>
            </a:r>
          </a:p>
          <a:p>
            <a:pPr eaLnBrk="1" hangingPunct="1">
              <a:lnSpc>
                <a:spcPct val="90000"/>
              </a:lnSpc>
            </a:pPr>
            <a:r>
              <a:rPr lang="en-GB" altLang="fr-FR" sz="3600" dirty="0" smtClean="0">
                <a:latin typeface="Times New Roman" panose="02020603050405020304" pitchFamily="18" charset="0"/>
              </a:rPr>
              <a:t>In the second case everyone is making an unconstrained choice, and there is </a:t>
            </a:r>
            <a:r>
              <a:rPr lang="en-GB" altLang="fr-FR" sz="3600" dirty="0">
                <a:solidFill>
                  <a:srgbClr val="FF0000"/>
                </a:solidFill>
                <a:latin typeface="Times New Roman" panose="02020603050405020304" pitchFamily="18" charset="0"/>
              </a:rPr>
              <a:t>no role for policy</a:t>
            </a:r>
            <a:r>
              <a:rPr lang="en-GB" altLang="fr-FR" sz="3600" dirty="0" smtClean="0">
                <a:latin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323850" y="476250"/>
            <a:ext cx="8280400" cy="5761038"/>
          </a:xfrm>
        </p:spPr>
        <p:txBody>
          <a:bodyPr/>
          <a:lstStyle/>
          <a:p>
            <a:pPr marL="0" indent="0" eaLnBrk="1" hangingPunct="1">
              <a:lnSpc>
                <a:spcPct val="90000"/>
              </a:lnSpc>
              <a:buFontTx/>
              <a:buNone/>
            </a:pPr>
            <a:r>
              <a:rPr lang="en-GB" altLang="fr-FR" dirty="0" smtClean="0">
                <a:latin typeface="Times New Roman" panose="02020603050405020304" pitchFamily="18" charset="0"/>
              </a:rPr>
              <a:t>Revealed preferences </a:t>
            </a:r>
            <a:r>
              <a:rPr lang="en-GB" altLang="fr-FR" dirty="0" smtClean="0">
                <a:latin typeface="Times New Roman" panose="02020603050405020304" pitchFamily="18" charset="0"/>
              </a:rPr>
              <a:t>do not help if </a:t>
            </a:r>
            <a:r>
              <a:rPr lang="en-GB" altLang="fr-FR" dirty="0" smtClean="0">
                <a:latin typeface="Times New Roman" panose="02020603050405020304" pitchFamily="18" charset="0"/>
              </a:rPr>
              <a:t>choice is not free (i.e. there are rents).</a:t>
            </a:r>
            <a:endParaRPr lang="en-GB" altLang="fr-FR" dirty="0">
              <a:latin typeface="Times New Roman" panose="02020603050405020304" pitchFamily="18" charset="0"/>
            </a:endParaRPr>
          </a:p>
          <a:p>
            <a:pPr marL="0" indent="0" eaLnBrk="1" hangingPunct="1">
              <a:lnSpc>
                <a:spcPct val="90000"/>
              </a:lnSpc>
              <a:buFontTx/>
              <a:buNone/>
            </a:pPr>
            <a:endParaRPr lang="en-GB" altLang="fr-FR" dirty="0" smtClean="0">
              <a:latin typeface="Times New Roman" panose="02020603050405020304" pitchFamily="18" charset="0"/>
            </a:endParaRPr>
          </a:p>
          <a:p>
            <a:pPr marL="0" indent="0" eaLnBrk="1" hangingPunct="1">
              <a:lnSpc>
                <a:spcPct val="90000"/>
              </a:lnSpc>
              <a:buFontTx/>
              <a:buNone/>
            </a:pPr>
            <a:r>
              <a:rPr lang="en-GB" altLang="fr-FR" dirty="0" smtClean="0">
                <a:latin typeface="Times New Roman" panose="02020603050405020304" pitchFamily="18" charset="0"/>
              </a:rPr>
              <a:t>So let’s make lists, and see whether SE is better or worse than E.</a:t>
            </a:r>
          </a:p>
          <a:p>
            <a:pPr marL="0" indent="0" eaLnBrk="1" hangingPunct="1">
              <a:lnSpc>
                <a:spcPct val="90000"/>
              </a:lnSpc>
              <a:buFontTx/>
              <a:buNone/>
            </a:pPr>
            <a:endParaRPr lang="en-GB" altLang="fr-FR" dirty="0">
              <a:latin typeface="Times New Roman" panose="02020603050405020304" pitchFamily="18" charset="0"/>
            </a:endParaRPr>
          </a:p>
          <a:p>
            <a:pPr marL="0" indent="0" eaLnBrk="1" hangingPunct="1">
              <a:lnSpc>
                <a:spcPct val="90000"/>
              </a:lnSpc>
              <a:buFontTx/>
              <a:buNone/>
            </a:pPr>
            <a:r>
              <a:rPr lang="en-GB" altLang="fr-FR" dirty="0" smtClean="0">
                <a:latin typeface="Times New Roman" panose="02020603050405020304" pitchFamily="18" charset="0"/>
              </a:rPr>
              <a:t>Before we actually turn to the people who are in these different types of employment, and ask them what they think about their jobs.</a:t>
            </a:r>
          </a:p>
        </p:txBody>
      </p:sp>
    </p:spTree>
    <p:extLst>
      <p:ext uri="{BB962C8B-B14F-4D97-AF65-F5344CB8AC3E}">
        <p14:creationId xmlns:p14="http://schemas.microsoft.com/office/powerpoint/2010/main" val="33894046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188913"/>
            <a:ext cx="8229600" cy="1143000"/>
          </a:xfrm>
        </p:spPr>
        <p:txBody>
          <a:bodyPr/>
          <a:lstStyle/>
          <a:p>
            <a:pPr eaLnBrk="1" hangingPunct="1"/>
            <a:r>
              <a:rPr lang="en-GB" altLang="fr-FR" smtClean="0">
                <a:latin typeface="Times New Roman" panose="02020603050405020304" pitchFamily="18" charset="0"/>
              </a:rPr>
              <a:t>Job Characteristics: SE vs E.</a:t>
            </a:r>
            <a:endParaRPr lang="fr-FR" altLang="fr-FR" smtClean="0">
              <a:latin typeface="Times New Roman" panose="02020603050405020304" pitchFamily="18" charset="0"/>
            </a:endParaRPr>
          </a:p>
        </p:txBody>
      </p:sp>
      <p:sp>
        <p:nvSpPr>
          <p:cNvPr id="14339" name="Rectangle 3"/>
          <p:cNvSpPr>
            <a:spLocks noGrp="1" noChangeArrowheads="1"/>
          </p:cNvSpPr>
          <p:nvPr>
            <p:ph type="body" idx="1"/>
          </p:nvPr>
        </p:nvSpPr>
        <p:spPr/>
        <p:txBody>
          <a:bodyPr/>
          <a:lstStyle/>
          <a:p>
            <a:pPr eaLnBrk="1" hangingPunct="1">
              <a:lnSpc>
                <a:spcPct val="90000"/>
              </a:lnSpc>
              <a:buFontTx/>
              <a:buNone/>
            </a:pPr>
            <a:r>
              <a:rPr lang="en-GB" altLang="fr-FR" b="1" dirty="0" smtClean="0">
                <a:latin typeface="Times New Roman" panose="02020603050405020304" pitchFamily="18" charset="0"/>
              </a:rPr>
              <a:t>Wages</a:t>
            </a:r>
            <a:r>
              <a:rPr lang="en-GB" altLang="fr-FR" dirty="0" smtClean="0">
                <a:latin typeface="Times New Roman" panose="02020603050405020304" pitchFamily="18" charset="0"/>
              </a:rPr>
              <a:t>. W</a:t>
            </a:r>
            <a:r>
              <a:rPr lang="en-GB" altLang="fr-FR" baseline="-25000" dirty="0" smtClean="0">
                <a:latin typeface="Times New Roman" panose="02020603050405020304" pitchFamily="18" charset="0"/>
              </a:rPr>
              <a:t>SE</a:t>
            </a:r>
            <a:r>
              <a:rPr lang="en-GB" altLang="fr-FR" dirty="0" smtClean="0">
                <a:latin typeface="Times New Roman" panose="02020603050405020304" pitchFamily="18" charset="0"/>
              </a:rPr>
              <a:t> &lt; W</a:t>
            </a:r>
            <a:r>
              <a:rPr lang="en-GB" altLang="fr-FR" baseline="-25000" dirty="0" smtClean="0">
                <a:latin typeface="Times New Roman" panose="02020603050405020304" pitchFamily="18" charset="0"/>
              </a:rPr>
              <a:t>E</a:t>
            </a:r>
            <a:r>
              <a:rPr lang="en-GB" altLang="fr-FR" dirty="0" smtClean="0">
                <a:latin typeface="Times New Roman" panose="02020603050405020304" pitchFamily="18" charset="0"/>
              </a:rPr>
              <a:t>. And wage growth lower for SE than for E.</a:t>
            </a:r>
          </a:p>
          <a:p>
            <a:pPr eaLnBrk="1" hangingPunct="1">
              <a:lnSpc>
                <a:spcPct val="90000"/>
              </a:lnSpc>
              <a:buFontTx/>
              <a:buNone/>
            </a:pPr>
            <a:endParaRPr lang="en-GB" altLang="fr-FR" dirty="0" smtClean="0">
              <a:latin typeface="Times New Roman" panose="02020603050405020304" pitchFamily="18" charset="0"/>
            </a:endParaRPr>
          </a:p>
          <a:p>
            <a:pPr eaLnBrk="1" hangingPunct="1">
              <a:lnSpc>
                <a:spcPct val="90000"/>
              </a:lnSpc>
              <a:buFontTx/>
              <a:buNone/>
            </a:pPr>
            <a:r>
              <a:rPr lang="en-GB" altLang="fr-FR" dirty="0" smtClean="0">
                <a:latin typeface="Times New Roman" panose="02020603050405020304" pitchFamily="18" charset="0"/>
              </a:rPr>
              <a:t>Issue of self-selection (panel) for wage levels</a:t>
            </a:r>
          </a:p>
          <a:p>
            <a:pPr eaLnBrk="1" hangingPunct="1">
              <a:lnSpc>
                <a:spcPct val="90000"/>
              </a:lnSpc>
              <a:buFontTx/>
              <a:buNone/>
            </a:pPr>
            <a:endParaRPr lang="en-GB" altLang="fr-FR" dirty="0" smtClean="0">
              <a:latin typeface="Times New Roman" panose="02020603050405020304" pitchFamily="18" charset="0"/>
            </a:endParaRPr>
          </a:p>
          <a:p>
            <a:pPr eaLnBrk="1" hangingPunct="1">
              <a:lnSpc>
                <a:spcPct val="90000"/>
              </a:lnSpc>
              <a:buFontTx/>
              <a:buNone/>
            </a:pPr>
            <a:r>
              <a:rPr lang="en-GB" altLang="fr-FR" dirty="0" smtClean="0">
                <a:latin typeface="Times New Roman" panose="02020603050405020304" pitchFamily="18" charset="0"/>
              </a:rPr>
              <a:t>Wage growth might show </a:t>
            </a:r>
          </a:p>
          <a:p>
            <a:pPr eaLnBrk="1" hangingPunct="1">
              <a:lnSpc>
                <a:spcPct val="90000"/>
              </a:lnSpc>
              <a:buFontTx/>
              <a:buChar char="-"/>
            </a:pPr>
            <a:r>
              <a:rPr lang="en-GB" altLang="fr-FR" dirty="0" smtClean="0">
                <a:latin typeface="Times New Roman" panose="02020603050405020304" pitchFamily="18" charset="0"/>
              </a:rPr>
              <a:t>Incentive contracts for E (</a:t>
            </a:r>
            <a:r>
              <a:rPr lang="en-GB" altLang="fr-FR" dirty="0" err="1" smtClean="0">
                <a:latin typeface="Times New Roman" panose="02020603050405020304" pitchFamily="18" charset="0"/>
              </a:rPr>
              <a:t>Akerlof</a:t>
            </a:r>
            <a:r>
              <a:rPr lang="en-GB" altLang="fr-FR" dirty="0" smtClean="0">
                <a:latin typeface="Times New Roman" panose="02020603050405020304" pitchFamily="18" charset="0"/>
              </a:rPr>
              <a:t> and Katz)</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p:cNvPicPr>
            <a:picLocks noChangeAspect="1"/>
          </p:cNvPicPr>
          <p:nvPr/>
        </p:nvPicPr>
        <p:blipFill>
          <a:blip r:embed="rId2"/>
          <a:stretch>
            <a:fillRect/>
          </a:stretch>
        </p:blipFill>
        <p:spPr>
          <a:xfrm>
            <a:off x="467544" y="-171400"/>
            <a:ext cx="8136904" cy="5031605"/>
          </a:xfrm>
          <a:prstGeom prst="rect">
            <a:avLst/>
          </a:prstGeom>
        </p:spPr>
      </p:pic>
      <p:sp>
        <p:nvSpPr>
          <p:cNvPr id="20" name="ZoneTexte 19"/>
          <p:cNvSpPr txBox="1"/>
          <p:nvPr/>
        </p:nvSpPr>
        <p:spPr>
          <a:xfrm>
            <a:off x="0" y="4494019"/>
            <a:ext cx="9324528" cy="2585323"/>
          </a:xfrm>
          <a:prstGeom prst="rect">
            <a:avLst/>
          </a:prstGeom>
          <a:noFill/>
        </p:spPr>
        <p:txBody>
          <a:bodyPr wrap="square" rtlCol="0">
            <a:spAutoFit/>
          </a:bodyPr>
          <a:lstStyle/>
          <a:p>
            <a:r>
              <a:rPr lang="en-GB" sz="2400" dirty="0" smtClean="0">
                <a:latin typeface="Times New Roman" panose="02020603050405020304" pitchFamily="18" charset="0"/>
                <a:cs typeface="Times New Roman" panose="02020603050405020304" pitchFamily="18" charset="0"/>
              </a:rPr>
              <a:t>Dynamic incentive-compatible contracts.</a:t>
            </a:r>
          </a:p>
          <a:p>
            <a:pPr marL="342900" indent="-342900">
              <a:buFont typeface="Arial" panose="020B0604020202020204" pitchFamily="34" charset="0"/>
              <a:buChar char="•"/>
            </a:pPr>
            <a:r>
              <a:rPr lang="en-GB" sz="2400" dirty="0" smtClean="0">
                <a:latin typeface="Times New Roman" panose="02020603050405020304" pitchFamily="18" charset="0"/>
                <a:cs typeface="Times New Roman" panose="02020603050405020304" pitchFamily="18" charset="0"/>
              </a:rPr>
              <a:t>A </a:t>
            </a:r>
            <a:r>
              <a:rPr lang="en-GB" sz="2400" dirty="0">
                <a:latin typeface="Times New Roman" panose="02020603050405020304" pitchFamily="18" charset="0"/>
                <a:cs typeface="Times New Roman" panose="02020603050405020304" pitchFamily="18" charset="0"/>
              </a:rPr>
              <a:t>worker earns </a:t>
            </a:r>
            <a:r>
              <a:rPr lang="en-GB" sz="2400" dirty="0">
                <a:solidFill>
                  <a:srgbClr val="FF0000"/>
                </a:solidFill>
                <a:latin typeface="Times New Roman" panose="02020603050405020304" pitchFamily="18" charset="0"/>
                <a:cs typeface="Times New Roman" panose="02020603050405020304" pitchFamily="18" charset="0"/>
              </a:rPr>
              <a:t>less than her productivity </a:t>
            </a:r>
            <a:r>
              <a:rPr lang="en-GB" sz="2400" dirty="0">
                <a:latin typeface="Times New Roman" panose="02020603050405020304" pitchFamily="18" charset="0"/>
                <a:cs typeface="Times New Roman" panose="02020603050405020304" pitchFamily="18" charset="0"/>
              </a:rPr>
              <a:t>up to t* (lends to the firm)</a:t>
            </a:r>
          </a:p>
          <a:p>
            <a:pPr marL="342900" indent="-342900">
              <a:buFont typeface="Arial" panose="020B0604020202020204" pitchFamily="34" charset="0"/>
              <a:buChar char="•"/>
            </a:pPr>
            <a:r>
              <a:rPr lang="en-GB" sz="2400" dirty="0" smtClean="0">
                <a:latin typeface="Times New Roman" panose="02020603050405020304" pitchFamily="18" charset="0"/>
                <a:cs typeface="Times New Roman" panose="02020603050405020304" pitchFamily="18" charset="0"/>
              </a:rPr>
              <a:t>A worker </a:t>
            </a:r>
            <a:r>
              <a:rPr lang="en-GB" sz="2400" dirty="0">
                <a:latin typeface="Times New Roman" panose="02020603050405020304" pitchFamily="18" charset="0"/>
                <a:cs typeface="Times New Roman" panose="02020603050405020304" pitchFamily="18" charset="0"/>
              </a:rPr>
              <a:t>earns </a:t>
            </a:r>
            <a:r>
              <a:rPr lang="en-GB" sz="2400" dirty="0">
                <a:solidFill>
                  <a:srgbClr val="FF0000"/>
                </a:solidFill>
                <a:latin typeface="Times New Roman" panose="02020603050405020304" pitchFamily="18" charset="0"/>
                <a:cs typeface="Times New Roman" panose="02020603050405020304" pitchFamily="18" charset="0"/>
              </a:rPr>
              <a:t>more than her productivity</a:t>
            </a:r>
            <a:r>
              <a:rPr lang="en-GB" sz="2400" dirty="0">
                <a:latin typeface="Times New Roman" panose="02020603050405020304" pitchFamily="18" charset="0"/>
                <a:cs typeface="Times New Roman" panose="02020603050405020304" pitchFamily="18" charset="0"/>
              </a:rPr>
              <a:t> </a:t>
            </a:r>
            <a:r>
              <a:rPr lang="en-GB" sz="2400" dirty="0" smtClean="0">
                <a:latin typeface="Times New Roman" panose="02020603050405020304" pitchFamily="18" charset="0"/>
                <a:cs typeface="Times New Roman" panose="02020603050405020304" pitchFamily="18" charset="0"/>
              </a:rPr>
              <a:t>after t</a:t>
            </a:r>
            <a:r>
              <a:rPr lang="en-GB" sz="2400" dirty="0">
                <a:latin typeface="Times New Roman" panose="02020603050405020304" pitchFamily="18" charset="0"/>
                <a:cs typeface="Times New Roman" panose="02020603050405020304" pitchFamily="18" charset="0"/>
              </a:rPr>
              <a:t>* </a:t>
            </a:r>
            <a:r>
              <a:rPr lang="en-GB" sz="2400" dirty="0" smtClean="0">
                <a:latin typeface="Times New Roman" panose="02020603050405020304" pitchFamily="18" charset="0"/>
                <a:cs typeface="Times New Roman" panose="02020603050405020304" pitchFamily="18" charset="0"/>
              </a:rPr>
              <a:t>(the firm pays back)</a:t>
            </a:r>
          </a:p>
          <a:p>
            <a:pPr marL="342900" indent="-342900">
              <a:buFont typeface="Arial" panose="020B0604020202020204" pitchFamily="34" charset="0"/>
              <a:buChar char="•"/>
            </a:pPr>
            <a:r>
              <a:rPr lang="en-GB" sz="2400" dirty="0" smtClean="0">
                <a:latin typeface="Times New Roman" panose="02020603050405020304" pitchFamily="18" charset="0"/>
                <a:cs typeface="Times New Roman" panose="02020603050405020304" pitchFamily="18" charset="0"/>
              </a:rPr>
              <a:t>Those caught shirking are fired, and lose the money “lent” to the firm</a:t>
            </a:r>
          </a:p>
          <a:p>
            <a:pPr marL="342900" indent="-342900">
              <a:buFont typeface="Arial" panose="020B0604020202020204" pitchFamily="34" charset="0"/>
              <a:buChar char="•"/>
            </a:pPr>
            <a:r>
              <a:rPr lang="en-GB" sz="2400" dirty="0" smtClean="0">
                <a:latin typeface="Times New Roman" panose="02020603050405020304" pitchFamily="18" charset="0"/>
                <a:cs typeface="Times New Roman" panose="02020603050405020304" pitchFamily="18" charset="0"/>
              </a:rPr>
              <a:t>Need employment protection to stop the firm reneging after t*</a:t>
            </a:r>
          </a:p>
          <a:p>
            <a:pPr marL="342900" indent="-342900">
              <a:buFont typeface="Arial" panose="020B0604020202020204" pitchFamily="34" charset="0"/>
              <a:buChar char="•"/>
            </a:pPr>
            <a:r>
              <a:rPr lang="en-GB" sz="2400" dirty="0" smtClean="0">
                <a:latin typeface="Times New Roman" panose="02020603050405020304" pitchFamily="18" charset="0"/>
                <a:cs typeface="Times New Roman" panose="02020603050405020304" pitchFamily="18" charset="0"/>
              </a:rPr>
              <a:t>And need a pre-defined end to the contract: mandatory retirement at t’</a:t>
            </a:r>
            <a:endParaRPr lang="en-GB" sz="2400" dirty="0">
              <a:latin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069162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332656"/>
            <a:ext cx="8928992" cy="5793507"/>
          </a:xfrm>
        </p:spPr>
        <p:txBody>
          <a:bodyPr/>
          <a:lstStyle/>
          <a:p>
            <a:pPr marL="0" indent="0">
              <a:buNone/>
            </a:pPr>
            <a:r>
              <a:rPr lang="en-GB" b="1" dirty="0" smtClean="0">
                <a:latin typeface="Times New Roman" panose="02020603050405020304" pitchFamily="18" charset="0"/>
                <a:cs typeface="Times New Roman" panose="02020603050405020304" pitchFamily="18" charset="0"/>
              </a:rPr>
              <a:t>Notes:</a:t>
            </a:r>
          </a:p>
          <a:p>
            <a:pPr marL="0" indent="0">
              <a:buNone/>
            </a:pPr>
            <a:endParaRPr lang="en-GB" b="1" dirty="0" smtClean="0">
              <a:latin typeface="Times New Roman" panose="02020603050405020304" pitchFamily="18" charset="0"/>
              <a:cs typeface="Times New Roman" panose="02020603050405020304" pitchFamily="18" charset="0"/>
            </a:endParaRPr>
          </a:p>
          <a:p>
            <a:pPr marL="514350" indent="-514350">
              <a:buAutoNum type="arabicParenR"/>
            </a:pPr>
            <a:r>
              <a:rPr lang="en-GB" dirty="0" smtClean="0">
                <a:latin typeface="Times New Roman" panose="02020603050405020304" pitchFamily="18" charset="0"/>
                <a:cs typeface="Times New Roman" panose="02020603050405020304" pitchFamily="18" charset="0"/>
              </a:rPr>
              <a:t>Wages are almost never equal to VMPL at </a:t>
            </a:r>
            <a:r>
              <a:rPr lang="en-GB" dirty="0">
                <a:latin typeface="Times New Roman" panose="02020603050405020304" pitchFamily="18" charset="0"/>
                <a:cs typeface="Times New Roman" panose="02020603050405020304" pitchFamily="18" charset="0"/>
              </a:rPr>
              <a:t>any point in </a:t>
            </a:r>
            <a:r>
              <a:rPr lang="en-GB" dirty="0" smtClean="0">
                <a:latin typeface="Times New Roman" panose="02020603050405020304" pitchFamily="18" charset="0"/>
                <a:cs typeface="Times New Roman" panose="02020603050405020304" pitchFamily="18" charset="0"/>
              </a:rPr>
              <a:t>time</a:t>
            </a:r>
          </a:p>
          <a:p>
            <a:pPr marL="514350" indent="-514350">
              <a:buAutoNum type="arabicParenR"/>
            </a:pPr>
            <a:endParaRPr lang="en-GB" dirty="0" smtClean="0">
              <a:latin typeface="Times New Roman" panose="02020603050405020304" pitchFamily="18" charset="0"/>
              <a:cs typeface="Times New Roman" panose="02020603050405020304" pitchFamily="18" charset="0"/>
            </a:endParaRPr>
          </a:p>
          <a:p>
            <a:pPr marL="514350" indent="-514350">
              <a:buAutoNum type="arabicParenR"/>
            </a:pPr>
            <a:r>
              <a:rPr lang="en-GB" dirty="0" smtClean="0">
                <a:latin typeface="Times New Roman" panose="02020603050405020304" pitchFamily="18" charset="0"/>
                <a:cs typeface="Times New Roman" panose="02020603050405020304" pitchFamily="18" charset="0"/>
              </a:rPr>
              <a:t>But </a:t>
            </a:r>
            <a:r>
              <a:rPr lang="en-GB" dirty="0">
                <a:latin typeface="Times New Roman" panose="02020603050405020304" pitchFamily="18" charset="0"/>
                <a:cs typeface="Times New Roman" panose="02020603050405020304" pitchFamily="18" charset="0"/>
              </a:rPr>
              <a:t>∑</a:t>
            </a:r>
            <a:r>
              <a:rPr lang="en-GB" dirty="0" err="1">
                <a:latin typeface="Times New Roman" panose="02020603050405020304" pitchFamily="18" charset="0"/>
                <a:cs typeface="Times New Roman" panose="02020603050405020304" pitchFamily="18" charset="0"/>
              </a:rPr>
              <a:t>w</a:t>
            </a:r>
            <a:r>
              <a:rPr lang="en-GB" baseline="-25000" dirty="0" err="1">
                <a:latin typeface="Times New Roman" panose="02020603050405020304" pitchFamily="18" charset="0"/>
                <a:cs typeface="Times New Roman" panose="02020603050405020304" pitchFamily="18" charset="0"/>
              </a:rPr>
              <a:t>t</a:t>
            </a:r>
            <a:r>
              <a:rPr lang="en-GB" dirty="0">
                <a:latin typeface="Times New Roman" panose="02020603050405020304" pitchFamily="18" charset="0"/>
                <a:cs typeface="Times New Roman" panose="02020603050405020304" pitchFamily="18" charset="0"/>
              </a:rPr>
              <a:t> = </a:t>
            </a:r>
            <a:r>
              <a:rPr lang="en-GB" dirty="0" smtClean="0">
                <a:latin typeface="Times New Roman" panose="02020603050405020304" pitchFamily="18" charset="0"/>
                <a:cs typeface="Times New Roman" panose="02020603050405020304" pitchFamily="18" charset="0"/>
              </a:rPr>
              <a:t>∑</a:t>
            </a:r>
            <a:r>
              <a:rPr lang="en-GB" dirty="0" err="1" smtClean="0">
                <a:latin typeface="Times New Roman" panose="02020603050405020304" pitchFamily="18" charset="0"/>
                <a:cs typeface="Times New Roman" panose="02020603050405020304" pitchFamily="18" charset="0"/>
              </a:rPr>
              <a:t>VMPL</a:t>
            </a:r>
            <a:r>
              <a:rPr lang="en-GB" baseline="-25000" dirty="0" err="1" smtClean="0">
                <a:latin typeface="Times New Roman" panose="02020603050405020304" pitchFamily="18" charset="0"/>
                <a:cs typeface="Times New Roman" panose="02020603050405020304" pitchFamily="18" charset="0"/>
              </a:rPr>
              <a:t>t</a:t>
            </a:r>
            <a:r>
              <a:rPr lang="en-GB" dirty="0" smtClean="0">
                <a:latin typeface="Times New Roman" panose="02020603050405020304" pitchFamily="18" charset="0"/>
                <a:cs typeface="Times New Roman" panose="02020603050405020304" pitchFamily="18" charset="0"/>
              </a:rPr>
              <a:t> </a:t>
            </a:r>
          </a:p>
          <a:p>
            <a:pPr marL="514350" indent="-514350">
              <a:buAutoNum type="arabicParenR"/>
            </a:pPr>
            <a:endParaRPr lang="en-GB" dirty="0" smtClean="0">
              <a:latin typeface="Times New Roman" panose="02020603050405020304" pitchFamily="18" charset="0"/>
              <a:cs typeface="Times New Roman" panose="02020603050405020304" pitchFamily="18" charset="0"/>
            </a:endParaRPr>
          </a:p>
          <a:p>
            <a:pPr marL="514350" indent="-514350">
              <a:buAutoNum type="arabicParenR"/>
            </a:pPr>
            <a:r>
              <a:rPr lang="en-GB" dirty="0" smtClean="0">
                <a:latin typeface="Times New Roman" panose="02020603050405020304" pitchFamily="18" charset="0"/>
                <a:cs typeface="Times New Roman" panose="02020603050405020304" pitchFamily="18" charset="0"/>
              </a:rPr>
              <a:t>Don’t need this </a:t>
            </a:r>
            <a:r>
              <a:rPr lang="en-GB" dirty="0">
                <a:latin typeface="Times New Roman" panose="02020603050405020304" pitchFamily="18" charset="0"/>
                <a:cs typeface="Times New Roman" panose="02020603050405020304" pitchFamily="18" charset="0"/>
              </a:rPr>
              <a:t>structure </a:t>
            </a:r>
            <a:r>
              <a:rPr lang="en-GB" dirty="0" smtClean="0">
                <a:latin typeface="Times New Roman" panose="02020603050405020304" pitchFamily="18" charset="0"/>
                <a:cs typeface="Times New Roman" panose="02020603050405020304" pitchFamily="18" charset="0"/>
              </a:rPr>
              <a:t>in SE, as incentives </a:t>
            </a:r>
            <a:r>
              <a:rPr lang="en-GB" dirty="0">
                <a:latin typeface="Times New Roman" panose="02020603050405020304" pitchFamily="18" charset="0"/>
                <a:cs typeface="Times New Roman" panose="02020603050405020304" pitchFamily="18" charset="0"/>
              </a:rPr>
              <a:t>are internalised </a:t>
            </a:r>
            <a:r>
              <a:rPr lang="en-GB" dirty="0" smtClean="0">
                <a:latin typeface="Times New Roman" panose="02020603050405020304" pitchFamily="18" charset="0"/>
                <a:cs typeface="Times New Roman" panose="02020603050405020304" pitchFamily="18" charset="0"/>
              </a:rPr>
              <a:t>(don’t need to motivate yourself): hence the flatter earnings profile</a:t>
            </a:r>
            <a:endParaRPr lang="en-GB" dirty="0">
              <a:latin typeface="Times New Roman" panose="02020603050405020304" pitchFamily="18" charset="0"/>
              <a:cs typeface="Times New Roman" panose="02020603050405020304" pitchFamily="18" charset="0"/>
            </a:endParaRPr>
          </a:p>
          <a:p>
            <a:pPr marL="514350" indent="-514350">
              <a:buAutoNum type="arabicParenR"/>
            </a:pPr>
            <a:endParaRPr lang="en-GB" dirty="0"/>
          </a:p>
        </p:txBody>
      </p:sp>
    </p:spTree>
    <p:extLst>
      <p:ext uri="{BB962C8B-B14F-4D97-AF65-F5344CB8AC3E}">
        <p14:creationId xmlns:p14="http://schemas.microsoft.com/office/powerpoint/2010/main" val="4201277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188913"/>
            <a:ext cx="8229600" cy="1143000"/>
          </a:xfrm>
        </p:spPr>
        <p:txBody>
          <a:bodyPr/>
          <a:lstStyle/>
          <a:p>
            <a:pPr eaLnBrk="1" hangingPunct="1"/>
            <a:r>
              <a:rPr lang="en-GB" altLang="fr-FR" smtClean="0">
                <a:latin typeface="Times New Roman" panose="02020603050405020304" pitchFamily="18" charset="0"/>
              </a:rPr>
              <a:t>Job Characteristics: SE vs E.</a:t>
            </a:r>
            <a:endParaRPr lang="fr-FR" altLang="fr-FR" smtClean="0">
              <a:latin typeface="Times New Roman" panose="02020603050405020304" pitchFamily="18" charset="0"/>
            </a:endParaRPr>
          </a:p>
        </p:txBody>
      </p:sp>
      <p:sp>
        <p:nvSpPr>
          <p:cNvPr id="14339" name="Rectangle 3"/>
          <p:cNvSpPr>
            <a:spLocks noGrp="1" noChangeArrowheads="1"/>
          </p:cNvSpPr>
          <p:nvPr>
            <p:ph type="body" idx="1"/>
          </p:nvPr>
        </p:nvSpPr>
        <p:spPr/>
        <p:txBody>
          <a:bodyPr/>
          <a:lstStyle/>
          <a:p>
            <a:pPr eaLnBrk="1" hangingPunct="1">
              <a:lnSpc>
                <a:spcPct val="90000"/>
              </a:lnSpc>
              <a:buFontTx/>
              <a:buNone/>
            </a:pPr>
            <a:r>
              <a:rPr lang="en-GB" altLang="fr-FR" b="1" dirty="0" smtClean="0">
                <a:latin typeface="Times New Roman" panose="02020603050405020304" pitchFamily="18" charset="0"/>
              </a:rPr>
              <a:t>Wages</a:t>
            </a:r>
            <a:r>
              <a:rPr lang="en-GB" altLang="fr-FR" dirty="0" smtClean="0">
                <a:latin typeface="Times New Roman" panose="02020603050405020304" pitchFamily="18" charset="0"/>
              </a:rPr>
              <a:t>. W</a:t>
            </a:r>
            <a:r>
              <a:rPr lang="en-GB" altLang="fr-FR" baseline="-25000" dirty="0" smtClean="0">
                <a:latin typeface="Times New Roman" panose="02020603050405020304" pitchFamily="18" charset="0"/>
              </a:rPr>
              <a:t>SE</a:t>
            </a:r>
            <a:r>
              <a:rPr lang="en-GB" altLang="fr-FR" dirty="0" smtClean="0">
                <a:latin typeface="Times New Roman" panose="02020603050405020304" pitchFamily="18" charset="0"/>
              </a:rPr>
              <a:t> &lt; W</a:t>
            </a:r>
            <a:r>
              <a:rPr lang="en-GB" altLang="fr-FR" baseline="-25000" dirty="0" smtClean="0">
                <a:latin typeface="Times New Roman" panose="02020603050405020304" pitchFamily="18" charset="0"/>
              </a:rPr>
              <a:t>E</a:t>
            </a:r>
            <a:r>
              <a:rPr lang="en-GB" altLang="fr-FR" dirty="0" smtClean="0">
                <a:latin typeface="Times New Roman" panose="02020603050405020304" pitchFamily="18" charset="0"/>
              </a:rPr>
              <a:t>. And wage growth lower for SE than for E.</a:t>
            </a:r>
          </a:p>
          <a:p>
            <a:pPr eaLnBrk="1" hangingPunct="1">
              <a:lnSpc>
                <a:spcPct val="90000"/>
              </a:lnSpc>
              <a:buFontTx/>
              <a:buNone/>
            </a:pPr>
            <a:endParaRPr lang="en-GB" altLang="fr-FR" dirty="0" smtClean="0">
              <a:latin typeface="Times New Roman" panose="02020603050405020304" pitchFamily="18" charset="0"/>
            </a:endParaRPr>
          </a:p>
          <a:p>
            <a:pPr eaLnBrk="1" hangingPunct="1">
              <a:lnSpc>
                <a:spcPct val="90000"/>
              </a:lnSpc>
              <a:buFontTx/>
              <a:buNone/>
            </a:pPr>
            <a:r>
              <a:rPr lang="en-GB" altLang="fr-FR" dirty="0" smtClean="0">
                <a:latin typeface="Times New Roman" panose="02020603050405020304" pitchFamily="18" charset="0"/>
              </a:rPr>
              <a:t>Issue of self-selection (panel) for wage levels</a:t>
            </a:r>
          </a:p>
          <a:p>
            <a:pPr eaLnBrk="1" hangingPunct="1">
              <a:lnSpc>
                <a:spcPct val="90000"/>
              </a:lnSpc>
              <a:buFontTx/>
              <a:buNone/>
            </a:pPr>
            <a:endParaRPr lang="en-GB" altLang="fr-FR" dirty="0" smtClean="0">
              <a:latin typeface="Times New Roman" panose="02020603050405020304" pitchFamily="18" charset="0"/>
            </a:endParaRPr>
          </a:p>
          <a:p>
            <a:pPr eaLnBrk="1" hangingPunct="1">
              <a:lnSpc>
                <a:spcPct val="90000"/>
              </a:lnSpc>
              <a:buFontTx/>
              <a:buNone/>
            </a:pPr>
            <a:r>
              <a:rPr lang="en-GB" altLang="fr-FR" dirty="0" smtClean="0">
                <a:latin typeface="Times New Roman" panose="02020603050405020304" pitchFamily="18" charset="0"/>
              </a:rPr>
              <a:t>Wage growth might show </a:t>
            </a:r>
          </a:p>
          <a:p>
            <a:pPr eaLnBrk="1" hangingPunct="1">
              <a:lnSpc>
                <a:spcPct val="90000"/>
              </a:lnSpc>
              <a:buFontTx/>
              <a:buChar char="-"/>
            </a:pPr>
            <a:r>
              <a:rPr lang="en-GB" altLang="fr-FR" dirty="0" smtClean="0">
                <a:latin typeface="Times New Roman" panose="02020603050405020304" pitchFamily="18" charset="0"/>
              </a:rPr>
              <a:t>Incentive contracts for E (</a:t>
            </a:r>
            <a:r>
              <a:rPr lang="en-GB" altLang="fr-FR" dirty="0" err="1" smtClean="0">
                <a:latin typeface="Times New Roman" panose="02020603050405020304" pitchFamily="18" charset="0"/>
              </a:rPr>
              <a:t>Akerlof</a:t>
            </a:r>
            <a:r>
              <a:rPr lang="en-GB" altLang="fr-FR" dirty="0" smtClean="0">
                <a:latin typeface="Times New Roman" panose="02020603050405020304" pitchFamily="18" charset="0"/>
              </a:rPr>
              <a:t> and Katz)</a:t>
            </a:r>
            <a:endParaRPr lang="en-GB" altLang="fr-FR" b="1" dirty="0" smtClean="0">
              <a:solidFill>
                <a:srgbClr val="FF0000"/>
              </a:solidFill>
              <a:latin typeface="Times New Roman" panose="02020603050405020304" pitchFamily="18" charset="0"/>
            </a:endParaRPr>
          </a:p>
          <a:p>
            <a:pPr eaLnBrk="1" hangingPunct="1">
              <a:lnSpc>
                <a:spcPct val="90000"/>
              </a:lnSpc>
              <a:buFontTx/>
              <a:buChar char="-"/>
            </a:pPr>
            <a:r>
              <a:rPr lang="en-GB" altLang="fr-FR" dirty="0" smtClean="0">
                <a:latin typeface="Times New Roman" panose="02020603050405020304" pitchFamily="18" charset="0"/>
              </a:rPr>
              <a:t>Workers learning quality of E job match over time, and quitting low-quality matches</a:t>
            </a:r>
          </a:p>
        </p:txBody>
      </p:sp>
    </p:spTree>
    <p:extLst>
      <p:ext uri="{BB962C8B-B14F-4D97-AF65-F5344CB8AC3E}">
        <p14:creationId xmlns:p14="http://schemas.microsoft.com/office/powerpoint/2010/main" val="36938250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188913"/>
            <a:ext cx="8229600" cy="1143000"/>
          </a:xfrm>
        </p:spPr>
        <p:txBody>
          <a:bodyPr/>
          <a:lstStyle/>
          <a:p>
            <a:pPr eaLnBrk="1" hangingPunct="1"/>
            <a:r>
              <a:rPr lang="en-GB" altLang="fr-FR" smtClean="0">
                <a:latin typeface="Times New Roman" panose="02020603050405020304" pitchFamily="18" charset="0"/>
              </a:rPr>
              <a:t>Job Characteristics: SE vs E.</a:t>
            </a:r>
            <a:endParaRPr lang="fr-FR" altLang="fr-FR" smtClean="0">
              <a:latin typeface="Times New Roman" panose="02020603050405020304" pitchFamily="18" charset="0"/>
            </a:endParaRPr>
          </a:p>
        </p:txBody>
      </p:sp>
      <p:sp>
        <p:nvSpPr>
          <p:cNvPr id="14339" name="Rectangle 3"/>
          <p:cNvSpPr>
            <a:spLocks noGrp="1" noChangeArrowheads="1"/>
          </p:cNvSpPr>
          <p:nvPr>
            <p:ph type="body" idx="1"/>
          </p:nvPr>
        </p:nvSpPr>
        <p:spPr>
          <a:xfrm>
            <a:off x="457200" y="1268760"/>
            <a:ext cx="8229600" cy="4525963"/>
          </a:xfrm>
        </p:spPr>
        <p:txBody>
          <a:bodyPr/>
          <a:lstStyle/>
          <a:p>
            <a:pPr eaLnBrk="1" hangingPunct="1">
              <a:lnSpc>
                <a:spcPct val="90000"/>
              </a:lnSpc>
              <a:buFontTx/>
              <a:buNone/>
            </a:pPr>
            <a:r>
              <a:rPr lang="en-GB" altLang="fr-FR" b="1" dirty="0" smtClean="0">
                <a:latin typeface="Times New Roman" panose="02020603050405020304" pitchFamily="18" charset="0"/>
              </a:rPr>
              <a:t>Wages</a:t>
            </a:r>
            <a:r>
              <a:rPr lang="en-GB" altLang="fr-FR" dirty="0" smtClean="0">
                <a:latin typeface="Times New Roman" panose="02020603050405020304" pitchFamily="18" charset="0"/>
              </a:rPr>
              <a:t>. W</a:t>
            </a:r>
            <a:r>
              <a:rPr lang="en-GB" altLang="fr-FR" baseline="-25000" dirty="0" smtClean="0">
                <a:latin typeface="Times New Roman" panose="02020603050405020304" pitchFamily="18" charset="0"/>
              </a:rPr>
              <a:t>SE</a:t>
            </a:r>
            <a:r>
              <a:rPr lang="en-GB" altLang="fr-FR" dirty="0" smtClean="0">
                <a:latin typeface="Times New Roman" panose="02020603050405020304" pitchFamily="18" charset="0"/>
              </a:rPr>
              <a:t> &lt; W</a:t>
            </a:r>
            <a:r>
              <a:rPr lang="en-GB" altLang="fr-FR" baseline="-25000" dirty="0" smtClean="0">
                <a:latin typeface="Times New Roman" panose="02020603050405020304" pitchFamily="18" charset="0"/>
              </a:rPr>
              <a:t>E</a:t>
            </a:r>
            <a:r>
              <a:rPr lang="en-GB" altLang="fr-FR" dirty="0" smtClean="0">
                <a:latin typeface="Times New Roman" panose="02020603050405020304" pitchFamily="18" charset="0"/>
              </a:rPr>
              <a:t>. And wage growth lower for SE than for E.</a:t>
            </a:r>
          </a:p>
          <a:p>
            <a:pPr eaLnBrk="1" hangingPunct="1">
              <a:lnSpc>
                <a:spcPct val="90000"/>
              </a:lnSpc>
              <a:buFontTx/>
              <a:buNone/>
            </a:pPr>
            <a:endParaRPr lang="en-GB" altLang="fr-FR" dirty="0" smtClean="0">
              <a:latin typeface="Times New Roman" panose="02020603050405020304" pitchFamily="18" charset="0"/>
            </a:endParaRPr>
          </a:p>
          <a:p>
            <a:pPr eaLnBrk="1" hangingPunct="1">
              <a:lnSpc>
                <a:spcPct val="90000"/>
              </a:lnSpc>
              <a:buFontTx/>
              <a:buNone/>
            </a:pPr>
            <a:r>
              <a:rPr lang="en-GB" altLang="fr-FR" dirty="0" smtClean="0">
                <a:latin typeface="Times New Roman" panose="02020603050405020304" pitchFamily="18" charset="0"/>
              </a:rPr>
              <a:t>Issue of self-selection (panel) for wage levels</a:t>
            </a:r>
          </a:p>
          <a:p>
            <a:pPr eaLnBrk="1" hangingPunct="1">
              <a:lnSpc>
                <a:spcPct val="90000"/>
              </a:lnSpc>
              <a:buFontTx/>
              <a:buNone/>
            </a:pPr>
            <a:endParaRPr lang="en-GB" altLang="fr-FR" dirty="0" smtClean="0">
              <a:latin typeface="Times New Roman" panose="02020603050405020304" pitchFamily="18" charset="0"/>
            </a:endParaRPr>
          </a:p>
          <a:p>
            <a:pPr eaLnBrk="1" hangingPunct="1">
              <a:lnSpc>
                <a:spcPct val="90000"/>
              </a:lnSpc>
              <a:buFontTx/>
              <a:buNone/>
            </a:pPr>
            <a:r>
              <a:rPr lang="en-GB" altLang="fr-FR" dirty="0" smtClean="0">
                <a:latin typeface="Times New Roman" panose="02020603050405020304" pitchFamily="18" charset="0"/>
              </a:rPr>
              <a:t>Wage growth might show </a:t>
            </a:r>
          </a:p>
          <a:p>
            <a:pPr eaLnBrk="1" hangingPunct="1">
              <a:lnSpc>
                <a:spcPct val="90000"/>
              </a:lnSpc>
              <a:buFontTx/>
              <a:buChar char="-"/>
            </a:pPr>
            <a:r>
              <a:rPr lang="en-GB" altLang="fr-FR" dirty="0" smtClean="0">
                <a:latin typeface="Times New Roman" panose="02020603050405020304" pitchFamily="18" charset="0"/>
              </a:rPr>
              <a:t>Incentive contracts for E (</a:t>
            </a:r>
            <a:r>
              <a:rPr lang="en-GB" altLang="fr-FR" dirty="0" err="1" smtClean="0">
                <a:latin typeface="Times New Roman" panose="02020603050405020304" pitchFamily="18" charset="0"/>
              </a:rPr>
              <a:t>Akerlof</a:t>
            </a:r>
            <a:r>
              <a:rPr lang="en-GB" altLang="fr-FR" dirty="0" smtClean="0">
                <a:latin typeface="Times New Roman" panose="02020603050405020304" pitchFamily="18" charset="0"/>
              </a:rPr>
              <a:t> and Katz)</a:t>
            </a:r>
            <a:endParaRPr lang="en-GB" altLang="fr-FR" b="1" dirty="0">
              <a:solidFill>
                <a:srgbClr val="FF0000"/>
              </a:solidFill>
              <a:latin typeface="Times New Roman" panose="02020603050405020304" pitchFamily="18" charset="0"/>
            </a:endParaRPr>
          </a:p>
          <a:p>
            <a:pPr eaLnBrk="1" hangingPunct="1">
              <a:lnSpc>
                <a:spcPct val="90000"/>
              </a:lnSpc>
              <a:buFontTx/>
              <a:buChar char="-"/>
            </a:pPr>
            <a:r>
              <a:rPr lang="en-GB" altLang="fr-FR" dirty="0" smtClean="0">
                <a:latin typeface="Times New Roman" panose="02020603050405020304" pitchFamily="18" charset="0"/>
              </a:rPr>
              <a:t>Workers learning quality of E job match over time, and quitting low-quality matches</a:t>
            </a:r>
          </a:p>
          <a:p>
            <a:pPr eaLnBrk="1" hangingPunct="1">
              <a:lnSpc>
                <a:spcPct val="90000"/>
              </a:lnSpc>
              <a:buFontTx/>
              <a:buChar char="-"/>
            </a:pPr>
            <a:r>
              <a:rPr lang="en-GB" altLang="fr-FR" dirty="0" smtClean="0">
                <a:latin typeface="Times New Roman" panose="02020603050405020304" pitchFamily="18" charset="0"/>
              </a:rPr>
              <a:t>SE requires higher levels of human K. Returns to latter are concave.</a:t>
            </a:r>
            <a:endParaRPr lang="fr-FR" altLang="fr-FR" dirty="0" smtClean="0">
              <a:latin typeface="Times New Roman" panose="02020603050405020304" pitchFamily="18" charset="0"/>
            </a:endParaRPr>
          </a:p>
        </p:txBody>
      </p:sp>
    </p:spTree>
    <p:extLst>
      <p:ext uri="{BB962C8B-B14F-4D97-AF65-F5344CB8AC3E}">
        <p14:creationId xmlns:p14="http://schemas.microsoft.com/office/powerpoint/2010/main" val="36922732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avec flèche 8"/>
          <p:cNvCxnSpPr/>
          <p:nvPr/>
        </p:nvCxnSpPr>
        <p:spPr>
          <a:xfrm flipV="1">
            <a:off x="1259632" y="1124744"/>
            <a:ext cx="0" cy="45365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1259632" y="5661248"/>
            <a:ext cx="66967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7308304" y="5949280"/>
            <a:ext cx="1440160" cy="646331"/>
          </a:xfrm>
          <a:prstGeom prst="rect">
            <a:avLst/>
          </a:prstGeom>
          <a:noFill/>
        </p:spPr>
        <p:txBody>
          <a:bodyPr wrap="square" rtlCol="0">
            <a:spAutoFit/>
          </a:bodyPr>
          <a:lstStyle/>
          <a:p>
            <a:r>
              <a:rPr lang="en-GB" dirty="0" smtClean="0"/>
              <a:t>Human </a:t>
            </a:r>
          </a:p>
          <a:p>
            <a:r>
              <a:rPr lang="en-GB" dirty="0" smtClean="0"/>
              <a:t>Capital</a:t>
            </a:r>
            <a:endParaRPr lang="en-GB" dirty="0"/>
          </a:p>
        </p:txBody>
      </p:sp>
      <p:cxnSp>
        <p:nvCxnSpPr>
          <p:cNvPr id="17" name="Connecteur droit 16"/>
          <p:cNvCxnSpPr/>
          <p:nvPr/>
        </p:nvCxnSpPr>
        <p:spPr>
          <a:xfrm flipV="1">
            <a:off x="2267744" y="3429000"/>
            <a:ext cx="0" cy="2232248"/>
          </a:xfrm>
          <a:prstGeom prst="line">
            <a:avLst/>
          </a:prstGeom>
        </p:spPr>
        <p:style>
          <a:lnRef idx="1">
            <a:schemeClr val="accent1"/>
          </a:lnRef>
          <a:fillRef idx="0">
            <a:schemeClr val="accent1"/>
          </a:fillRef>
          <a:effectRef idx="0">
            <a:schemeClr val="accent1"/>
          </a:effectRef>
          <a:fontRef idx="minor">
            <a:schemeClr val="tx1"/>
          </a:fontRef>
        </p:style>
      </p:cxnSp>
      <p:sp>
        <p:nvSpPr>
          <p:cNvPr id="19" name="Forme libre 18"/>
          <p:cNvSpPr/>
          <p:nvPr/>
        </p:nvSpPr>
        <p:spPr>
          <a:xfrm>
            <a:off x="1566250" y="1321757"/>
            <a:ext cx="6382693" cy="2969586"/>
          </a:xfrm>
          <a:custGeom>
            <a:avLst/>
            <a:gdLst>
              <a:gd name="connsiteX0" fmla="*/ 0 w 6382693"/>
              <a:gd name="connsiteY0" fmla="*/ 2969586 h 2969586"/>
              <a:gd name="connsiteX1" fmla="*/ 2553077 w 6382693"/>
              <a:gd name="connsiteY1" fmla="*/ 479883 h 2969586"/>
              <a:gd name="connsiteX2" fmla="*/ 6382693 w 6382693"/>
              <a:gd name="connsiteY2" fmla="*/ 49 h 2969586"/>
            </a:gdLst>
            <a:ahLst/>
            <a:cxnLst>
              <a:cxn ang="0">
                <a:pos x="connsiteX0" y="connsiteY0"/>
              </a:cxn>
              <a:cxn ang="0">
                <a:pos x="connsiteX1" y="connsiteY1"/>
              </a:cxn>
              <a:cxn ang="0">
                <a:pos x="connsiteX2" y="connsiteY2"/>
              </a:cxn>
            </a:cxnLst>
            <a:rect l="l" t="t" r="r" b="b"/>
            <a:pathLst>
              <a:path w="6382693" h="2969586">
                <a:moveTo>
                  <a:pt x="0" y="2969586"/>
                </a:moveTo>
                <a:cubicBezTo>
                  <a:pt x="744647" y="1972196"/>
                  <a:pt x="1489295" y="974806"/>
                  <a:pt x="2553077" y="479883"/>
                </a:cubicBezTo>
                <a:cubicBezTo>
                  <a:pt x="3616859" y="-15040"/>
                  <a:pt x="6382693" y="49"/>
                  <a:pt x="6382693" y="4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Connecteur droit 20"/>
          <p:cNvCxnSpPr/>
          <p:nvPr/>
        </p:nvCxnSpPr>
        <p:spPr>
          <a:xfrm flipV="1">
            <a:off x="4644008" y="1628800"/>
            <a:ext cx="0" cy="4032448"/>
          </a:xfrm>
          <a:prstGeom prst="line">
            <a:avLst/>
          </a:prstGeom>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4283968" y="6021288"/>
            <a:ext cx="864096" cy="369332"/>
          </a:xfrm>
          <a:prstGeom prst="rect">
            <a:avLst/>
          </a:prstGeom>
          <a:noFill/>
        </p:spPr>
        <p:txBody>
          <a:bodyPr wrap="square" rtlCol="0">
            <a:spAutoFit/>
          </a:bodyPr>
          <a:lstStyle/>
          <a:p>
            <a:r>
              <a:rPr lang="en-GB" dirty="0" smtClean="0"/>
              <a:t>SE</a:t>
            </a:r>
            <a:endParaRPr lang="en-GB" dirty="0"/>
          </a:p>
        </p:txBody>
      </p:sp>
      <p:sp>
        <p:nvSpPr>
          <p:cNvPr id="24" name="ZoneTexte 23"/>
          <p:cNvSpPr txBox="1"/>
          <p:nvPr/>
        </p:nvSpPr>
        <p:spPr>
          <a:xfrm>
            <a:off x="2051720" y="6011996"/>
            <a:ext cx="864096" cy="369332"/>
          </a:xfrm>
          <a:prstGeom prst="rect">
            <a:avLst/>
          </a:prstGeom>
          <a:noFill/>
        </p:spPr>
        <p:txBody>
          <a:bodyPr wrap="square" rtlCol="0">
            <a:spAutoFit/>
          </a:bodyPr>
          <a:lstStyle/>
          <a:p>
            <a:r>
              <a:rPr lang="en-GB" dirty="0" smtClean="0"/>
              <a:t>E</a:t>
            </a:r>
            <a:endParaRPr lang="en-GB" dirty="0"/>
          </a:p>
        </p:txBody>
      </p:sp>
      <p:sp>
        <p:nvSpPr>
          <p:cNvPr id="25" name="ZoneTexte 24"/>
          <p:cNvSpPr txBox="1"/>
          <p:nvPr/>
        </p:nvSpPr>
        <p:spPr>
          <a:xfrm>
            <a:off x="755576" y="1403484"/>
            <a:ext cx="864096" cy="369332"/>
          </a:xfrm>
          <a:prstGeom prst="rect">
            <a:avLst/>
          </a:prstGeom>
          <a:noFill/>
        </p:spPr>
        <p:txBody>
          <a:bodyPr wrap="square" rtlCol="0">
            <a:spAutoFit/>
          </a:bodyPr>
          <a:lstStyle/>
          <a:p>
            <a:r>
              <a:rPr lang="en-GB" dirty="0" smtClean="0"/>
              <a:t>$</a:t>
            </a:r>
            <a:endParaRPr lang="en-GB" dirty="0"/>
          </a:p>
        </p:txBody>
      </p:sp>
      <p:cxnSp>
        <p:nvCxnSpPr>
          <p:cNvPr id="27" name="Connecteur droit 26"/>
          <p:cNvCxnSpPr/>
          <p:nvPr/>
        </p:nvCxnSpPr>
        <p:spPr>
          <a:xfrm flipV="1">
            <a:off x="2051720" y="3140968"/>
            <a:ext cx="432048" cy="50405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flipV="1">
            <a:off x="4283968" y="1556792"/>
            <a:ext cx="720080" cy="14401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ZoneTexte 31"/>
          <p:cNvSpPr txBox="1"/>
          <p:nvPr/>
        </p:nvSpPr>
        <p:spPr>
          <a:xfrm>
            <a:off x="0" y="44624"/>
            <a:ext cx="9144000" cy="1200329"/>
          </a:xfrm>
          <a:prstGeom prst="rect">
            <a:avLst/>
          </a:prstGeom>
          <a:noFill/>
        </p:spPr>
        <p:txBody>
          <a:bodyPr wrap="square" rtlCol="0">
            <a:spAutoFit/>
          </a:bodyPr>
          <a:lstStyle/>
          <a:p>
            <a:r>
              <a:rPr lang="en-GB" sz="2400" dirty="0" smtClean="0">
                <a:latin typeface="Times New Roman" panose="02020603050405020304" pitchFamily="18" charset="0"/>
                <a:cs typeface="Times New Roman" panose="02020603050405020304" pitchFamily="18" charset="0"/>
              </a:rPr>
              <a:t>SE have more HK. Returns to HK concave: slope for SE is lower than that for E. Note that, </a:t>
            </a:r>
            <a:r>
              <a:rPr lang="en-GB" sz="2400" i="1" dirty="0" smtClean="0">
                <a:latin typeface="Times New Roman" panose="02020603050405020304" pitchFamily="18" charset="0"/>
                <a:cs typeface="Times New Roman" panose="02020603050405020304" pitchFamily="18" charset="0"/>
              </a:rPr>
              <a:t>ceteris paribus</a:t>
            </a:r>
            <a:r>
              <a:rPr lang="en-GB" sz="2400" dirty="0" smtClean="0">
                <a:latin typeface="Times New Roman" panose="02020603050405020304" pitchFamily="18" charset="0"/>
                <a:cs typeface="Times New Roman" panose="02020603050405020304" pitchFamily="18" charset="0"/>
              </a:rPr>
              <a:t>, this implies that W</a:t>
            </a:r>
            <a:r>
              <a:rPr lang="en-GB" sz="2400" baseline="-25000" dirty="0" smtClean="0">
                <a:latin typeface="Times New Roman" panose="02020603050405020304" pitchFamily="18" charset="0"/>
                <a:cs typeface="Times New Roman" panose="02020603050405020304" pitchFamily="18" charset="0"/>
              </a:rPr>
              <a:t>SE</a:t>
            </a:r>
            <a:r>
              <a:rPr lang="en-GB" sz="2400" dirty="0" smtClean="0">
                <a:latin typeface="Times New Roman" panose="02020603050405020304" pitchFamily="18" charset="0"/>
                <a:cs typeface="Times New Roman" panose="02020603050405020304" pitchFamily="18" charset="0"/>
              </a:rPr>
              <a:t> &gt; W</a:t>
            </a:r>
            <a:r>
              <a:rPr lang="en-GB" sz="2400" baseline="-25000" dirty="0">
                <a:latin typeface="Times New Roman" panose="02020603050405020304" pitchFamily="18" charset="0"/>
                <a:cs typeface="Times New Roman" panose="02020603050405020304" pitchFamily="18" charset="0"/>
              </a:rPr>
              <a:t>E</a:t>
            </a:r>
            <a:r>
              <a:rPr lang="en-GB" sz="2400" dirty="0" smtClean="0">
                <a:latin typeface="Times New Roman" panose="02020603050405020304" pitchFamily="18" charset="0"/>
                <a:cs typeface="Times New Roman" panose="02020603050405020304" pitchFamily="18" charset="0"/>
              </a:rPr>
              <a:t>, which we do NOT find.</a:t>
            </a:r>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1866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44450"/>
            <a:ext cx="8229600" cy="1143000"/>
          </a:xfrm>
        </p:spPr>
        <p:txBody>
          <a:bodyPr/>
          <a:lstStyle/>
          <a:p>
            <a:pPr eaLnBrk="1" hangingPunct="1"/>
            <a:r>
              <a:rPr lang="en-GB" altLang="fr-FR" smtClean="0">
                <a:latin typeface="Times New Roman" panose="02020603050405020304" pitchFamily="18" charset="0"/>
              </a:rPr>
              <a:t>Job Characteristics: SE vs E.</a:t>
            </a:r>
            <a:endParaRPr lang="fr-FR" altLang="fr-FR" smtClean="0">
              <a:latin typeface="Times New Roman" panose="02020603050405020304" pitchFamily="18" charset="0"/>
            </a:endParaRPr>
          </a:p>
        </p:txBody>
      </p:sp>
      <p:sp>
        <p:nvSpPr>
          <p:cNvPr id="15363" name="Rectangle 3"/>
          <p:cNvSpPr>
            <a:spLocks noGrp="1" noChangeArrowheads="1"/>
          </p:cNvSpPr>
          <p:nvPr>
            <p:ph type="body" idx="1"/>
          </p:nvPr>
        </p:nvSpPr>
        <p:spPr>
          <a:xfrm>
            <a:off x="457200" y="1052513"/>
            <a:ext cx="8229600" cy="1901825"/>
          </a:xfrm>
        </p:spPr>
        <p:txBody>
          <a:bodyPr/>
          <a:lstStyle/>
          <a:p>
            <a:pPr eaLnBrk="1" hangingPunct="1">
              <a:lnSpc>
                <a:spcPct val="90000"/>
              </a:lnSpc>
              <a:buFontTx/>
              <a:buNone/>
            </a:pPr>
            <a:r>
              <a:rPr lang="en-GB" altLang="fr-FR" dirty="0" smtClean="0">
                <a:latin typeface="Times New Roman" panose="02020603050405020304" pitchFamily="18" charset="0"/>
              </a:rPr>
              <a:t>Of course, decisions regarding labour-force status are made using </a:t>
            </a:r>
            <a:r>
              <a:rPr lang="en-GB" altLang="fr-FR" b="1" dirty="0" smtClean="0">
                <a:solidFill>
                  <a:srgbClr val="FF0000"/>
                </a:solidFill>
                <a:latin typeface="Times New Roman" panose="02020603050405020304" pitchFamily="18" charset="0"/>
              </a:rPr>
              <a:t>expectations</a:t>
            </a:r>
            <a:r>
              <a:rPr lang="en-GB" altLang="fr-FR" dirty="0" smtClean="0">
                <a:latin typeface="Times New Roman" panose="02020603050405020304" pitchFamily="18" charset="0"/>
              </a:rPr>
              <a:t>.</a:t>
            </a:r>
          </a:p>
          <a:p>
            <a:pPr eaLnBrk="1" hangingPunct="1">
              <a:lnSpc>
                <a:spcPct val="90000"/>
              </a:lnSpc>
              <a:buFontTx/>
              <a:buNone/>
            </a:pPr>
            <a:r>
              <a:rPr lang="en-GB" altLang="fr-FR" dirty="0" smtClean="0">
                <a:latin typeface="Times New Roman" panose="02020603050405020304" pitchFamily="18" charset="0"/>
              </a:rPr>
              <a:t>Which allows me to shoe-horn in one of my favourite article titles…</a:t>
            </a:r>
            <a:endParaRPr lang="fr-FR" altLang="fr-FR" dirty="0" smtClean="0">
              <a:latin typeface="Times New Roman" panose="02020603050405020304" pitchFamily="18" charset="0"/>
            </a:endParaRPr>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924944"/>
            <a:ext cx="8718550" cy="2881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3"/>
          <p:cNvSpPr txBox="1">
            <a:spLocks noChangeArrowheads="1"/>
          </p:cNvSpPr>
          <p:nvPr/>
        </p:nvSpPr>
        <p:spPr bwMode="auto">
          <a:xfrm>
            <a:off x="0" y="6165304"/>
            <a:ext cx="9144000" cy="8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buFontTx/>
              <a:buNone/>
            </a:pPr>
            <a:r>
              <a:rPr lang="en-GB" altLang="fr-FR" kern="0" dirty="0" smtClean="0">
                <a:latin typeface="Times New Roman" panose="02020603050405020304" pitchFamily="18" charset="0"/>
              </a:rPr>
              <a:t>So there’s probably learning and quitting from SE too</a:t>
            </a:r>
            <a:endParaRPr lang="fr-FR" altLang="fr-FR" kern="0" dirty="0" smtClean="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title"/>
          </p:nvPr>
        </p:nvSpPr>
        <p:spPr>
          <a:xfrm>
            <a:off x="-36513" y="333375"/>
            <a:ext cx="1728788" cy="2808288"/>
          </a:xfrm>
        </p:spPr>
        <p:txBody>
          <a:bodyPr/>
          <a:lstStyle/>
          <a:p>
            <a:pPr eaLnBrk="1" hangingPunct="1"/>
            <a:r>
              <a:rPr lang="en-GB" altLang="fr-FR" sz="2400" b="1" dirty="0" smtClean="0">
                <a:latin typeface="Times New Roman" panose="02020603050405020304" pitchFamily="18" charset="0"/>
              </a:rPr>
              <a:t>The History of SE in OECD </a:t>
            </a:r>
            <a:br>
              <a:rPr lang="en-GB" altLang="fr-FR" sz="2400" b="1" dirty="0" smtClean="0">
                <a:latin typeface="Times New Roman" panose="02020603050405020304" pitchFamily="18" charset="0"/>
              </a:rPr>
            </a:br>
            <a:r>
              <a:rPr lang="en-GB" altLang="fr-FR" sz="2400" b="1" dirty="0" smtClean="0">
                <a:latin typeface="Times New Roman" panose="02020603050405020304" pitchFamily="18" charset="0"/>
              </a:rPr>
              <a:t>Countries: Rates are Falling, or have plateaued</a:t>
            </a:r>
            <a:endParaRPr lang="fr-FR" altLang="fr-FR" sz="2400" b="1" dirty="0" smtClean="0">
              <a:latin typeface="Times New Roman" panose="02020603050405020304" pitchFamily="18" charset="0"/>
            </a:endParaRPr>
          </a:p>
        </p:txBody>
      </p:sp>
      <p:pic>
        <p:nvPicPr>
          <p:cNvPr id="307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76200"/>
            <a:ext cx="6375453" cy="6665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ZoneTexte 1"/>
          <p:cNvSpPr txBox="1">
            <a:spLocks noChangeArrowheads="1"/>
          </p:cNvSpPr>
          <p:nvPr/>
        </p:nvSpPr>
        <p:spPr bwMode="auto">
          <a:xfrm>
            <a:off x="8028433" y="1"/>
            <a:ext cx="936055" cy="710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fr-FR" sz="1200" b="1" dirty="0" smtClean="0"/>
              <a:t>2019</a:t>
            </a:r>
            <a:endParaRPr lang="en-GB" altLang="fr-FR" sz="1200" b="1" dirty="0"/>
          </a:p>
          <a:p>
            <a:pPr eaLnBrk="1" hangingPunct="1">
              <a:spcBef>
                <a:spcPct val="0"/>
              </a:spcBef>
              <a:buFontTx/>
              <a:buNone/>
            </a:pPr>
            <a:endParaRPr lang="en-GB" altLang="fr-FR" sz="1200" dirty="0"/>
          </a:p>
          <a:p>
            <a:pPr eaLnBrk="1" hangingPunct="1">
              <a:spcBef>
                <a:spcPct val="0"/>
              </a:spcBef>
              <a:buFontTx/>
              <a:buNone/>
            </a:pPr>
            <a:endParaRPr lang="en-GB" altLang="fr-FR" sz="1200" dirty="0"/>
          </a:p>
          <a:p>
            <a:pPr eaLnBrk="1" hangingPunct="1">
              <a:spcBef>
                <a:spcPct val="0"/>
              </a:spcBef>
              <a:buFontTx/>
              <a:buNone/>
            </a:pPr>
            <a:endParaRPr lang="en-GB" altLang="fr-FR" sz="1200" dirty="0"/>
          </a:p>
          <a:p>
            <a:pPr eaLnBrk="1" hangingPunct="1">
              <a:spcBef>
                <a:spcPct val="0"/>
              </a:spcBef>
              <a:buFontTx/>
              <a:buNone/>
            </a:pPr>
            <a:endParaRPr lang="en-GB" altLang="fr-FR" sz="1200" dirty="0"/>
          </a:p>
          <a:p>
            <a:pPr eaLnBrk="1" hangingPunct="1">
              <a:spcBef>
                <a:spcPct val="0"/>
              </a:spcBef>
              <a:buFontTx/>
              <a:buNone/>
            </a:pPr>
            <a:endParaRPr lang="en-GB" altLang="fr-FR" sz="1200" dirty="0"/>
          </a:p>
          <a:p>
            <a:pPr eaLnBrk="1" hangingPunct="1">
              <a:spcBef>
                <a:spcPct val="0"/>
              </a:spcBef>
              <a:buFontTx/>
              <a:buNone/>
            </a:pPr>
            <a:endParaRPr lang="en-GB" altLang="fr-FR" sz="1200" dirty="0"/>
          </a:p>
          <a:p>
            <a:pPr eaLnBrk="1" hangingPunct="1">
              <a:spcBef>
                <a:spcPct val="0"/>
              </a:spcBef>
              <a:buFontTx/>
              <a:buNone/>
            </a:pPr>
            <a:endParaRPr lang="en-GB" altLang="fr-FR" sz="1200" dirty="0"/>
          </a:p>
          <a:p>
            <a:pPr eaLnBrk="1" hangingPunct="1">
              <a:spcBef>
                <a:spcPct val="0"/>
              </a:spcBef>
              <a:buFontTx/>
              <a:buNone/>
            </a:pPr>
            <a:endParaRPr lang="en-GB" altLang="fr-FR" sz="1200" dirty="0" smtClean="0"/>
          </a:p>
          <a:p>
            <a:pPr eaLnBrk="1" hangingPunct="1">
              <a:spcBef>
                <a:spcPct val="0"/>
              </a:spcBef>
              <a:buFontTx/>
              <a:buNone/>
            </a:pPr>
            <a:endParaRPr lang="en-GB" altLang="fr-FR" sz="1200" dirty="0" smtClean="0"/>
          </a:p>
          <a:p>
            <a:pPr eaLnBrk="1" hangingPunct="1">
              <a:spcBef>
                <a:spcPct val="0"/>
              </a:spcBef>
              <a:buFontTx/>
              <a:buNone/>
            </a:pPr>
            <a:r>
              <a:rPr lang="en-GB" altLang="fr-FR" sz="1200" dirty="0" smtClean="0"/>
              <a:t>12.1</a:t>
            </a:r>
            <a:endParaRPr lang="en-GB" altLang="fr-FR" sz="1200" dirty="0"/>
          </a:p>
          <a:p>
            <a:pPr eaLnBrk="1" hangingPunct="1">
              <a:spcBef>
                <a:spcPct val="0"/>
              </a:spcBef>
              <a:buFontTx/>
              <a:buNone/>
            </a:pPr>
            <a:r>
              <a:rPr lang="en-GB" altLang="fr-FR" sz="1200" dirty="0" smtClean="0"/>
              <a:t>9.6</a:t>
            </a:r>
            <a:endParaRPr lang="en-GB" altLang="fr-FR" sz="1200" dirty="0"/>
          </a:p>
          <a:p>
            <a:pPr eaLnBrk="1" hangingPunct="1">
              <a:spcBef>
                <a:spcPct val="0"/>
              </a:spcBef>
              <a:buFontTx/>
              <a:buNone/>
            </a:pPr>
            <a:endParaRPr lang="en-GB" altLang="fr-FR" sz="1200" dirty="0"/>
          </a:p>
          <a:p>
            <a:pPr eaLnBrk="1" hangingPunct="1">
              <a:spcBef>
                <a:spcPct val="0"/>
              </a:spcBef>
              <a:buFontTx/>
              <a:buNone/>
            </a:pPr>
            <a:endParaRPr lang="en-GB" altLang="fr-FR" sz="1200" dirty="0"/>
          </a:p>
          <a:p>
            <a:pPr eaLnBrk="1" hangingPunct="1">
              <a:spcBef>
                <a:spcPct val="0"/>
              </a:spcBef>
              <a:buFontTx/>
              <a:buNone/>
            </a:pPr>
            <a:endParaRPr lang="en-GB" altLang="fr-FR" sz="1200" dirty="0"/>
          </a:p>
          <a:p>
            <a:pPr eaLnBrk="1" hangingPunct="1">
              <a:spcBef>
                <a:spcPct val="0"/>
              </a:spcBef>
              <a:buFontTx/>
              <a:buNone/>
            </a:pPr>
            <a:endParaRPr lang="en-GB" altLang="fr-FR" sz="1200" dirty="0"/>
          </a:p>
          <a:p>
            <a:pPr eaLnBrk="1" hangingPunct="1">
              <a:spcBef>
                <a:spcPct val="0"/>
              </a:spcBef>
              <a:buFontTx/>
              <a:buNone/>
            </a:pPr>
            <a:endParaRPr lang="en-GB" altLang="fr-FR" sz="1200" dirty="0"/>
          </a:p>
          <a:p>
            <a:pPr eaLnBrk="1" hangingPunct="1">
              <a:spcBef>
                <a:spcPct val="0"/>
              </a:spcBef>
              <a:buFontTx/>
              <a:buNone/>
            </a:pPr>
            <a:endParaRPr lang="en-GB" altLang="fr-FR" sz="1200" dirty="0"/>
          </a:p>
          <a:p>
            <a:pPr eaLnBrk="1" hangingPunct="1">
              <a:spcBef>
                <a:spcPct val="0"/>
              </a:spcBef>
              <a:buFontTx/>
              <a:buNone/>
            </a:pPr>
            <a:endParaRPr lang="en-GB" altLang="fr-FR" sz="1200" dirty="0"/>
          </a:p>
          <a:p>
            <a:pPr eaLnBrk="1" hangingPunct="1">
              <a:spcBef>
                <a:spcPct val="0"/>
              </a:spcBef>
              <a:buFontTx/>
              <a:buNone/>
            </a:pPr>
            <a:endParaRPr lang="en-GB" altLang="fr-FR" sz="1200" dirty="0"/>
          </a:p>
          <a:p>
            <a:pPr eaLnBrk="1" hangingPunct="1">
              <a:spcBef>
                <a:spcPct val="0"/>
              </a:spcBef>
              <a:buFontTx/>
              <a:buNone/>
            </a:pPr>
            <a:endParaRPr lang="en-GB" altLang="fr-FR" sz="1200" dirty="0"/>
          </a:p>
          <a:p>
            <a:pPr eaLnBrk="1" hangingPunct="1">
              <a:spcBef>
                <a:spcPct val="0"/>
              </a:spcBef>
              <a:buFontTx/>
              <a:buNone/>
            </a:pPr>
            <a:endParaRPr lang="en-GB" altLang="fr-FR" sz="1200" dirty="0"/>
          </a:p>
          <a:p>
            <a:pPr eaLnBrk="1" hangingPunct="1">
              <a:spcBef>
                <a:spcPct val="0"/>
              </a:spcBef>
              <a:buFontTx/>
              <a:buNone/>
            </a:pPr>
            <a:endParaRPr lang="en-GB" altLang="fr-FR" sz="1200" dirty="0"/>
          </a:p>
          <a:p>
            <a:pPr eaLnBrk="1" hangingPunct="1">
              <a:spcBef>
                <a:spcPct val="0"/>
              </a:spcBef>
              <a:buFontTx/>
              <a:buNone/>
            </a:pPr>
            <a:endParaRPr lang="en-GB" altLang="fr-FR" sz="1200" dirty="0"/>
          </a:p>
          <a:p>
            <a:pPr eaLnBrk="1" hangingPunct="1">
              <a:spcBef>
                <a:spcPct val="0"/>
              </a:spcBef>
              <a:buFontTx/>
              <a:buNone/>
            </a:pPr>
            <a:endParaRPr lang="en-GB" altLang="fr-FR" sz="1200" dirty="0"/>
          </a:p>
          <a:p>
            <a:pPr eaLnBrk="1" hangingPunct="1">
              <a:spcBef>
                <a:spcPct val="0"/>
              </a:spcBef>
              <a:buFontTx/>
              <a:buNone/>
            </a:pPr>
            <a:endParaRPr lang="en-GB" altLang="fr-FR" sz="1200" dirty="0"/>
          </a:p>
          <a:p>
            <a:pPr eaLnBrk="1" hangingPunct="1">
              <a:spcBef>
                <a:spcPct val="0"/>
              </a:spcBef>
              <a:buFontTx/>
              <a:buNone/>
            </a:pPr>
            <a:endParaRPr lang="en-GB" altLang="fr-FR" sz="1200" dirty="0"/>
          </a:p>
          <a:p>
            <a:pPr eaLnBrk="1" hangingPunct="1">
              <a:spcBef>
                <a:spcPct val="0"/>
              </a:spcBef>
              <a:buFontTx/>
              <a:buNone/>
            </a:pPr>
            <a:endParaRPr lang="en-GB" altLang="fr-FR" sz="1200" dirty="0"/>
          </a:p>
          <a:p>
            <a:pPr eaLnBrk="1" hangingPunct="1">
              <a:spcBef>
                <a:spcPct val="0"/>
              </a:spcBef>
              <a:buFontTx/>
              <a:buNone/>
            </a:pPr>
            <a:endParaRPr lang="en-GB" altLang="fr-FR" sz="1200" dirty="0"/>
          </a:p>
          <a:p>
            <a:pPr eaLnBrk="1" hangingPunct="1">
              <a:spcBef>
                <a:spcPct val="0"/>
              </a:spcBef>
              <a:buFontTx/>
              <a:buNone/>
            </a:pPr>
            <a:endParaRPr lang="en-GB" altLang="fr-FR" sz="1200" dirty="0"/>
          </a:p>
          <a:p>
            <a:pPr eaLnBrk="1" hangingPunct="1">
              <a:spcBef>
                <a:spcPct val="0"/>
              </a:spcBef>
              <a:buFontTx/>
              <a:buNone/>
            </a:pPr>
            <a:endParaRPr lang="en-GB" altLang="fr-FR" sz="1200" dirty="0" smtClean="0"/>
          </a:p>
          <a:p>
            <a:pPr eaLnBrk="1" hangingPunct="1">
              <a:spcBef>
                <a:spcPct val="0"/>
              </a:spcBef>
              <a:buFontTx/>
              <a:buNone/>
            </a:pPr>
            <a:endParaRPr lang="en-GB" altLang="fr-FR" sz="1200" dirty="0" smtClean="0"/>
          </a:p>
          <a:p>
            <a:pPr eaLnBrk="1" hangingPunct="1">
              <a:spcBef>
                <a:spcPct val="0"/>
              </a:spcBef>
              <a:buFontTx/>
              <a:buNone/>
            </a:pPr>
            <a:r>
              <a:rPr lang="en-GB" altLang="fr-FR" sz="1200" dirty="0" smtClean="0"/>
              <a:t>15.6</a:t>
            </a:r>
            <a:endParaRPr lang="en-GB" altLang="fr-FR" sz="1200" dirty="0"/>
          </a:p>
          <a:p>
            <a:pPr eaLnBrk="1" hangingPunct="1">
              <a:spcBef>
                <a:spcPct val="0"/>
              </a:spcBef>
              <a:buFontTx/>
              <a:buNone/>
            </a:pPr>
            <a:r>
              <a:rPr lang="en-GB" altLang="fr-FR" sz="1200" dirty="0" smtClean="0"/>
              <a:t>6.1</a:t>
            </a:r>
            <a:endParaRPr lang="en-GB" altLang="fr-FR" sz="1200" dirty="0"/>
          </a:p>
          <a:p>
            <a:pPr eaLnBrk="1" hangingPunct="1">
              <a:spcBef>
                <a:spcPct val="0"/>
              </a:spcBef>
              <a:buFontTx/>
              <a:buNone/>
            </a:pPr>
            <a:endParaRPr lang="en-GB" altLang="fr-FR" sz="1200" dirty="0"/>
          </a:p>
          <a:p>
            <a:pPr eaLnBrk="1" hangingPunct="1">
              <a:spcBef>
                <a:spcPct val="0"/>
              </a:spcBef>
              <a:buFontTx/>
              <a:buNone/>
            </a:pPr>
            <a:endParaRPr lang="en-GB" altLang="fr-FR" sz="1200" dirty="0"/>
          </a:p>
          <a:p>
            <a:pPr eaLnBrk="1" hangingPunct="1">
              <a:spcBef>
                <a:spcPct val="0"/>
              </a:spcBef>
              <a:buFontTx/>
              <a:buNone/>
            </a:pPr>
            <a:endParaRPr lang="en-GB" altLang="fr-FR" sz="1200" dirty="0"/>
          </a:p>
          <a:p>
            <a:pPr eaLnBrk="1" hangingPunct="1">
              <a:spcBef>
                <a:spcPct val="0"/>
              </a:spcBef>
              <a:buFontTx/>
              <a:buNone/>
            </a:pPr>
            <a:endParaRPr lang="en-GB" altLang="fr-FR" sz="1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188913"/>
            <a:ext cx="8229600" cy="1143000"/>
          </a:xfrm>
        </p:spPr>
        <p:txBody>
          <a:bodyPr/>
          <a:lstStyle/>
          <a:p>
            <a:pPr eaLnBrk="1" hangingPunct="1"/>
            <a:r>
              <a:rPr lang="en-GB" altLang="fr-FR" smtClean="0">
                <a:latin typeface="Times New Roman" panose="02020603050405020304" pitchFamily="18" charset="0"/>
              </a:rPr>
              <a:t>Job Characteristics: SE vs E.</a:t>
            </a:r>
            <a:endParaRPr lang="fr-FR" altLang="fr-FR" smtClean="0">
              <a:latin typeface="Times New Roman" panose="02020603050405020304" pitchFamily="18" charset="0"/>
            </a:endParaRPr>
          </a:p>
        </p:txBody>
      </p:sp>
      <p:sp>
        <p:nvSpPr>
          <p:cNvPr id="16387" name="Rectangle 3"/>
          <p:cNvSpPr>
            <a:spLocks noGrp="1" noChangeArrowheads="1"/>
          </p:cNvSpPr>
          <p:nvPr>
            <p:ph type="body" idx="1"/>
          </p:nvPr>
        </p:nvSpPr>
        <p:spPr>
          <a:xfrm>
            <a:off x="457200" y="1196975"/>
            <a:ext cx="8229600" cy="5545138"/>
          </a:xfrm>
        </p:spPr>
        <p:txBody>
          <a:bodyPr/>
          <a:lstStyle/>
          <a:p>
            <a:pPr eaLnBrk="1" hangingPunct="1">
              <a:lnSpc>
                <a:spcPct val="90000"/>
              </a:lnSpc>
              <a:buFontTx/>
              <a:buNone/>
            </a:pPr>
            <a:r>
              <a:rPr lang="en-GB" altLang="fr-FR" b="1" smtClean="0">
                <a:latin typeface="Times New Roman" panose="02020603050405020304" pitchFamily="18" charset="0"/>
              </a:rPr>
              <a:t>Hours</a:t>
            </a:r>
            <a:r>
              <a:rPr lang="en-GB" altLang="fr-FR" smtClean="0">
                <a:latin typeface="Times New Roman" panose="02020603050405020304" pitchFamily="18" charset="0"/>
              </a:rPr>
              <a:t>. ESS data. </a:t>
            </a:r>
          </a:p>
          <a:p>
            <a:pPr eaLnBrk="1" hangingPunct="1">
              <a:lnSpc>
                <a:spcPct val="90000"/>
              </a:lnSpc>
              <a:buFontTx/>
              <a:buNone/>
            </a:pPr>
            <a:r>
              <a:rPr lang="en-GB" altLang="fr-FR" smtClean="0">
                <a:latin typeface="Times New Roman" panose="02020603050405020304" pitchFamily="18" charset="0"/>
              </a:rPr>
              <a:t>E: 40 hours per week (including OT)</a:t>
            </a:r>
          </a:p>
          <a:p>
            <a:pPr eaLnBrk="1" hangingPunct="1">
              <a:lnSpc>
                <a:spcPct val="90000"/>
              </a:lnSpc>
              <a:buFontTx/>
              <a:buNone/>
            </a:pPr>
            <a:r>
              <a:rPr lang="en-GB" altLang="fr-FR" smtClean="0">
                <a:latin typeface="Times New Roman" panose="02020603050405020304" pitchFamily="18" charset="0"/>
              </a:rPr>
              <a:t>SE: 51 hours per week</a:t>
            </a:r>
          </a:p>
          <a:p>
            <a:pPr eaLnBrk="1" hangingPunct="1">
              <a:lnSpc>
                <a:spcPct val="90000"/>
              </a:lnSpc>
              <a:buFontTx/>
              <a:buNone/>
            </a:pPr>
            <a:r>
              <a:rPr lang="en-GB" altLang="fr-FR" b="1" smtClean="0">
                <a:latin typeface="Times New Roman" panose="02020603050405020304" pitchFamily="18" charset="0"/>
              </a:rPr>
              <a:t>Job Security</a:t>
            </a:r>
            <a:r>
              <a:rPr lang="en-GB" altLang="fr-FR" smtClean="0">
                <a:latin typeface="Times New Roman" panose="02020603050405020304" pitchFamily="18" charset="0"/>
              </a:rPr>
              <a:t>. You can’t sack yourself…but then again firms can insure you (an implicit contract).</a:t>
            </a:r>
          </a:p>
          <a:p>
            <a:pPr eaLnBrk="1" hangingPunct="1">
              <a:lnSpc>
                <a:spcPct val="90000"/>
              </a:lnSpc>
              <a:buFontTx/>
              <a:buNone/>
            </a:pPr>
            <a:r>
              <a:rPr lang="en-GB" altLang="fr-FR" smtClean="0">
                <a:latin typeface="Times New Roman" panose="02020603050405020304" pitchFamily="18" charset="0"/>
              </a:rPr>
              <a:t>BHPS. Satisfaction with job security (1-7 scale)</a:t>
            </a:r>
          </a:p>
          <a:p>
            <a:pPr eaLnBrk="1" hangingPunct="1">
              <a:lnSpc>
                <a:spcPct val="90000"/>
              </a:lnSpc>
              <a:buFontTx/>
              <a:buNone/>
            </a:pPr>
            <a:r>
              <a:rPr lang="en-GB" altLang="fr-FR" smtClean="0">
                <a:latin typeface="Times New Roman" panose="02020603050405020304" pitchFamily="18" charset="0"/>
              </a:rPr>
              <a:t>Employees 	= 5.30</a:t>
            </a:r>
          </a:p>
          <a:p>
            <a:pPr eaLnBrk="1" hangingPunct="1">
              <a:lnSpc>
                <a:spcPct val="90000"/>
              </a:lnSpc>
              <a:buFontTx/>
              <a:buNone/>
            </a:pPr>
            <a:r>
              <a:rPr lang="en-GB" altLang="fr-FR" smtClean="0">
                <a:latin typeface="Times New Roman" panose="02020603050405020304" pitchFamily="18" charset="0"/>
              </a:rPr>
              <a:t>Self-Employed	= 5.08</a:t>
            </a:r>
          </a:p>
          <a:p>
            <a:pPr eaLnBrk="1" hangingPunct="1">
              <a:lnSpc>
                <a:spcPct val="90000"/>
              </a:lnSpc>
              <a:buFontTx/>
              <a:buNone/>
            </a:pPr>
            <a:r>
              <a:rPr lang="en-GB" altLang="fr-FR" smtClean="0">
                <a:latin typeface="Times New Roman" panose="02020603050405020304" pitchFamily="18" charset="0"/>
              </a:rPr>
              <a:t>T-statistic = 11 for the difference in means</a:t>
            </a:r>
            <a:endParaRPr lang="fr-FR" altLang="fr-FR" smtClean="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188913"/>
            <a:ext cx="8229600" cy="1143000"/>
          </a:xfrm>
        </p:spPr>
        <p:txBody>
          <a:bodyPr/>
          <a:lstStyle/>
          <a:p>
            <a:pPr eaLnBrk="1" hangingPunct="1"/>
            <a:r>
              <a:rPr lang="en-GB" altLang="fr-FR" smtClean="0">
                <a:latin typeface="Times New Roman" panose="02020603050405020304" pitchFamily="18" charset="0"/>
              </a:rPr>
              <a:t>Job Characteristics: SE vs E.</a:t>
            </a:r>
            <a:endParaRPr lang="fr-FR" altLang="fr-FR" smtClean="0">
              <a:latin typeface="Times New Roman" panose="02020603050405020304" pitchFamily="18" charset="0"/>
            </a:endParaRPr>
          </a:p>
        </p:txBody>
      </p:sp>
      <p:sp>
        <p:nvSpPr>
          <p:cNvPr id="17411" name="Rectangle 3"/>
          <p:cNvSpPr>
            <a:spLocks noGrp="1" noChangeArrowheads="1"/>
          </p:cNvSpPr>
          <p:nvPr>
            <p:ph type="body" idx="1"/>
          </p:nvPr>
        </p:nvSpPr>
        <p:spPr>
          <a:xfrm>
            <a:off x="457200" y="1196975"/>
            <a:ext cx="8229600" cy="5545138"/>
          </a:xfrm>
        </p:spPr>
        <p:txBody>
          <a:bodyPr/>
          <a:lstStyle/>
          <a:p>
            <a:pPr eaLnBrk="1" hangingPunct="1">
              <a:buFontTx/>
              <a:buNone/>
            </a:pPr>
            <a:r>
              <a:rPr lang="en-GB" altLang="fr-FR" b="1" smtClean="0">
                <a:latin typeface="Times New Roman" panose="02020603050405020304" pitchFamily="18" charset="0"/>
              </a:rPr>
              <a:t>Risk</a:t>
            </a:r>
            <a:r>
              <a:rPr lang="en-GB" altLang="fr-FR" smtClean="0">
                <a:latin typeface="Times New Roman" panose="02020603050405020304" pitchFamily="18" charset="0"/>
              </a:rPr>
              <a:t>. </a:t>
            </a:r>
          </a:p>
          <a:p>
            <a:pPr eaLnBrk="1" hangingPunct="1">
              <a:buFontTx/>
              <a:buNone/>
            </a:pPr>
            <a:r>
              <a:rPr lang="en-GB" altLang="fr-FR" smtClean="0">
                <a:latin typeface="Times New Roman" panose="02020603050405020304" pitchFamily="18" charset="0"/>
              </a:rPr>
              <a:t>dW/dShock is three times larger for the SE than for E.</a:t>
            </a:r>
          </a:p>
          <a:p>
            <a:pPr eaLnBrk="1" hangingPunct="1">
              <a:buFontTx/>
              <a:buNone/>
            </a:pPr>
            <a:r>
              <a:rPr lang="en-GB" altLang="fr-FR" smtClean="0">
                <a:latin typeface="Times New Roman" panose="02020603050405020304" pitchFamily="18" charset="0"/>
              </a:rPr>
              <a:t>There is therefore less insurance for the SE (as utility functions are concave) </a:t>
            </a:r>
          </a:p>
          <a:p>
            <a:pPr eaLnBrk="1" hangingPunct="1">
              <a:buFontTx/>
              <a:buNone/>
            </a:pPr>
            <a:endParaRPr lang="en-US" altLang="fr-FR" b="1" smtClean="0">
              <a:latin typeface="Times New Roman" panose="02020603050405020304" pitchFamily="18" charset="0"/>
            </a:endParaRPr>
          </a:p>
          <a:p>
            <a:pPr eaLnBrk="1" hangingPunct="1">
              <a:buFontTx/>
              <a:buNone/>
            </a:pPr>
            <a:r>
              <a:rPr lang="en-US" altLang="fr-FR" i="1" smtClean="0">
                <a:latin typeface="Times New Roman" panose="02020603050405020304" pitchFamily="18" charset="0"/>
              </a:rPr>
              <a:t>UK figures in 2014</a:t>
            </a:r>
          </a:p>
          <a:p>
            <a:pPr eaLnBrk="1" hangingPunct="1">
              <a:buFontTx/>
              <a:buNone/>
            </a:pPr>
            <a:r>
              <a:rPr lang="en-US" altLang="fr-FR" smtClean="0">
                <a:latin typeface="Times New Roman" panose="02020603050405020304" pitchFamily="18" charset="0"/>
              </a:rPr>
              <a:t>Two-thirds of self-employed workers have no pensions</a:t>
            </a:r>
            <a:endParaRPr lang="en-GB" altLang="fr-FR" smtClean="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88913"/>
            <a:ext cx="8229600" cy="1143000"/>
          </a:xfrm>
        </p:spPr>
        <p:txBody>
          <a:bodyPr/>
          <a:lstStyle/>
          <a:p>
            <a:pPr eaLnBrk="1" hangingPunct="1"/>
            <a:r>
              <a:rPr lang="en-GB" altLang="fr-FR" smtClean="0">
                <a:latin typeface="Times New Roman" panose="02020603050405020304" pitchFamily="18" charset="0"/>
              </a:rPr>
              <a:t>Job Characteristics: SE vs E.</a:t>
            </a:r>
            <a:endParaRPr lang="fr-FR" altLang="fr-FR" smtClean="0">
              <a:latin typeface="Times New Roman" panose="02020603050405020304" pitchFamily="18" charset="0"/>
            </a:endParaRPr>
          </a:p>
        </p:txBody>
      </p:sp>
      <p:sp>
        <p:nvSpPr>
          <p:cNvPr id="18435" name="Rectangle 3"/>
          <p:cNvSpPr>
            <a:spLocks noGrp="1" noChangeArrowheads="1"/>
          </p:cNvSpPr>
          <p:nvPr>
            <p:ph type="body" idx="1"/>
          </p:nvPr>
        </p:nvSpPr>
        <p:spPr>
          <a:xfrm>
            <a:off x="457200" y="1052513"/>
            <a:ext cx="8229600" cy="5689600"/>
          </a:xfrm>
        </p:spPr>
        <p:txBody>
          <a:bodyPr/>
          <a:lstStyle/>
          <a:p>
            <a:pPr eaLnBrk="1" hangingPunct="1">
              <a:buFontTx/>
              <a:buNone/>
            </a:pPr>
            <a:r>
              <a:rPr lang="en-GB" altLang="fr-FR" i="1" smtClean="0">
                <a:latin typeface="Times New Roman" panose="02020603050405020304" pitchFamily="18" charset="0"/>
              </a:rPr>
              <a:t>US Failure Rates for Start-ups</a:t>
            </a:r>
          </a:p>
          <a:p>
            <a:pPr eaLnBrk="1" hangingPunct="1">
              <a:buFontTx/>
              <a:buNone/>
            </a:pPr>
            <a:endParaRPr lang="en-US" altLang="fr-FR" smtClean="0">
              <a:latin typeface="Times New Roman" panose="02020603050405020304" pitchFamily="18" charset="0"/>
            </a:endParaRPr>
          </a:p>
          <a:p>
            <a:pPr eaLnBrk="1" hangingPunct="1">
              <a:buFontTx/>
              <a:buNone/>
            </a:pPr>
            <a:r>
              <a:rPr lang="en-US" altLang="fr-FR" smtClean="0">
                <a:latin typeface="Times New Roman" panose="02020603050405020304" pitchFamily="18" charset="0"/>
              </a:rPr>
              <a:t>1 year		25%</a:t>
            </a:r>
          </a:p>
          <a:p>
            <a:pPr eaLnBrk="1" hangingPunct="1">
              <a:buFontTx/>
              <a:buNone/>
            </a:pPr>
            <a:r>
              <a:rPr lang="en-US" altLang="fr-FR" smtClean="0">
                <a:latin typeface="Times New Roman" panose="02020603050405020304" pitchFamily="18" charset="0"/>
              </a:rPr>
              <a:t>2 years		36%</a:t>
            </a:r>
          </a:p>
          <a:p>
            <a:pPr eaLnBrk="1" hangingPunct="1">
              <a:buFontTx/>
              <a:buNone/>
            </a:pPr>
            <a:r>
              <a:rPr lang="en-US" altLang="fr-FR" smtClean="0">
                <a:latin typeface="Times New Roman" panose="02020603050405020304" pitchFamily="18" charset="0"/>
              </a:rPr>
              <a:t>3 years		44%</a:t>
            </a:r>
            <a:endParaRPr lang="en-GB" altLang="fr-FR" smtClean="0">
              <a:latin typeface="Times New Roman" panose="02020603050405020304" pitchFamily="18" charset="0"/>
            </a:endParaRPr>
          </a:p>
          <a:p>
            <a:pPr eaLnBrk="1" hangingPunct="1">
              <a:buFontTx/>
              <a:buNone/>
            </a:pPr>
            <a:r>
              <a:rPr lang="en-US" altLang="fr-FR" smtClean="0">
                <a:latin typeface="Times New Roman" panose="02020603050405020304" pitchFamily="18" charset="0"/>
              </a:rPr>
              <a:t>4 years		50%</a:t>
            </a:r>
            <a:endParaRPr lang="en-GB" altLang="fr-FR" smtClean="0">
              <a:latin typeface="Times New Roman" panose="02020603050405020304" pitchFamily="18" charset="0"/>
            </a:endParaRPr>
          </a:p>
          <a:p>
            <a:pPr eaLnBrk="1" hangingPunct="1">
              <a:buFontTx/>
              <a:buNone/>
            </a:pPr>
            <a:r>
              <a:rPr lang="en-US" altLang="fr-FR" smtClean="0">
                <a:latin typeface="Times New Roman" panose="02020603050405020304" pitchFamily="18" charset="0"/>
              </a:rPr>
              <a:t>.</a:t>
            </a:r>
          </a:p>
          <a:p>
            <a:pPr eaLnBrk="1" hangingPunct="1">
              <a:buFontTx/>
              <a:buNone/>
            </a:pPr>
            <a:r>
              <a:rPr lang="en-US" altLang="fr-FR" smtClean="0">
                <a:latin typeface="Times New Roman" panose="02020603050405020304" pitchFamily="18" charset="0"/>
              </a:rPr>
              <a:t>.</a:t>
            </a:r>
          </a:p>
          <a:p>
            <a:pPr eaLnBrk="1" hangingPunct="1">
              <a:buFontTx/>
              <a:buNone/>
            </a:pPr>
            <a:r>
              <a:rPr lang="en-US" altLang="fr-FR" smtClean="0">
                <a:latin typeface="Times New Roman" panose="02020603050405020304" pitchFamily="18" charset="0"/>
              </a:rPr>
              <a:t>.</a:t>
            </a:r>
          </a:p>
          <a:p>
            <a:pPr eaLnBrk="1" hangingPunct="1">
              <a:buFontTx/>
              <a:buNone/>
            </a:pPr>
            <a:r>
              <a:rPr lang="en-US" altLang="fr-FR" smtClean="0">
                <a:latin typeface="Times New Roman" panose="02020603050405020304" pitchFamily="18" charset="0"/>
              </a:rPr>
              <a:t>8 years		66%</a:t>
            </a:r>
            <a:endParaRPr lang="en-GB" altLang="fr-FR" smtClean="0">
              <a:latin typeface="Times New Roman" panose="02020603050405020304" pitchFamily="18" charset="0"/>
            </a:endParaRPr>
          </a:p>
          <a:p>
            <a:pPr eaLnBrk="1" hangingPunct="1">
              <a:buFontTx/>
              <a:buNone/>
            </a:pPr>
            <a:endParaRPr lang="en-US" altLang="fr-FR" smtClean="0">
              <a:latin typeface="Times New Roman" panose="02020603050405020304" pitchFamily="18" charset="0"/>
            </a:endParaRPr>
          </a:p>
          <a:p>
            <a:pPr eaLnBrk="1" hangingPunct="1">
              <a:buFontTx/>
              <a:buNone/>
            </a:pPr>
            <a:endParaRPr lang="en-GB" altLang="fr-FR" smtClean="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188913"/>
            <a:ext cx="8229600" cy="1143000"/>
          </a:xfrm>
        </p:spPr>
        <p:txBody>
          <a:bodyPr/>
          <a:lstStyle/>
          <a:p>
            <a:pPr eaLnBrk="1" hangingPunct="1"/>
            <a:r>
              <a:rPr lang="en-GB" altLang="fr-FR" smtClean="0">
                <a:latin typeface="Times New Roman" panose="02020603050405020304" pitchFamily="18" charset="0"/>
              </a:rPr>
              <a:t>Job Characteristics: SE vs E.</a:t>
            </a:r>
            <a:endParaRPr lang="fr-FR" altLang="fr-FR" smtClean="0">
              <a:latin typeface="Times New Roman" panose="02020603050405020304" pitchFamily="18" charset="0"/>
            </a:endParaRPr>
          </a:p>
        </p:txBody>
      </p:sp>
      <p:sp>
        <p:nvSpPr>
          <p:cNvPr id="19459" name="Rectangle 3"/>
          <p:cNvSpPr>
            <a:spLocks noGrp="1" noChangeArrowheads="1"/>
          </p:cNvSpPr>
          <p:nvPr>
            <p:ph type="body" idx="1"/>
          </p:nvPr>
        </p:nvSpPr>
        <p:spPr>
          <a:xfrm>
            <a:off x="457200" y="1196975"/>
            <a:ext cx="8229600" cy="5545138"/>
          </a:xfrm>
        </p:spPr>
        <p:txBody>
          <a:bodyPr/>
          <a:lstStyle/>
          <a:p>
            <a:pPr eaLnBrk="1" hangingPunct="1">
              <a:buFontTx/>
              <a:buNone/>
            </a:pPr>
            <a:r>
              <a:rPr lang="en-GB" altLang="fr-FR" b="1" smtClean="0">
                <a:latin typeface="Times New Roman" panose="02020603050405020304" pitchFamily="18" charset="0"/>
              </a:rPr>
              <a:t>Sociability</a:t>
            </a:r>
            <a:r>
              <a:rPr lang="en-GB" altLang="fr-FR" smtClean="0">
                <a:latin typeface="Times New Roman" panose="02020603050405020304" pitchFamily="18" charset="0"/>
              </a:rPr>
              <a:t>. </a:t>
            </a:r>
          </a:p>
          <a:p>
            <a:pPr eaLnBrk="1" hangingPunct="1">
              <a:buFontTx/>
              <a:buNone/>
            </a:pPr>
            <a:r>
              <a:rPr lang="en-GB" altLang="fr-FR" smtClean="0">
                <a:latin typeface="Times New Roman" panose="02020603050405020304" pitchFamily="18" charset="0"/>
              </a:rPr>
              <a:t>SE are often on their own.</a:t>
            </a:r>
          </a:p>
          <a:p>
            <a:pPr eaLnBrk="1" hangingPunct="1">
              <a:buFontTx/>
              <a:buNone/>
            </a:pPr>
            <a:endParaRPr lang="en-GB" altLang="fr-FR" smtClean="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88913"/>
            <a:ext cx="8229600" cy="1143000"/>
          </a:xfrm>
        </p:spPr>
        <p:txBody>
          <a:bodyPr/>
          <a:lstStyle/>
          <a:p>
            <a:pPr eaLnBrk="1" hangingPunct="1"/>
            <a:r>
              <a:rPr lang="en-GB" altLang="fr-FR" sz="4000" smtClean="0">
                <a:latin typeface="Times New Roman" panose="02020603050405020304" pitchFamily="18" charset="0"/>
              </a:rPr>
              <a:t>Measuring Well-being: The Day Reconstruction Method</a:t>
            </a:r>
            <a:endParaRPr lang="fr-FR" altLang="fr-FR" sz="4000" smtClean="0">
              <a:latin typeface="Times New Roman" panose="02020603050405020304" pitchFamily="18" charset="0"/>
            </a:endParaRPr>
          </a:p>
        </p:txBody>
      </p:sp>
      <p:sp>
        <p:nvSpPr>
          <p:cNvPr id="20483" name="Rectangle 3"/>
          <p:cNvSpPr>
            <a:spLocks noGrp="1" noChangeArrowheads="1"/>
          </p:cNvSpPr>
          <p:nvPr>
            <p:ph type="body" idx="1"/>
          </p:nvPr>
        </p:nvSpPr>
        <p:spPr>
          <a:xfrm>
            <a:off x="457200" y="1196975"/>
            <a:ext cx="8229600" cy="5545138"/>
          </a:xfrm>
        </p:spPr>
        <p:txBody>
          <a:bodyPr/>
          <a:lstStyle/>
          <a:p>
            <a:pPr eaLnBrk="1" hangingPunct="1">
              <a:buFontTx/>
              <a:buNone/>
            </a:pPr>
            <a:r>
              <a:rPr lang="en-GB" altLang="fr-FR" b="1" smtClean="0">
                <a:latin typeface="Times New Roman" panose="02020603050405020304" pitchFamily="18" charset="0"/>
              </a:rPr>
              <a:t>Respondents reconstruct the previous day</a:t>
            </a:r>
            <a:r>
              <a:rPr lang="en-GB" altLang="fr-FR" smtClean="0">
                <a:latin typeface="Times New Roman" panose="02020603050405020304" pitchFamily="18" charset="0"/>
              </a:rPr>
              <a:t>. </a:t>
            </a:r>
          </a:p>
          <a:p>
            <a:pPr eaLnBrk="1" hangingPunct="1">
              <a:buFontTx/>
              <a:buNone/>
            </a:pPr>
            <a:r>
              <a:rPr lang="en-GB" altLang="fr-FR" smtClean="0">
                <a:latin typeface="Times New Roman" panose="02020603050405020304" pitchFamily="18" charset="0"/>
              </a:rPr>
              <a:t>Split into a sequence of episodes.</a:t>
            </a:r>
          </a:p>
          <a:p>
            <a:pPr eaLnBrk="1" hangingPunct="1">
              <a:buFontTx/>
              <a:buNone/>
            </a:pPr>
            <a:r>
              <a:rPr lang="en-GB" altLang="fr-FR" smtClean="0">
                <a:latin typeface="Times New Roman" panose="02020603050405020304" pitchFamily="18" charset="0"/>
              </a:rPr>
              <a:t>Respondents report the key features of each episode, including </a:t>
            </a:r>
          </a:p>
          <a:p>
            <a:pPr eaLnBrk="1" hangingPunct="1">
              <a:buFontTx/>
              <a:buNone/>
            </a:pPr>
            <a:r>
              <a:rPr lang="en-GB" altLang="fr-FR" smtClean="0">
                <a:latin typeface="Times New Roman" panose="02020603050405020304" pitchFamily="18" charset="0"/>
              </a:rPr>
              <a:t>(1) When the episode began and ended</a:t>
            </a:r>
          </a:p>
          <a:p>
            <a:pPr eaLnBrk="1" hangingPunct="1">
              <a:buFontTx/>
              <a:buNone/>
            </a:pPr>
            <a:r>
              <a:rPr lang="en-GB" altLang="fr-FR" smtClean="0">
                <a:latin typeface="Times New Roman" panose="02020603050405020304" pitchFamily="18" charset="0"/>
              </a:rPr>
              <a:t>(2) what they were doing</a:t>
            </a:r>
          </a:p>
          <a:p>
            <a:pPr eaLnBrk="1" hangingPunct="1">
              <a:buFontTx/>
              <a:buNone/>
            </a:pPr>
            <a:r>
              <a:rPr lang="en-GB" altLang="fr-FR" smtClean="0">
                <a:latin typeface="Times New Roman" panose="02020603050405020304" pitchFamily="18" charset="0"/>
              </a:rPr>
              <a:t>(3) where they were</a:t>
            </a:r>
          </a:p>
          <a:p>
            <a:pPr eaLnBrk="1" hangingPunct="1">
              <a:buFontTx/>
              <a:buNone/>
            </a:pPr>
            <a:r>
              <a:rPr lang="en-GB" altLang="fr-FR" smtClean="0">
                <a:latin typeface="Times New Roman" panose="02020603050405020304" pitchFamily="18" charset="0"/>
              </a:rPr>
              <a:t>(4) Whom they were interacting with, and </a:t>
            </a:r>
          </a:p>
          <a:p>
            <a:pPr eaLnBrk="1" hangingPunct="1">
              <a:buFontTx/>
              <a:buNone/>
            </a:pPr>
            <a:r>
              <a:rPr lang="en-GB" altLang="fr-FR" smtClean="0">
                <a:latin typeface="Times New Roman" panose="02020603050405020304" pitchFamily="18" charset="0"/>
              </a:rPr>
              <a:t>(5) how they felt on multiple affect dimensions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554163"/>
            <a:ext cx="8208963" cy="450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8"/>
          <p:cNvSpPr txBox="1">
            <a:spLocks noChangeArrowheads="1"/>
          </p:cNvSpPr>
          <p:nvPr/>
        </p:nvSpPr>
        <p:spPr bwMode="auto">
          <a:xfrm>
            <a:off x="900113" y="620713"/>
            <a:ext cx="77041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fr-FR" sz="2400">
                <a:latin typeface="Times New Roman" panose="02020603050405020304" pitchFamily="18" charset="0"/>
              </a:rPr>
              <a:t>For each of the episodes that individuals identify during the day, they are asked the following questions: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900" y="1649413"/>
            <a:ext cx="8150225"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p:nvPr>
        </p:nvSpPr>
        <p:spPr/>
        <p:txBody>
          <a:bodyPr/>
          <a:lstStyle/>
          <a:p>
            <a:pPr eaLnBrk="1" hangingPunct="1"/>
            <a:endParaRPr lang="en-GB" altLang="fr-FR" smtClean="0"/>
          </a:p>
        </p:txBody>
      </p:sp>
      <p:pic>
        <p:nvPicPr>
          <p:cNvPr id="2355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63" y="306388"/>
            <a:ext cx="7596187" cy="655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Grp="1" noChangeAspect="1" noChangeArrowheads="1"/>
          </p:cNvPicPr>
          <p:nvPr>
            <p:ph/>
          </p:nvPr>
        </p:nvPicPr>
        <p:blipFill>
          <a:blip r:embed="rId2" cstate="print">
            <a:extLst>
              <a:ext uri="{28A0092B-C50C-407E-A947-70E740481C1C}">
                <a14:useLocalDpi xmlns:a14="http://schemas.microsoft.com/office/drawing/2010/main" val="0"/>
              </a:ext>
            </a:extLst>
          </a:blip>
          <a:srcRect/>
          <a:stretch>
            <a:fillRect/>
          </a:stretch>
        </p:blipFill>
        <p:spPr>
          <a:xfrm>
            <a:off x="1644650" y="0"/>
            <a:ext cx="6099175" cy="6669088"/>
          </a:xfr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188913"/>
            <a:ext cx="8229600" cy="1143000"/>
          </a:xfrm>
        </p:spPr>
        <p:txBody>
          <a:bodyPr/>
          <a:lstStyle/>
          <a:p>
            <a:pPr eaLnBrk="1" hangingPunct="1"/>
            <a:r>
              <a:rPr lang="en-GB" altLang="fr-FR" smtClean="0">
                <a:latin typeface="Times New Roman" panose="02020603050405020304" pitchFamily="18" charset="0"/>
              </a:rPr>
              <a:t>Job Characteristics: SE vs E.</a:t>
            </a:r>
            <a:endParaRPr lang="fr-FR" altLang="fr-FR" smtClean="0">
              <a:latin typeface="Times New Roman" panose="02020603050405020304" pitchFamily="18" charset="0"/>
            </a:endParaRPr>
          </a:p>
        </p:txBody>
      </p:sp>
      <p:sp>
        <p:nvSpPr>
          <p:cNvPr id="15363" name="Rectangle 3"/>
          <p:cNvSpPr>
            <a:spLocks noGrp="1" noChangeArrowheads="1"/>
          </p:cNvSpPr>
          <p:nvPr>
            <p:ph type="body" idx="1"/>
          </p:nvPr>
        </p:nvSpPr>
        <p:spPr>
          <a:xfrm>
            <a:off x="457200" y="1196975"/>
            <a:ext cx="8229600" cy="5545138"/>
          </a:xfrm>
        </p:spPr>
        <p:txBody>
          <a:bodyPr/>
          <a:lstStyle/>
          <a:p>
            <a:pPr marL="0" indent="0">
              <a:buFontTx/>
              <a:buNone/>
              <a:defRPr/>
            </a:pPr>
            <a:endParaRPr lang="en-GB" altLang="fr-FR" dirty="0" smtClean="0">
              <a:latin typeface="Times New Roman" pitchFamily="18" charset="0"/>
            </a:endParaRPr>
          </a:p>
          <a:p>
            <a:pPr eaLnBrk="1" hangingPunct="1">
              <a:buFontTx/>
              <a:buNone/>
              <a:defRPr/>
            </a:pPr>
            <a:r>
              <a:rPr lang="en-GB" altLang="fr-FR" b="1" dirty="0" smtClean="0">
                <a:latin typeface="Times New Roman" pitchFamily="18" charset="0"/>
              </a:rPr>
              <a:t>Autonomy</a:t>
            </a:r>
            <a:r>
              <a:rPr lang="en-GB" altLang="fr-FR" dirty="0" smtClean="0">
                <a:latin typeface="Times New Roman" pitchFamily="18" charset="0"/>
              </a:rPr>
              <a:t>. </a:t>
            </a:r>
          </a:p>
          <a:p>
            <a:pPr eaLnBrk="1" hangingPunct="1">
              <a:buFontTx/>
              <a:buNone/>
              <a:defRPr/>
            </a:pPr>
            <a:r>
              <a:rPr lang="en-GB" altLang="fr-FR" dirty="0" smtClean="0">
                <a:latin typeface="Times New Roman" pitchFamily="18" charset="0"/>
              </a:rPr>
              <a:t>This is obviously where the SE win.</a:t>
            </a:r>
          </a:p>
          <a:p>
            <a:pPr marL="0" indent="0">
              <a:buFontTx/>
              <a:buNone/>
              <a:defRPr/>
            </a:pPr>
            <a:endParaRPr lang="en-GB" altLang="fr-FR" dirty="0" smtClean="0">
              <a:latin typeface="Times New Roman" pitchFamily="18" charset="0"/>
            </a:endParaRPr>
          </a:p>
          <a:p>
            <a:pPr marL="0" indent="0">
              <a:buFontTx/>
              <a:buNone/>
              <a:defRPr/>
            </a:pPr>
            <a:r>
              <a:rPr lang="en-GB" altLang="fr-FR" dirty="0" smtClean="0">
                <a:latin typeface="Times New Roman" pitchFamily="18" charset="0"/>
              </a:rPr>
              <a:t>Autonomy is one of the four core job characteristics identified in </a:t>
            </a:r>
            <a:r>
              <a:rPr lang="en-US" dirty="0" err="1" smtClean="0">
                <a:latin typeface="Times New Roman"/>
              </a:rPr>
              <a:t>Schjoedt</a:t>
            </a:r>
            <a:r>
              <a:rPr lang="en-US" dirty="0" smtClean="0">
                <a:latin typeface="Times New Roman"/>
              </a:rPr>
              <a:t>, L. (2009). "Entrepreneurial Job Characteristics: An Examination of Their Effect on Entrepreneurial Satisfaction". </a:t>
            </a:r>
            <a:r>
              <a:rPr lang="en-US" i="1" dirty="0" smtClean="0">
                <a:latin typeface="Times New Roman"/>
              </a:rPr>
              <a:t>Entrepreneurship theory and practice, </a:t>
            </a:r>
            <a:r>
              <a:rPr lang="en-US" b="1" dirty="0" smtClean="0">
                <a:latin typeface="Times New Roman"/>
              </a:rPr>
              <a:t>33</a:t>
            </a:r>
            <a:r>
              <a:rPr lang="en-US" b="1" i="1" dirty="0" smtClean="0">
                <a:latin typeface="Times New Roman"/>
              </a:rPr>
              <a:t>, </a:t>
            </a:r>
            <a:r>
              <a:rPr lang="en-US" dirty="0" smtClean="0">
                <a:latin typeface="Times New Roman"/>
              </a:rPr>
              <a:t>619-644.</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457200" y="-26988"/>
            <a:ext cx="8229600" cy="1143001"/>
          </a:xfrm>
        </p:spPr>
        <p:txBody>
          <a:bodyPr/>
          <a:lstStyle/>
          <a:p>
            <a:pPr eaLnBrk="1" hangingPunct="1"/>
            <a:r>
              <a:rPr lang="en-GB" altLang="fr-FR" smtClean="0">
                <a:latin typeface="Times New Roman" panose="02020603050405020304" pitchFamily="18" charset="0"/>
              </a:rPr>
              <a:t>Wide disparity between countries</a:t>
            </a:r>
            <a:endParaRPr lang="fr-FR" altLang="fr-FR" smtClean="0">
              <a:latin typeface="Times New Roman" panose="02020603050405020304" pitchFamily="18" charset="0"/>
            </a:endParaRPr>
          </a:p>
        </p:txBody>
      </p:sp>
      <p:pic>
        <p:nvPicPr>
          <p:cNvPr id="4099" name="Picture 4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8" y="1052513"/>
            <a:ext cx="9421812"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6988"/>
            <a:ext cx="8229600" cy="1143001"/>
          </a:xfrm>
        </p:spPr>
        <p:txBody>
          <a:bodyPr/>
          <a:lstStyle/>
          <a:p>
            <a:pPr eaLnBrk="1" hangingPunct="1"/>
            <a:r>
              <a:rPr lang="en-GB" altLang="fr-FR" smtClean="0">
                <a:latin typeface="Times New Roman" panose="02020603050405020304" pitchFamily="18" charset="0"/>
              </a:rPr>
              <a:t>Job Characteristics: SE vs E.</a:t>
            </a:r>
            <a:endParaRPr lang="fr-FR" altLang="fr-FR" smtClean="0">
              <a:latin typeface="Times New Roman" panose="02020603050405020304" pitchFamily="18" charset="0"/>
            </a:endParaRPr>
          </a:p>
        </p:txBody>
      </p:sp>
      <p:sp>
        <p:nvSpPr>
          <p:cNvPr id="15363" name="Rectangle 3"/>
          <p:cNvSpPr>
            <a:spLocks noGrp="1" noChangeArrowheads="1"/>
          </p:cNvSpPr>
          <p:nvPr>
            <p:ph type="body" idx="1"/>
          </p:nvPr>
        </p:nvSpPr>
        <p:spPr>
          <a:xfrm>
            <a:off x="139700" y="836613"/>
            <a:ext cx="9004300" cy="5545137"/>
          </a:xfrm>
        </p:spPr>
        <p:txBody>
          <a:bodyPr/>
          <a:lstStyle/>
          <a:p>
            <a:pPr eaLnBrk="1" hangingPunct="1">
              <a:buFontTx/>
              <a:buNone/>
              <a:defRPr/>
            </a:pPr>
            <a:r>
              <a:rPr lang="en-GB" altLang="fr-FR" dirty="0" smtClean="0">
                <a:latin typeface="Times New Roman" pitchFamily="18" charset="0"/>
              </a:rPr>
              <a:t>The other three are </a:t>
            </a:r>
            <a:endParaRPr lang="en-GB" altLang="fr-FR" dirty="0">
              <a:latin typeface="Times New Roman" pitchFamily="18" charset="0"/>
            </a:endParaRPr>
          </a:p>
          <a:p>
            <a:pPr marL="514350" indent="-514350" eaLnBrk="1" hangingPunct="1">
              <a:buFont typeface="+mj-lt"/>
              <a:buAutoNum type="arabicParenR"/>
              <a:defRPr/>
            </a:pPr>
            <a:r>
              <a:rPr lang="en-US" altLang="fr-FR" dirty="0" smtClean="0">
                <a:latin typeface="Times New Roman" pitchFamily="18" charset="0"/>
              </a:rPr>
              <a:t>Variety</a:t>
            </a:r>
          </a:p>
          <a:p>
            <a:pPr marL="514350" indent="-514350" eaLnBrk="1" hangingPunct="1">
              <a:buFont typeface="+mj-lt"/>
              <a:buAutoNum type="arabicParenR"/>
              <a:defRPr/>
            </a:pPr>
            <a:r>
              <a:rPr lang="en-US" altLang="fr-FR" dirty="0" smtClean="0">
                <a:latin typeface="Times New Roman" pitchFamily="18" charset="0"/>
              </a:rPr>
              <a:t>Task identity: “</a:t>
            </a:r>
            <a:r>
              <a:rPr lang="en-US" altLang="fr-FR" i="1" dirty="0" smtClean="0">
                <a:latin typeface="Times New Roman" pitchFamily="18" charset="0"/>
              </a:rPr>
              <a:t>the degree to which the job requires completion of a ‘whole’ and identifiable piece of work; that is, doing a job from beginning to end with a viable outcome</a:t>
            </a:r>
            <a:r>
              <a:rPr lang="en-US" altLang="fr-FR" dirty="0" smtClean="0">
                <a:latin typeface="Times New Roman" pitchFamily="18" charset="0"/>
              </a:rPr>
              <a:t>”</a:t>
            </a:r>
          </a:p>
          <a:p>
            <a:pPr marL="514350" indent="-514350" eaLnBrk="1" hangingPunct="1">
              <a:buFont typeface="+mj-lt"/>
              <a:buAutoNum type="arabicParenR"/>
              <a:defRPr/>
            </a:pPr>
            <a:r>
              <a:rPr lang="en-US" altLang="fr-FR" dirty="0" smtClean="0">
                <a:latin typeface="Times New Roman" pitchFamily="18" charset="0"/>
              </a:rPr>
              <a:t>Feedback: “</a:t>
            </a:r>
            <a:r>
              <a:rPr lang="en-US" altLang="fr-FR" i="1" dirty="0" smtClean="0">
                <a:latin typeface="Times New Roman" pitchFamily="18" charset="0"/>
              </a:rPr>
              <a:t>the degree to which carrying out the work activities required by the job results in the individual obtaining direct and clear information about the effectiveness of his or her performance</a:t>
            </a:r>
            <a:r>
              <a:rPr lang="en-US" altLang="fr-FR" dirty="0" smtClean="0">
                <a:latin typeface="Times New Roman" pitchFamily="18" charset="0"/>
              </a:rPr>
              <a:t>”</a:t>
            </a:r>
          </a:p>
          <a:p>
            <a:pPr eaLnBrk="1" hangingPunct="1">
              <a:buFontTx/>
              <a:buNone/>
              <a:defRPr/>
            </a:pPr>
            <a:r>
              <a:rPr lang="en-US" altLang="fr-FR" dirty="0" smtClean="0">
                <a:latin typeface="Times New Roman" pitchFamily="18" charset="0"/>
              </a:rPr>
              <a:t>SE are argued to have more of these three than do E</a:t>
            </a:r>
            <a:endParaRPr lang="en-GB" altLang="fr-FR" dirty="0" smtClean="0">
              <a:latin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188913"/>
            <a:ext cx="8229600" cy="1143000"/>
          </a:xfrm>
        </p:spPr>
        <p:txBody>
          <a:bodyPr/>
          <a:lstStyle/>
          <a:p>
            <a:pPr eaLnBrk="1" hangingPunct="1"/>
            <a:r>
              <a:rPr lang="en-GB" altLang="fr-FR" smtClean="0">
                <a:latin typeface="Times New Roman" panose="02020603050405020304" pitchFamily="18" charset="0"/>
              </a:rPr>
              <a:t>Job Characteristics: SE vs E.</a:t>
            </a:r>
            <a:endParaRPr lang="fr-FR" altLang="fr-FR" smtClean="0">
              <a:latin typeface="Times New Roman" panose="02020603050405020304" pitchFamily="18" charset="0"/>
            </a:endParaRPr>
          </a:p>
        </p:txBody>
      </p:sp>
      <p:sp>
        <p:nvSpPr>
          <p:cNvPr id="27651" name="Rectangle 3"/>
          <p:cNvSpPr>
            <a:spLocks noGrp="1" noChangeArrowheads="1"/>
          </p:cNvSpPr>
          <p:nvPr>
            <p:ph type="body" idx="1"/>
          </p:nvPr>
        </p:nvSpPr>
        <p:spPr>
          <a:xfrm>
            <a:off x="457200" y="1125538"/>
            <a:ext cx="8229600" cy="5545137"/>
          </a:xfrm>
        </p:spPr>
        <p:txBody>
          <a:bodyPr/>
          <a:lstStyle/>
          <a:p>
            <a:pPr eaLnBrk="1" hangingPunct="1">
              <a:buFontTx/>
              <a:buNone/>
            </a:pPr>
            <a:r>
              <a:rPr lang="en-GB" altLang="fr-FR" sz="2800" b="1" dirty="0" smtClean="0">
                <a:latin typeface="Times New Roman" panose="02020603050405020304" pitchFamily="18" charset="0"/>
              </a:rPr>
              <a:t>Overall Conclusion</a:t>
            </a:r>
            <a:r>
              <a:rPr lang="en-GB" altLang="fr-FR" sz="2800" dirty="0" smtClean="0">
                <a:latin typeface="Times New Roman" panose="02020603050405020304" pitchFamily="18" charset="0"/>
              </a:rPr>
              <a:t>. </a:t>
            </a:r>
          </a:p>
          <a:p>
            <a:pPr eaLnBrk="1" hangingPunct="1">
              <a:buFontTx/>
              <a:buNone/>
            </a:pPr>
            <a:r>
              <a:rPr lang="en-GB" altLang="fr-FR" sz="2800" dirty="0" smtClean="0">
                <a:latin typeface="Times New Roman" panose="02020603050405020304" pitchFamily="18" charset="0"/>
              </a:rPr>
              <a:t>SE do worse than E by a lot of the counts above. </a:t>
            </a:r>
          </a:p>
          <a:p>
            <a:pPr eaLnBrk="1" hangingPunct="1">
              <a:buFontTx/>
              <a:buNone/>
            </a:pPr>
            <a:r>
              <a:rPr lang="en-GB" altLang="fr-FR" sz="2800" b="1" dirty="0" smtClean="0">
                <a:solidFill>
                  <a:srgbClr val="FF0000"/>
                </a:solidFill>
                <a:latin typeface="Times New Roman" panose="02020603050405020304" pitchFamily="18" charset="0"/>
              </a:rPr>
              <a:t>Old question </a:t>
            </a:r>
            <a:r>
              <a:rPr lang="en-GB" altLang="fr-FR" sz="2800" dirty="0" smtClean="0">
                <a:latin typeface="Times New Roman" panose="02020603050405020304" pitchFamily="18" charset="0"/>
              </a:rPr>
              <a:t>in labour: how can we add up the different domains to produce an overall index of job quality?</a:t>
            </a:r>
          </a:p>
          <a:p>
            <a:pPr eaLnBrk="1" hangingPunct="1">
              <a:buFontTx/>
              <a:buNone/>
            </a:pPr>
            <a:r>
              <a:rPr lang="en-GB" altLang="fr-FR" sz="2800" b="1" dirty="0" smtClean="0">
                <a:solidFill>
                  <a:srgbClr val="FF0000"/>
                </a:solidFill>
                <a:latin typeface="Times New Roman" panose="02020603050405020304" pitchFamily="18" charset="0"/>
              </a:rPr>
              <a:t>My answer</a:t>
            </a:r>
            <a:r>
              <a:rPr lang="en-GB" altLang="fr-FR" sz="2800" dirty="0" smtClean="0">
                <a:latin typeface="Times New Roman" panose="02020603050405020304" pitchFamily="18" charset="0"/>
              </a:rPr>
              <a:t>: We might not need to. Let’s ask individuals to do it for us by reporting their own evaluation of their job: their job satisfaction.</a:t>
            </a:r>
          </a:p>
          <a:p>
            <a:pPr eaLnBrk="1" hangingPunct="1">
              <a:buFontTx/>
              <a:buNone/>
            </a:pPr>
            <a:r>
              <a:rPr lang="en-GB" altLang="fr-FR" sz="2800" dirty="0" smtClean="0">
                <a:latin typeface="Times New Roman" panose="02020603050405020304" pitchFamily="18" charset="0"/>
              </a:rPr>
              <a:t>Job </a:t>
            </a:r>
            <a:r>
              <a:rPr lang="en-GB" altLang="fr-FR" sz="2800" dirty="0" err="1" smtClean="0">
                <a:latin typeface="Times New Roman" panose="02020603050405020304" pitchFamily="18" charset="0"/>
              </a:rPr>
              <a:t>Satisfaction</a:t>
            </a:r>
            <a:r>
              <a:rPr lang="en-GB" altLang="fr-FR" sz="2800" baseline="-25000" dirty="0" err="1" smtClean="0">
                <a:latin typeface="Times New Roman" panose="02020603050405020304" pitchFamily="18" charset="0"/>
              </a:rPr>
              <a:t>SE</a:t>
            </a:r>
            <a:r>
              <a:rPr lang="en-GB" altLang="fr-FR" sz="2800" dirty="0" smtClean="0">
                <a:latin typeface="Times New Roman" panose="02020603050405020304" pitchFamily="18" charset="0"/>
              </a:rPr>
              <a:t> &gt; Job </a:t>
            </a:r>
            <a:r>
              <a:rPr lang="en-GB" altLang="fr-FR" sz="2800" dirty="0" err="1" smtClean="0">
                <a:latin typeface="Times New Roman" panose="02020603050405020304" pitchFamily="18" charset="0"/>
              </a:rPr>
              <a:t>Satisfaction</a:t>
            </a:r>
            <a:r>
              <a:rPr lang="en-GB" altLang="fr-FR" sz="2800" baseline="-25000" dirty="0" err="1" smtClean="0">
                <a:latin typeface="Times New Roman" panose="02020603050405020304" pitchFamily="18" charset="0"/>
              </a:rPr>
              <a:t>E</a:t>
            </a:r>
            <a:endParaRPr lang="en-GB" altLang="fr-FR" sz="2800" baseline="-25000" dirty="0" smtClean="0">
              <a:latin typeface="Times New Roman" panose="02020603050405020304" pitchFamily="18" charset="0"/>
            </a:endParaRPr>
          </a:p>
          <a:p>
            <a:pPr eaLnBrk="1" hangingPunct="1"/>
            <a:r>
              <a:rPr lang="en-GB" altLang="fr-FR" sz="2800" dirty="0" smtClean="0">
                <a:latin typeface="Times New Roman" panose="02020603050405020304" pitchFamily="18" charset="0"/>
              </a:rPr>
              <a:t>In raw data</a:t>
            </a:r>
          </a:p>
          <a:p>
            <a:pPr eaLnBrk="1" hangingPunct="1"/>
            <a:r>
              <a:rPr lang="en-GB" altLang="fr-FR" sz="2800" dirty="0" smtClean="0">
                <a:latin typeface="Times New Roman" panose="02020603050405020304" pitchFamily="18" charset="0"/>
              </a:rPr>
              <a:t>With controls in (pooled) cross-section</a:t>
            </a:r>
          </a:p>
          <a:p>
            <a:pPr marL="0" indent="0" eaLnBrk="1" hangingPunct="1">
              <a:buNone/>
            </a:pPr>
            <a:endParaRPr lang="en-GB" altLang="fr-FR" sz="2800" dirty="0" smtClean="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188913"/>
            <a:ext cx="8229600" cy="1143000"/>
          </a:xfrm>
        </p:spPr>
        <p:txBody>
          <a:bodyPr/>
          <a:lstStyle/>
          <a:p>
            <a:pPr eaLnBrk="1" hangingPunct="1"/>
            <a:r>
              <a:rPr lang="en-GB" altLang="fr-FR" smtClean="0">
                <a:latin typeface="Times New Roman" panose="02020603050405020304" pitchFamily="18" charset="0"/>
              </a:rPr>
              <a:t>Job Characteristics: SE vs E.</a:t>
            </a:r>
            <a:endParaRPr lang="fr-FR" altLang="fr-FR" smtClean="0">
              <a:latin typeface="Times New Roman" panose="02020603050405020304" pitchFamily="18" charset="0"/>
            </a:endParaRPr>
          </a:p>
        </p:txBody>
      </p:sp>
      <p:sp>
        <p:nvSpPr>
          <p:cNvPr id="28675" name="Rectangle 3"/>
          <p:cNvSpPr>
            <a:spLocks noGrp="1" noChangeArrowheads="1"/>
          </p:cNvSpPr>
          <p:nvPr>
            <p:ph type="body" idx="1"/>
          </p:nvPr>
        </p:nvSpPr>
        <p:spPr>
          <a:xfrm>
            <a:off x="457200" y="1052513"/>
            <a:ext cx="8229600" cy="5545137"/>
          </a:xfrm>
        </p:spPr>
        <p:txBody>
          <a:bodyPr/>
          <a:lstStyle/>
          <a:p>
            <a:pPr eaLnBrk="1" hangingPunct="1">
              <a:buFontTx/>
              <a:buNone/>
            </a:pPr>
            <a:r>
              <a:rPr lang="en-GB" altLang="fr-FR" b="1" dirty="0" smtClean="0">
                <a:latin typeface="Times New Roman" panose="02020603050405020304" pitchFamily="18" charset="0"/>
              </a:rPr>
              <a:t>This looks like a mystery</a:t>
            </a:r>
            <a:r>
              <a:rPr lang="en-GB" altLang="fr-FR" dirty="0" smtClean="0">
                <a:latin typeface="Times New Roman" panose="02020603050405020304" pitchFamily="18" charset="0"/>
              </a:rPr>
              <a:t>. </a:t>
            </a:r>
          </a:p>
          <a:p>
            <a:pPr eaLnBrk="1" hangingPunct="1">
              <a:buFontTx/>
              <a:buNone/>
            </a:pPr>
            <a:r>
              <a:rPr lang="en-GB" altLang="fr-FR" dirty="0" smtClean="0">
                <a:latin typeface="Times New Roman" panose="02020603050405020304" pitchFamily="18" charset="0"/>
              </a:rPr>
              <a:t>SE do worse than E by many of the counts that economists think are important. </a:t>
            </a:r>
          </a:p>
          <a:p>
            <a:pPr eaLnBrk="1" hangingPunct="1">
              <a:buFontTx/>
              <a:buNone/>
            </a:pPr>
            <a:r>
              <a:rPr lang="en-GB" altLang="fr-FR" dirty="0" smtClean="0">
                <a:latin typeface="Times New Roman" panose="02020603050405020304" pitchFamily="18" charset="0"/>
              </a:rPr>
              <a:t>But they’re more satisfied…</a:t>
            </a:r>
          </a:p>
          <a:p>
            <a:pPr eaLnBrk="1" hangingPunct="1">
              <a:buFontTx/>
              <a:buNone/>
            </a:pPr>
            <a:r>
              <a:rPr lang="en-GB" altLang="fr-FR" dirty="0" smtClean="0">
                <a:latin typeface="Times New Roman" panose="02020603050405020304" pitchFamily="18" charset="0"/>
              </a:rPr>
              <a:t>Maybe we shouldn’t believe satisfaction scores, but instead ask a direct </a:t>
            </a:r>
            <a:r>
              <a:rPr lang="en-GB" altLang="fr-FR" dirty="0" smtClean="0">
                <a:solidFill>
                  <a:srgbClr val="FF0000"/>
                </a:solidFill>
                <a:latin typeface="Times New Roman" panose="02020603050405020304" pitchFamily="18" charset="0"/>
              </a:rPr>
              <a:t>hypothetical preference question</a:t>
            </a:r>
            <a:r>
              <a:rPr lang="en-GB" altLang="fr-FR" dirty="0" smtClean="0">
                <a:latin typeface="Times New Roman" panose="02020603050405020304" pitchFamily="18" charset="0"/>
              </a:rPr>
              <a:t>. This one comes from the “Work Orientations” module of the ISSP:</a:t>
            </a:r>
          </a:p>
          <a:p>
            <a:pPr eaLnBrk="1" hangingPunct="1">
              <a:buFontTx/>
              <a:buNone/>
            </a:pPr>
            <a:r>
              <a:rPr lang="en-GB" altLang="fr-FR" dirty="0" smtClean="0">
                <a:latin typeface="Times New Roman" panose="02020603050405020304" pitchFamily="18" charset="0"/>
              </a:rPr>
              <a:t>“</a:t>
            </a:r>
            <a:r>
              <a:rPr lang="en-GB" altLang="fr-FR" i="1" dirty="0" smtClean="0">
                <a:latin typeface="Times New Roman" panose="02020603050405020304" pitchFamily="18" charset="0"/>
              </a:rPr>
              <a:t>Suppose you were working and could choose between different kinds of jobs. Which of the following would you personally choose?</a:t>
            </a:r>
            <a:r>
              <a:rPr lang="en-GB" altLang="fr-FR" dirty="0" smtClean="0">
                <a:latin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4"/>
          <p:cNvSpPr txBox="1">
            <a:spLocks noChangeArrowheads="1"/>
          </p:cNvSpPr>
          <p:nvPr/>
        </p:nvSpPr>
        <p:spPr bwMode="auto">
          <a:xfrm>
            <a:off x="539750" y="476250"/>
            <a:ext cx="79200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GB" altLang="fr-FR" sz="1800"/>
          </a:p>
        </p:txBody>
      </p:sp>
      <p:pic>
        <p:nvPicPr>
          <p:cNvPr id="2969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260350"/>
            <a:ext cx="8208963" cy="620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323850" y="476250"/>
            <a:ext cx="8280400" cy="5761038"/>
          </a:xfrm>
        </p:spPr>
        <p:txBody>
          <a:bodyPr/>
          <a:lstStyle/>
          <a:p>
            <a:pPr marL="609600" indent="-609600" eaLnBrk="1" hangingPunct="1">
              <a:lnSpc>
                <a:spcPct val="80000"/>
              </a:lnSpc>
              <a:buFontTx/>
              <a:buNone/>
            </a:pPr>
            <a:r>
              <a:rPr lang="en-GB" altLang="fr-FR" sz="2800" smtClean="0">
                <a:latin typeface="Times New Roman" panose="02020603050405020304" pitchFamily="18" charset="0"/>
              </a:rPr>
              <a:t>The SE are therefore more satisfied than the employed, and the percentage saying they would prefer to be SE is systematically three to four times higher than the percentage who actually are.</a:t>
            </a:r>
          </a:p>
          <a:p>
            <a:pPr marL="609600" indent="-609600" eaLnBrk="1" hangingPunct="1">
              <a:lnSpc>
                <a:spcPct val="80000"/>
              </a:lnSpc>
              <a:buFontTx/>
              <a:buNone/>
            </a:pPr>
            <a:endParaRPr lang="en-GB" altLang="fr-FR" sz="2800" smtClean="0">
              <a:latin typeface="Times New Roman" panose="02020603050405020304" pitchFamily="18" charset="0"/>
            </a:endParaRPr>
          </a:p>
          <a:p>
            <a:pPr marL="609600" indent="-609600" eaLnBrk="1" hangingPunct="1">
              <a:lnSpc>
                <a:spcPct val="80000"/>
              </a:lnSpc>
              <a:buFontTx/>
              <a:buNone/>
            </a:pPr>
            <a:r>
              <a:rPr lang="en-GB" altLang="fr-FR" sz="2800" smtClean="0">
                <a:latin typeface="Times New Roman" panose="02020603050405020304" pitchFamily="18" charset="0"/>
              </a:rPr>
              <a:t>How can we have U</a:t>
            </a:r>
            <a:r>
              <a:rPr lang="en-GB" altLang="fr-FR" sz="2800" baseline="-25000" smtClean="0">
                <a:latin typeface="Times New Roman" panose="02020603050405020304" pitchFamily="18" charset="0"/>
              </a:rPr>
              <a:t>SE</a:t>
            </a:r>
            <a:r>
              <a:rPr lang="en-GB" altLang="fr-FR" sz="2800" smtClean="0">
                <a:latin typeface="Times New Roman" panose="02020603050405020304" pitchFamily="18" charset="0"/>
              </a:rPr>
              <a:t> &gt; U</a:t>
            </a:r>
            <a:r>
              <a:rPr lang="en-GB" altLang="fr-FR" sz="2800" baseline="-25000" smtClean="0">
                <a:latin typeface="Times New Roman" panose="02020603050405020304" pitchFamily="18" charset="0"/>
              </a:rPr>
              <a:t>E</a:t>
            </a:r>
            <a:r>
              <a:rPr lang="en-GB" altLang="fr-FR" sz="2800" smtClean="0">
                <a:latin typeface="Times New Roman" panose="02020603050405020304" pitchFamily="18" charset="0"/>
              </a:rPr>
              <a:t> in equilibrium?</a:t>
            </a:r>
          </a:p>
          <a:p>
            <a:pPr marL="609600" indent="-609600" eaLnBrk="1" hangingPunct="1">
              <a:lnSpc>
                <a:spcPct val="80000"/>
              </a:lnSpc>
              <a:buFontTx/>
              <a:buNone/>
            </a:pPr>
            <a:endParaRPr lang="en-GB" altLang="fr-FR" sz="2800" smtClean="0">
              <a:latin typeface="Times New Roman" panose="02020603050405020304" pitchFamily="18" charset="0"/>
            </a:endParaRPr>
          </a:p>
          <a:p>
            <a:pPr marL="609600" indent="-609600" eaLnBrk="1" hangingPunct="1">
              <a:lnSpc>
                <a:spcPct val="80000"/>
              </a:lnSpc>
              <a:buFontTx/>
              <a:buNone/>
            </a:pPr>
            <a:r>
              <a:rPr lang="en-GB" altLang="fr-FR" sz="2800" smtClean="0">
                <a:latin typeface="Times New Roman" panose="02020603050405020304" pitchFamily="18" charset="0"/>
              </a:rPr>
              <a:t>Three possible explanations</a:t>
            </a:r>
          </a:p>
          <a:p>
            <a:pPr marL="609600" indent="-609600" eaLnBrk="1" hangingPunct="1">
              <a:lnSpc>
                <a:spcPct val="80000"/>
              </a:lnSpc>
              <a:buFontTx/>
              <a:buNone/>
            </a:pPr>
            <a:endParaRPr lang="en-GB" altLang="fr-FR" sz="2800" smtClean="0">
              <a:latin typeface="Times New Roman" panose="02020603050405020304" pitchFamily="18" charset="0"/>
            </a:endParaRPr>
          </a:p>
          <a:p>
            <a:pPr marL="609600" indent="-609600" eaLnBrk="1" hangingPunct="1">
              <a:lnSpc>
                <a:spcPct val="80000"/>
              </a:lnSpc>
            </a:pPr>
            <a:r>
              <a:rPr lang="en-GB" altLang="fr-FR" sz="2800" smtClean="0">
                <a:latin typeface="Times New Roman" panose="02020603050405020304" pitchFamily="18" charset="0"/>
              </a:rPr>
              <a:t>Capital constraints</a:t>
            </a:r>
          </a:p>
          <a:p>
            <a:pPr marL="609600" indent="-609600" eaLnBrk="1" hangingPunct="1">
              <a:lnSpc>
                <a:spcPct val="80000"/>
              </a:lnSpc>
            </a:pPr>
            <a:r>
              <a:rPr lang="en-GB" altLang="fr-FR" sz="2800" smtClean="0">
                <a:latin typeface="Times New Roman" panose="02020603050405020304" pitchFamily="18" charset="0"/>
              </a:rPr>
              <a:t>Matching by Know-How</a:t>
            </a:r>
          </a:p>
          <a:p>
            <a:pPr marL="609600" indent="-609600" eaLnBrk="1" hangingPunct="1">
              <a:lnSpc>
                <a:spcPct val="80000"/>
              </a:lnSpc>
            </a:pPr>
            <a:r>
              <a:rPr lang="en-GB" altLang="fr-FR" sz="2800" smtClean="0">
                <a:latin typeface="Times New Roman" panose="02020603050405020304" pitchFamily="18" charset="0"/>
              </a:rPr>
              <a:t>Matching by Risk-Aversion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323850" y="476250"/>
            <a:ext cx="8280400" cy="5761038"/>
          </a:xfrm>
        </p:spPr>
        <p:txBody>
          <a:bodyPr/>
          <a:lstStyle/>
          <a:p>
            <a:pPr marL="609600" indent="-609600" eaLnBrk="1" hangingPunct="1">
              <a:lnSpc>
                <a:spcPct val="90000"/>
              </a:lnSpc>
              <a:buFontTx/>
              <a:buNone/>
            </a:pPr>
            <a:r>
              <a:rPr lang="en-GB" altLang="fr-FR" sz="2000" b="1" smtClean="0">
                <a:latin typeface="Times New Roman" panose="02020603050405020304" pitchFamily="18" charset="0"/>
              </a:rPr>
              <a:t>1) Capital constraints </a:t>
            </a:r>
          </a:p>
          <a:p>
            <a:pPr marL="609600" indent="-609600" eaLnBrk="1" hangingPunct="1">
              <a:lnSpc>
                <a:spcPct val="90000"/>
              </a:lnSpc>
              <a:buFontTx/>
              <a:buNone/>
            </a:pPr>
            <a:endParaRPr lang="en-GB" altLang="fr-FR" sz="2000" smtClean="0">
              <a:latin typeface="Times New Roman" panose="02020603050405020304" pitchFamily="18" charset="0"/>
            </a:endParaRPr>
          </a:p>
          <a:p>
            <a:pPr marL="609600" indent="-609600" eaLnBrk="1" hangingPunct="1">
              <a:lnSpc>
                <a:spcPct val="90000"/>
              </a:lnSpc>
              <a:buFontTx/>
              <a:buNone/>
            </a:pPr>
            <a:r>
              <a:rPr lang="en-GB" altLang="fr-FR" sz="2000" smtClean="0">
                <a:latin typeface="Times New Roman" panose="02020603050405020304" pitchFamily="18" charset="0"/>
              </a:rPr>
              <a:t>As epitomised in Blanchflower and Oswald. </a:t>
            </a:r>
            <a:r>
              <a:rPr lang="en-GB" altLang="fr-FR" sz="2000" i="1" smtClean="0">
                <a:latin typeface="Times New Roman" panose="02020603050405020304" pitchFamily="18" charset="0"/>
              </a:rPr>
              <a:t>Journal of Labor Economics </a:t>
            </a:r>
            <a:r>
              <a:rPr lang="en-GB" altLang="fr-FR" sz="2000" smtClean="0">
                <a:latin typeface="Times New Roman" panose="02020603050405020304" pitchFamily="18" charset="0"/>
              </a:rPr>
              <a:t>(1998)</a:t>
            </a:r>
          </a:p>
          <a:p>
            <a:pPr marL="609600" indent="-609600" eaLnBrk="1" hangingPunct="1">
              <a:lnSpc>
                <a:spcPct val="90000"/>
              </a:lnSpc>
              <a:buFontTx/>
              <a:buNone/>
            </a:pPr>
            <a:r>
              <a:rPr lang="en-GB" altLang="fr-FR" sz="2000" smtClean="0">
                <a:latin typeface="Times New Roman" panose="02020603050405020304" pitchFamily="18" charset="0"/>
              </a:rPr>
              <a:t>Being SE requires capital. Not all SE have enough to set up on their own and have to borrow. Asymmetric information between entrepreneurs and  banks: the latter cannot evaluate how good the entrepreneur’s project is. </a:t>
            </a:r>
          </a:p>
          <a:p>
            <a:pPr marL="609600" indent="-609600" eaLnBrk="1" hangingPunct="1">
              <a:lnSpc>
                <a:spcPct val="90000"/>
              </a:lnSpc>
              <a:buFontTx/>
              <a:buNone/>
            </a:pPr>
            <a:endParaRPr lang="en-GB" altLang="fr-FR" sz="2000" smtClean="0">
              <a:latin typeface="Times New Roman" panose="02020603050405020304" pitchFamily="18" charset="0"/>
            </a:endParaRPr>
          </a:p>
          <a:p>
            <a:pPr marL="609600" indent="-609600" eaLnBrk="1" hangingPunct="1">
              <a:lnSpc>
                <a:spcPct val="90000"/>
              </a:lnSpc>
              <a:buFontTx/>
              <a:buNone/>
            </a:pPr>
            <a:r>
              <a:rPr lang="en-GB" altLang="fr-FR" sz="2000" smtClean="0">
                <a:latin typeface="Times New Roman" panose="02020603050405020304" pitchFamily="18" charset="0"/>
              </a:rPr>
              <a:t>As a result, some profitable projects may not be funded. </a:t>
            </a:r>
          </a:p>
          <a:p>
            <a:pPr marL="609600" indent="-609600" eaLnBrk="1" hangingPunct="1">
              <a:lnSpc>
                <a:spcPct val="90000"/>
              </a:lnSpc>
              <a:buFontTx/>
              <a:buNone/>
            </a:pPr>
            <a:endParaRPr lang="en-GB" altLang="fr-FR" sz="2000" smtClean="0">
              <a:latin typeface="Times New Roman" panose="02020603050405020304" pitchFamily="18" charset="0"/>
            </a:endParaRPr>
          </a:p>
          <a:p>
            <a:pPr marL="609600" indent="-609600" eaLnBrk="1" hangingPunct="1">
              <a:lnSpc>
                <a:spcPct val="90000"/>
              </a:lnSpc>
              <a:buFontTx/>
              <a:buNone/>
            </a:pPr>
            <a:r>
              <a:rPr lang="en-GB" altLang="fr-FR" sz="2000" smtClean="0">
                <a:latin typeface="Times New Roman" panose="02020603050405020304" pitchFamily="18" charset="0"/>
              </a:rPr>
              <a:t>Two possibilities</a:t>
            </a:r>
          </a:p>
          <a:p>
            <a:pPr marL="609600" indent="-609600" eaLnBrk="1" hangingPunct="1">
              <a:lnSpc>
                <a:spcPct val="90000"/>
              </a:lnSpc>
            </a:pPr>
            <a:r>
              <a:rPr lang="en-GB" altLang="fr-FR" sz="2000" smtClean="0">
                <a:latin typeface="Times New Roman" panose="02020603050405020304" pitchFamily="18" charset="0"/>
              </a:rPr>
              <a:t>If the market clears, then U</a:t>
            </a:r>
            <a:r>
              <a:rPr lang="en-GB" altLang="fr-FR" sz="2000" baseline="-25000" smtClean="0">
                <a:latin typeface="Times New Roman" panose="02020603050405020304" pitchFamily="18" charset="0"/>
              </a:rPr>
              <a:t>SE</a:t>
            </a:r>
            <a:r>
              <a:rPr lang="en-GB" altLang="fr-FR" sz="2000" smtClean="0">
                <a:latin typeface="Times New Roman" panose="02020603050405020304" pitchFamily="18" charset="0"/>
              </a:rPr>
              <a:t> = U</a:t>
            </a:r>
            <a:r>
              <a:rPr lang="en-GB" altLang="fr-FR" sz="2000" baseline="-25000" smtClean="0">
                <a:latin typeface="Times New Roman" panose="02020603050405020304" pitchFamily="18" charset="0"/>
              </a:rPr>
              <a:t>E</a:t>
            </a:r>
          </a:p>
          <a:p>
            <a:pPr marL="609600" indent="-609600" eaLnBrk="1" hangingPunct="1">
              <a:lnSpc>
                <a:spcPct val="90000"/>
              </a:lnSpc>
            </a:pPr>
            <a:r>
              <a:rPr lang="en-GB" altLang="fr-FR" sz="2000" smtClean="0">
                <a:latin typeface="Times New Roman" panose="02020603050405020304" pitchFamily="18" charset="0"/>
              </a:rPr>
              <a:t>If the market does not clear, then U</a:t>
            </a:r>
            <a:r>
              <a:rPr lang="en-GB" altLang="fr-FR" sz="2000" baseline="-25000" smtClean="0">
                <a:latin typeface="Times New Roman" panose="02020603050405020304" pitchFamily="18" charset="0"/>
              </a:rPr>
              <a:t>SE</a:t>
            </a:r>
            <a:r>
              <a:rPr lang="en-GB" altLang="fr-FR" sz="2000" smtClean="0">
                <a:latin typeface="Times New Roman" panose="02020603050405020304" pitchFamily="18" charset="0"/>
              </a:rPr>
              <a:t> &gt; U</a:t>
            </a:r>
            <a:r>
              <a:rPr lang="en-GB" altLang="fr-FR" sz="2000" baseline="-25000" smtClean="0">
                <a:latin typeface="Times New Roman" panose="02020603050405020304" pitchFamily="18" charset="0"/>
              </a:rPr>
              <a:t>E</a:t>
            </a:r>
          </a:p>
          <a:p>
            <a:pPr marL="609600" indent="-609600" eaLnBrk="1" hangingPunct="1">
              <a:lnSpc>
                <a:spcPct val="90000"/>
              </a:lnSpc>
              <a:buFontTx/>
              <a:buNone/>
            </a:pPr>
            <a:endParaRPr lang="en-GB" altLang="fr-FR" sz="2000" smtClean="0">
              <a:latin typeface="Times New Roman" panose="02020603050405020304" pitchFamily="18" charset="0"/>
            </a:endParaRPr>
          </a:p>
          <a:p>
            <a:pPr marL="609600" indent="-609600" eaLnBrk="1" hangingPunct="1">
              <a:lnSpc>
                <a:spcPct val="90000"/>
              </a:lnSpc>
              <a:buFontTx/>
              <a:buNone/>
            </a:pPr>
            <a:r>
              <a:rPr lang="en-GB" altLang="fr-FR" sz="2000" smtClean="0">
                <a:latin typeface="Times New Roman" panose="02020603050405020304" pitchFamily="18" charset="0"/>
              </a:rPr>
              <a:t>In the latter case, the utility gap should fall with entrepreneurs’ own capital. The more entrepreneurs are able to self-finance their projects, the less banks matter, and the smaller is the utility gap.</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idx="4294967295"/>
          </p:nvPr>
        </p:nvSpPr>
        <p:spPr>
          <a:xfrm>
            <a:off x="250825" y="434752"/>
            <a:ext cx="8610600" cy="762000"/>
          </a:xfrm>
        </p:spPr>
        <p:txBody>
          <a:bodyPr/>
          <a:lstStyle/>
          <a:p>
            <a:pPr eaLnBrk="1" hangingPunct="1"/>
            <a:r>
              <a:rPr lang="en-US" altLang="fr-FR" sz="2400" b="1" dirty="0" smtClean="0">
                <a:solidFill>
                  <a:schemeClr val="tx1"/>
                </a:solidFill>
                <a:latin typeface="Times New Roman" panose="02020603050405020304" pitchFamily="18" charset="0"/>
              </a:rPr>
              <a:t>Formal model in Evans and </a:t>
            </a:r>
            <a:r>
              <a:rPr lang="en-US" altLang="fr-FR" sz="2400" b="1" dirty="0" err="1" smtClean="0">
                <a:solidFill>
                  <a:schemeClr val="tx1"/>
                </a:solidFill>
                <a:latin typeface="Times New Roman" panose="02020603050405020304" pitchFamily="18" charset="0"/>
              </a:rPr>
              <a:t>Jovanovic</a:t>
            </a:r>
            <a:r>
              <a:rPr lang="en-US" altLang="fr-FR" sz="2400" b="1" dirty="0" smtClean="0">
                <a:solidFill>
                  <a:schemeClr val="tx1"/>
                </a:solidFill>
                <a:latin typeface="Times New Roman" panose="02020603050405020304" pitchFamily="18" charset="0"/>
              </a:rPr>
              <a:t> (1989):</a:t>
            </a:r>
            <a:br>
              <a:rPr lang="en-US" altLang="fr-FR" sz="2400" b="1" dirty="0" smtClean="0">
                <a:solidFill>
                  <a:schemeClr val="tx1"/>
                </a:solidFill>
                <a:latin typeface="Times New Roman" panose="02020603050405020304" pitchFamily="18" charset="0"/>
              </a:rPr>
            </a:br>
            <a:r>
              <a:rPr lang="en-US" altLang="fr-FR" sz="2400" dirty="0" smtClean="0">
                <a:solidFill>
                  <a:srgbClr val="FF0000"/>
                </a:solidFill>
                <a:latin typeface="Times New Roman" panose="02020603050405020304" pitchFamily="18" charset="0"/>
              </a:rPr>
              <a:t/>
            </a:r>
            <a:br>
              <a:rPr lang="en-US" altLang="fr-FR" sz="2400" dirty="0" smtClean="0">
                <a:solidFill>
                  <a:srgbClr val="FF0000"/>
                </a:solidFill>
                <a:latin typeface="Times New Roman" panose="02020603050405020304" pitchFamily="18" charset="0"/>
              </a:rPr>
            </a:br>
            <a:r>
              <a:rPr lang="en-US" altLang="fr-FR" sz="2400" dirty="0" smtClean="0">
                <a:solidFill>
                  <a:srgbClr val="FF0000"/>
                </a:solidFill>
                <a:latin typeface="Times New Roman" panose="02020603050405020304" pitchFamily="18" charset="0"/>
              </a:rPr>
              <a:t>Shows not only the decision to become SE, but also the resulting size of the SE firm</a:t>
            </a:r>
          </a:p>
        </p:txBody>
      </p:sp>
      <p:sp>
        <p:nvSpPr>
          <p:cNvPr id="32771" name="TextBox 2"/>
          <p:cNvSpPr txBox="1">
            <a:spLocks noChangeArrowheads="1"/>
          </p:cNvSpPr>
          <p:nvPr/>
        </p:nvSpPr>
        <p:spPr bwMode="auto">
          <a:xfrm>
            <a:off x="457200" y="1744811"/>
            <a:ext cx="8112125"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2000" b="1" u="sng" dirty="0">
                <a:solidFill>
                  <a:srgbClr val="002060"/>
                </a:solidFill>
                <a:latin typeface="Times New Roman" panose="02020603050405020304" pitchFamily="18" charset="0"/>
                <a:cs typeface="Times New Roman" panose="02020603050405020304" pitchFamily="18" charset="0"/>
              </a:rPr>
              <a:t>Household Choice</a:t>
            </a:r>
            <a:r>
              <a:rPr lang="en-US" altLang="fr-FR" sz="2000" dirty="0">
                <a:latin typeface="Times New Roman" panose="02020603050405020304" pitchFamily="18" charset="0"/>
                <a:cs typeface="Times New Roman" panose="02020603050405020304" pitchFamily="18" charset="0"/>
              </a:rPr>
              <a:t>:</a:t>
            </a:r>
          </a:p>
          <a:p>
            <a:pPr eaLnBrk="1" hangingPunct="1">
              <a:spcBef>
                <a:spcPct val="0"/>
              </a:spcBef>
              <a:buFontTx/>
              <a:buNone/>
            </a:pPr>
            <a:endParaRPr lang="en-US" altLang="fr-FR" sz="2000" dirty="0">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fr-FR" sz="2000" dirty="0">
                <a:latin typeface="Times New Roman" panose="02020603050405020304" pitchFamily="18" charset="0"/>
                <a:cs typeface="Times New Roman" panose="02020603050405020304" pitchFamily="18" charset="0"/>
              </a:rPr>
              <a:t>Become a worker:		Earn wage:	 (</a:t>
            </a:r>
            <a:r>
              <a:rPr lang="en-US" altLang="fr-FR" sz="2000" i="1" dirty="0">
                <a:latin typeface="Times New Roman" panose="02020603050405020304" pitchFamily="18" charset="0"/>
                <a:cs typeface="Times New Roman" panose="02020603050405020304" pitchFamily="18" charset="0"/>
              </a:rPr>
              <a:t>w</a:t>
            </a:r>
            <a:r>
              <a:rPr lang="el-GR" altLang="fr-FR" sz="2000" i="1" dirty="0">
                <a:latin typeface="Times New Roman" panose="02020603050405020304" pitchFamily="18" charset="0"/>
                <a:cs typeface="Times New Roman" panose="02020603050405020304" pitchFamily="18" charset="0"/>
              </a:rPr>
              <a:t>ζ</a:t>
            </a:r>
            <a:r>
              <a:rPr lang="en-US" altLang="fr-FR" sz="2000" dirty="0">
                <a:latin typeface="Times New Roman" panose="02020603050405020304" pitchFamily="18" charset="0"/>
                <a:cs typeface="Times New Roman" panose="02020603050405020304" pitchFamily="18" charset="0"/>
              </a:rPr>
              <a:t>)</a:t>
            </a:r>
          </a:p>
          <a:p>
            <a:pPr eaLnBrk="1" hangingPunct="1">
              <a:spcBef>
                <a:spcPct val="0"/>
              </a:spcBef>
              <a:buFontTx/>
              <a:buNone/>
            </a:pPr>
            <a:endParaRPr lang="en-US" altLang="fr-FR" sz="2000" dirty="0">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fr-FR" sz="2000" dirty="0">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fr-FR" sz="2000" dirty="0">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fr-FR" sz="2000" dirty="0">
                <a:latin typeface="Times New Roman" panose="02020603050405020304" pitchFamily="18" charset="0"/>
                <a:cs typeface="Times New Roman" panose="02020603050405020304" pitchFamily="18" charset="0"/>
              </a:rPr>
              <a:t>where:	</a:t>
            </a:r>
            <a:r>
              <a:rPr lang="en-US" altLang="fr-FR" sz="2000" b="1" i="1" dirty="0">
                <a:latin typeface="Times New Roman" panose="02020603050405020304" pitchFamily="18" charset="0"/>
                <a:cs typeface="Times New Roman" panose="02020603050405020304" pitchFamily="18" charset="0"/>
                <a:sym typeface="Mathematica1" pitchFamily="2" charset="2"/>
              </a:rPr>
              <a:t>θ</a:t>
            </a:r>
            <a:r>
              <a:rPr lang="en-US" altLang="fr-FR" sz="2000" dirty="0">
                <a:latin typeface="Times New Roman" panose="02020603050405020304" pitchFamily="18" charset="0"/>
                <a:cs typeface="Times New Roman" panose="02020603050405020304" pitchFamily="18" charset="0"/>
                <a:sym typeface="Mathematica1" pitchFamily="2" charset="2"/>
              </a:rPr>
              <a:t> is entrepreneurial ability (known when making </a:t>
            </a:r>
            <a:r>
              <a:rPr lang="en-US" altLang="fr-FR" sz="2000" dirty="0" smtClean="0">
                <a:latin typeface="Times New Roman" panose="02020603050405020304" pitchFamily="18" charset="0"/>
                <a:cs typeface="Times New Roman" panose="02020603050405020304" pitchFamily="18" charset="0"/>
                <a:sym typeface="Mathematica1" pitchFamily="2" charset="2"/>
              </a:rPr>
              <a:t>choice – no learning about mistakes)</a:t>
            </a:r>
            <a:endParaRPr lang="en-US" altLang="fr-FR" sz="2000" dirty="0">
              <a:latin typeface="Times New Roman" panose="02020603050405020304" pitchFamily="18" charset="0"/>
              <a:cs typeface="Times New Roman" panose="02020603050405020304" pitchFamily="18" charset="0"/>
              <a:sym typeface="Mathematica1" pitchFamily="2" charset="2"/>
            </a:endParaRPr>
          </a:p>
          <a:p>
            <a:pPr eaLnBrk="1" hangingPunct="1">
              <a:spcBef>
                <a:spcPct val="0"/>
              </a:spcBef>
              <a:buFontTx/>
              <a:buNone/>
            </a:pPr>
            <a:r>
              <a:rPr lang="en-US" altLang="fr-FR" sz="2000" dirty="0">
                <a:latin typeface="Times New Roman" panose="02020603050405020304" pitchFamily="18" charset="0"/>
                <a:cs typeface="Times New Roman" panose="02020603050405020304" pitchFamily="18" charset="0"/>
                <a:sym typeface="Mathematica1" pitchFamily="2" charset="2"/>
              </a:rPr>
              <a:t>		</a:t>
            </a:r>
            <a:r>
              <a:rPr lang="en-US" altLang="fr-FR" sz="2000" b="1" i="1" dirty="0">
                <a:latin typeface="Times New Roman" panose="02020603050405020304" pitchFamily="18" charset="0"/>
                <a:cs typeface="Times New Roman" panose="02020603050405020304" pitchFamily="18" charset="0"/>
                <a:sym typeface="Mathematica1" pitchFamily="2" charset="2"/>
              </a:rPr>
              <a:t>k</a:t>
            </a:r>
            <a:r>
              <a:rPr lang="en-US" altLang="fr-FR" sz="2000" dirty="0">
                <a:latin typeface="Times New Roman" panose="02020603050405020304" pitchFamily="18" charset="0"/>
                <a:cs typeface="Times New Roman" panose="02020603050405020304" pitchFamily="18" charset="0"/>
                <a:sym typeface="Mathematica1" pitchFamily="2" charset="2"/>
              </a:rPr>
              <a:t> is capital necessary to start a business</a:t>
            </a:r>
          </a:p>
          <a:p>
            <a:pPr eaLnBrk="1" hangingPunct="1">
              <a:spcBef>
                <a:spcPct val="0"/>
              </a:spcBef>
              <a:buFontTx/>
              <a:buNone/>
            </a:pPr>
            <a:r>
              <a:rPr lang="en-US" altLang="fr-FR" sz="2000" dirty="0">
                <a:latin typeface="Times New Roman" panose="02020603050405020304" pitchFamily="18" charset="0"/>
                <a:cs typeface="Times New Roman" panose="02020603050405020304" pitchFamily="18" charset="0"/>
                <a:sym typeface="Mathematica1" pitchFamily="2" charset="2"/>
              </a:rPr>
              <a:t>		</a:t>
            </a:r>
            <a:r>
              <a:rPr lang="el-GR" altLang="fr-FR" sz="2000" b="1" i="1" dirty="0">
                <a:latin typeface="Times New Roman" panose="02020603050405020304" pitchFamily="18" charset="0"/>
                <a:cs typeface="Times New Roman" panose="02020603050405020304" pitchFamily="18" charset="0"/>
                <a:sym typeface="Mathematica1" pitchFamily="2" charset="2"/>
              </a:rPr>
              <a:t>α</a:t>
            </a:r>
            <a:r>
              <a:rPr lang="en-US" altLang="fr-FR" sz="2000" dirty="0">
                <a:latin typeface="Times New Roman" panose="02020603050405020304" pitchFamily="18" charset="0"/>
                <a:cs typeface="Times New Roman" panose="02020603050405020304" pitchFamily="18" charset="0"/>
                <a:sym typeface="Mathematica1" pitchFamily="2" charset="2"/>
              </a:rPr>
              <a:t> is returns to scale on capital:  </a:t>
            </a:r>
            <a:endParaRPr lang="en-US" altLang="fr-FR" sz="2000" dirty="0">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fr-FR" sz="2000" dirty="0">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fr-FR" sz="2000" dirty="0">
                <a:latin typeface="Times New Roman" panose="02020603050405020304" pitchFamily="18" charset="0"/>
                <a:cs typeface="Times New Roman" panose="02020603050405020304" pitchFamily="18" charset="0"/>
              </a:rPr>
              <a:t>Note:	Assume innovations to </a:t>
            </a:r>
            <a:r>
              <a:rPr lang="en-US" altLang="fr-FR" sz="2000" i="1" dirty="0">
                <a:latin typeface="Times New Roman" panose="02020603050405020304" pitchFamily="18" charset="0"/>
                <a:cs typeface="Times New Roman" panose="02020603050405020304" pitchFamily="18" charset="0"/>
              </a:rPr>
              <a:t>w</a:t>
            </a:r>
            <a:r>
              <a:rPr lang="en-US" altLang="fr-FR" sz="2000" dirty="0">
                <a:latin typeface="Times New Roman" panose="02020603050405020304" pitchFamily="18" charset="0"/>
                <a:cs typeface="Times New Roman" panose="02020603050405020304" pitchFamily="18" charset="0"/>
              </a:rPr>
              <a:t> and </a:t>
            </a:r>
            <a:r>
              <a:rPr lang="en-US" altLang="fr-FR" sz="2000" i="1" dirty="0">
                <a:latin typeface="Times New Roman" panose="02020603050405020304" pitchFamily="18" charset="0"/>
                <a:cs typeface="Times New Roman" panose="02020603050405020304" pitchFamily="18" charset="0"/>
                <a:sym typeface="Mathematica1" pitchFamily="2" charset="2"/>
              </a:rPr>
              <a:t>y</a:t>
            </a:r>
            <a:r>
              <a:rPr lang="en-US" altLang="fr-FR" sz="2000" dirty="0">
                <a:latin typeface="Times New Roman" panose="02020603050405020304" pitchFamily="18" charset="0"/>
                <a:cs typeface="Times New Roman" panose="02020603050405020304" pitchFamily="18" charset="0"/>
              </a:rPr>
              <a:t> are uncorrelated.</a:t>
            </a:r>
          </a:p>
          <a:p>
            <a:pPr eaLnBrk="1" hangingPunct="1">
              <a:spcBef>
                <a:spcPct val="0"/>
              </a:spcBef>
              <a:buFontTx/>
              <a:buNone/>
            </a:pPr>
            <a:r>
              <a:rPr lang="en-US" altLang="fr-FR" sz="2000" dirty="0">
                <a:latin typeface="Times New Roman" panose="02020603050405020304" pitchFamily="18" charset="0"/>
                <a:cs typeface="Times New Roman" panose="02020603050405020304" pitchFamily="18" charset="0"/>
              </a:rPr>
              <a:t>		</a:t>
            </a:r>
            <a:r>
              <a:rPr lang="en-US" altLang="fr-FR" sz="2000" b="1" dirty="0">
                <a:solidFill>
                  <a:srgbClr val="002060"/>
                </a:solidFill>
                <a:latin typeface="Times New Roman" panose="02020603050405020304" pitchFamily="18" charset="0"/>
                <a:cs typeface="Times New Roman" panose="02020603050405020304" pitchFamily="18" charset="0"/>
              </a:rPr>
              <a:t>Assume that ability (</a:t>
            </a:r>
            <a:r>
              <a:rPr lang="en-US" altLang="fr-FR" sz="2000" b="1" i="1" dirty="0">
                <a:solidFill>
                  <a:srgbClr val="002060"/>
                </a:solidFill>
                <a:latin typeface="Times New Roman" panose="02020603050405020304" pitchFamily="18" charset="0"/>
                <a:cs typeface="Times New Roman" panose="02020603050405020304" pitchFamily="18" charset="0"/>
                <a:sym typeface="Mathematica1" pitchFamily="2" charset="2"/>
              </a:rPr>
              <a:t>θ</a:t>
            </a:r>
            <a:r>
              <a:rPr lang="en-US" altLang="fr-FR" sz="2000" b="1" dirty="0">
                <a:solidFill>
                  <a:srgbClr val="002060"/>
                </a:solidFill>
                <a:latin typeface="Times New Roman" panose="02020603050405020304" pitchFamily="18" charset="0"/>
                <a:cs typeface="Times New Roman" panose="02020603050405020304" pitchFamily="18" charset="0"/>
                <a:sym typeface="Mathematica1" pitchFamily="2" charset="2"/>
              </a:rPr>
              <a:t>) is uncorrelated with market wage.</a:t>
            </a:r>
          </a:p>
          <a:p>
            <a:pPr eaLnBrk="1" hangingPunct="1">
              <a:spcBef>
                <a:spcPct val="0"/>
              </a:spcBef>
              <a:buFontTx/>
              <a:buNone/>
            </a:pPr>
            <a:r>
              <a:rPr lang="en-US" altLang="fr-FR" sz="2000" dirty="0">
                <a:latin typeface="Times New Roman" panose="02020603050405020304" pitchFamily="18" charset="0"/>
                <a:cs typeface="Times New Roman" panose="02020603050405020304" pitchFamily="18" charset="0"/>
                <a:sym typeface="Mathematica1" pitchFamily="2" charset="2"/>
              </a:rPr>
              <a:t>		Assume risk neutrality.</a:t>
            </a:r>
          </a:p>
          <a:p>
            <a:pPr eaLnBrk="1" hangingPunct="1">
              <a:spcBef>
                <a:spcPct val="0"/>
              </a:spcBef>
              <a:buFontTx/>
              <a:buNone/>
            </a:pPr>
            <a:r>
              <a:rPr lang="en-US" altLang="fr-FR" sz="2000" dirty="0">
                <a:latin typeface="Times New Roman" panose="02020603050405020304" pitchFamily="18" charset="0"/>
                <a:cs typeface="Times New Roman" panose="02020603050405020304" pitchFamily="18" charset="0"/>
                <a:sym typeface="Mathematica1" pitchFamily="2" charset="2"/>
              </a:rPr>
              <a:t>		Static model:  People are endowed with initial wealth </a:t>
            </a:r>
            <a:r>
              <a:rPr lang="en-US" altLang="fr-FR" sz="2000" b="1" i="1" dirty="0">
                <a:solidFill>
                  <a:srgbClr val="002060"/>
                </a:solidFill>
                <a:latin typeface="Times New Roman" panose="02020603050405020304" pitchFamily="18" charset="0"/>
                <a:cs typeface="Times New Roman" panose="02020603050405020304" pitchFamily="18" charset="0"/>
                <a:sym typeface="Mathematica1" pitchFamily="2" charset="2"/>
              </a:rPr>
              <a:t>z</a:t>
            </a:r>
            <a:r>
              <a:rPr lang="en-US" altLang="fr-FR" sz="2000" dirty="0">
                <a:latin typeface="Times New Roman" panose="02020603050405020304" pitchFamily="18" charset="0"/>
                <a:cs typeface="Times New Roman" panose="02020603050405020304" pitchFamily="18" charset="0"/>
                <a:sym typeface="Mathematica1" pitchFamily="2" charset="2"/>
              </a:rPr>
              <a:t>.</a:t>
            </a:r>
            <a:endParaRPr lang="en-US" altLang="fr-FR" sz="2000" dirty="0">
              <a:latin typeface="Times New Roman" panose="02020603050405020304" pitchFamily="18" charset="0"/>
              <a:cs typeface="Times New Roman" panose="02020603050405020304" pitchFamily="18" charset="0"/>
            </a:endParaRPr>
          </a:p>
        </p:txBody>
      </p:sp>
      <p:pic>
        <p:nvPicPr>
          <p:cNvPr id="2" name="Image 1"/>
          <p:cNvPicPr>
            <a:picLocks noChangeAspect="1"/>
          </p:cNvPicPr>
          <p:nvPr/>
        </p:nvPicPr>
        <p:blipFill>
          <a:blip r:embed="rId2"/>
          <a:stretch>
            <a:fillRect/>
          </a:stretch>
        </p:blipFill>
        <p:spPr>
          <a:xfrm>
            <a:off x="539552" y="2956942"/>
            <a:ext cx="8199635" cy="40005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idx="4294967295"/>
          </p:nvPr>
        </p:nvSpPr>
        <p:spPr>
          <a:xfrm>
            <a:off x="228600" y="228600"/>
            <a:ext cx="8610600" cy="762000"/>
          </a:xfrm>
        </p:spPr>
        <p:txBody>
          <a:bodyPr/>
          <a:lstStyle/>
          <a:p>
            <a:pPr eaLnBrk="1" hangingPunct="1"/>
            <a:r>
              <a:rPr lang="en-US" altLang="fr-FR" sz="2400" b="1" smtClean="0">
                <a:latin typeface="Times New Roman" panose="02020603050405020304" pitchFamily="18" charset="0"/>
              </a:rPr>
              <a:t>Evans and Jovanovic (1989)</a:t>
            </a:r>
          </a:p>
        </p:txBody>
      </p:sp>
      <p:sp>
        <p:nvSpPr>
          <p:cNvPr id="33795" name="TextBox 2"/>
          <p:cNvSpPr txBox="1">
            <a:spLocks noChangeArrowheads="1"/>
          </p:cNvSpPr>
          <p:nvPr/>
        </p:nvSpPr>
        <p:spPr bwMode="auto">
          <a:xfrm>
            <a:off x="457200" y="1066800"/>
            <a:ext cx="811212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2000" b="1" u="sng">
                <a:solidFill>
                  <a:srgbClr val="002060"/>
                </a:solidFill>
                <a:latin typeface="Times New Roman" panose="02020603050405020304" pitchFamily="18" charset="0"/>
                <a:cs typeface="Times New Roman" panose="02020603050405020304" pitchFamily="18" charset="0"/>
              </a:rPr>
              <a:t>Total entrepreneurial income</a:t>
            </a:r>
            <a:r>
              <a:rPr lang="en-US" altLang="fr-FR" sz="2000">
                <a:latin typeface="Times New Roman" panose="02020603050405020304" pitchFamily="18" charset="0"/>
                <a:cs typeface="Times New Roman" panose="02020603050405020304" pitchFamily="18" charset="0"/>
              </a:rPr>
              <a:t>:</a:t>
            </a:r>
          </a:p>
          <a:p>
            <a:pPr eaLnBrk="1" hangingPunct="1">
              <a:spcBef>
                <a:spcPct val="0"/>
              </a:spcBef>
              <a:buFontTx/>
              <a:buNone/>
            </a:pPr>
            <a:endParaRPr lang="en-US" altLang="fr-FR" sz="2000">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fr-FR" sz="2000">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fr-FR" sz="2000">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fr-FR" sz="2000">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fr-FR" sz="2000">
                <a:latin typeface="Times New Roman" panose="02020603050405020304" pitchFamily="18" charset="0"/>
                <a:cs typeface="Times New Roman" panose="02020603050405020304" pitchFamily="18" charset="0"/>
              </a:rPr>
              <a:t>where:	</a:t>
            </a:r>
            <a:r>
              <a:rPr lang="en-US" altLang="fr-FR" sz="2000" b="1" i="1">
                <a:latin typeface="Times New Roman" panose="02020603050405020304" pitchFamily="18" charset="0"/>
                <a:cs typeface="Times New Roman" panose="02020603050405020304" pitchFamily="18" charset="0"/>
              </a:rPr>
              <a:t>z</a:t>
            </a:r>
            <a:r>
              <a:rPr lang="en-US" altLang="fr-FR" sz="2000">
                <a:latin typeface="Times New Roman" panose="02020603050405020304" pitchFamily="18" charset="0"/>
                <a:cs typeface="Times New Roman" panose="02020603050405020304" pitchFamily="18" charset="0"/>
              </a:rPr>
              <a:t> is initial wealth</a:t>
            </a:r>
          </a:p>
          <a:p>
            <a:pPr eaLnBrk="1" hangingPunct="1">
              <a:spcBef>
                <a:spcPct val="0"/>
              </a:spcBef>
              <a:buFontTx/>
              <a:buNone/>
            </a:pPr>
            <a:endParaRPr lang="en-US" altLang="fr-FR" sz="2000">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fr-FR" sz="2000">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fr-FR" sz="2000" b="1" u="sng">
                <a:latin typeface="Times New Roman" panose="02020603050405020304" pitchFamily="18" charset="0"/>
                <a:cs typeface="Times New Roman" panose="02020603050405020304" pitchFamily="18" charset="0"/>
              </a:rPr>
              <a:t>Constraint</a:t>
            </a:r>
            <a:r>
              <a:rPr lang="en-US" altLang="fr-FR" sz="2000">
                <a:latin typeface="Times New Roman" panose="02020603050405020304" pitchFamily="18" charset="0"/>
                <a:cs typeface="Times New Roman" panose="02020603050405020304" pitchFamily="18" charset="0"/>
              </a:rPr>
              <a:t>:</a:t>
            </a:r>
          </a:p>
          <a:p>
            <a:pPr eaLnBrk="1" hangingPunct="1">
              <a:spcBef>
                <a:spcPct val="0"/>
              </a:spcBef>
              <a:buFontTx/>
              <a:buNone/>
            </a:pPr>
            <a:endParaRPr lang="en-US" altLang="fr-FR" sz="2000">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fr-FR" sz="2000">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fr-FR" sz="2000">
              <a:latin typeface="Times New Roman" panose="02020603050405020304" pitchFamily="18" charset="0"/>
              <a:cs typeface="Times New Roman" panose="02020603050405020304" pitchFamily="18" charset="0"/>
            </a:endParaRPr>
          </a:p>
          <a:p>
            <a:pPr eaLnBrk="1" hangingPunct="1">
              <a:spcBef>
                <a:spcPct val="0"/>
              </a:spcBef>
            </a:pPr>
            <a:r>
              <a:rPr lang="en-US" altLang="fr-FR" sz="2000" b="1">
                <a:solidFill>
                  <a:srgbClr val="002060"/>
                </a:solidFill>
                <a:latin typeface="Times New Roman" panose="02020603050405020304" pitchFamily="18" charset="0"/>
                <a:cs typeface="Times New Roman" panose="02020603050405020304" pitchFamily="18" charset="0"/>
              </a:rPr>
              <a:t>Firms can at most borrow </a:t>
            </a:r>
            <a:r>
              <a:rPr lang="el-GR" altLang="fr-FR" sz="2000" b="1" i="1">
                <a:solidFill>
                  <a:srgbClr val="002060"/>
                </a:solidFill>
                <a:latin typeface="Times New Roman" panose="02020603050405020304" pitchFamily="18" charset="0"/>
                <a:cs typeface="Times New Roman" panose="02020603050405020304" pitchFamily="18" charset="0"/>
              </a:rPr>
              <a:t>λ</a:t>
            </a:r>
            <a:r>
              <a:rPr lang="en-US" altLang="fr-FR" sz="2000" b="1">
                <a:solidFill>
                  <a:srgbClr val="002060"/>
                </a:solidFill>
                <a:latin typeface="Times New Roman" panose="02020603050405020304" pitchFamily="18" charset="0"/>
                <a:cs typeface="Times New Roman" panose="02020603050405020304" pitchFamily="18" charset="0"/>
              </a:rPr>
              <a:t> times their initial wealth to fund their capital project.</a:t>
            </a:r>
          </a:p>
          <a:p>
            <a:pPr eaLnBrk="1" hangingPunct="1">
              <a:spcBef>
                <a:spcPct val="0"/>
              </a:spcBef>
              <a:buFontTx/>
              <a:buNone/>
            </a:pPr>
            <a:endParaRPr lang="en-US" altLang="fr-FR" sz="2000">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fr-FR" sz="2000">
                <a:latin typeface="Times New Roman" panose="02020603050405020304" pitchFamily="18" charset="0"/>
                <a:cs typeface="Times New Roman" panose="02020603050405020304" pitchFamily="18" charset="0"/>
              </a:rPr>
              <a:t>Note:	Borrowing rate = lending rate = </a:t>
            </a:r>
            <a:r>
              <a:rPr lang="en-US" altLang="fr-FR" sz="2000" b="1" i="1">
                <a:latin typeface="Times New Roman" panose="02020603050405020304" pitchFamily="18" charset="0"/>
                <a:cs typeface="Times New Roman" panose="02020603050405020304" pitchFamily="18" charset="0"/>
              </a:rPr>
              <a:t>r</a:t>
            </a:r>
            <a:r>
              <a:rPr lang="en-US" altLang="fr-FR" sz="2000">
                <a:latin typeface="Times New Roman" panose="02020603050405020304" pitchFamily="18" charset="0"/>
                <a:cs typeface="Times New Roman" panose="02020603050405020304" pitchFamily="18" charset="0"/>
              </a:rPr>
              <a:t> (same for everyone).</a:t>
            </a:r>
          </a:p>
          <a:p>
            <a:pPr eaLnBrk="1" hangingPunct="1">
              <a:spcBef>
                <a:spcPct val="0"/>
              </a:spcBef>
              <a:buFontTx/>
              <a:buNone/>
            </a:pPr>
            <a:endParaRPr lang="en-US" altLang="fr-FR" sz="2000">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fr-FR" sz="2000">
              <a:latin typeface="Times New Roman" panose="02020603050405020304" pitchFamily="18" charset="0"/>
              <a:cs typeface="Times New Roman" panose="02020603050405020304" pitchFamily="18" charset="0"/>
            </a:endParaRPr>
          </a:p>
        </p:txBody>
      </p:sp>
      <p:graphicFrame>
        <p:nvGraphicFramePr>
          <p:cNvPr id="33796" name="Object 4"/>
          <p:cNvGraphicFramePr>
            <a:graphicFrameLocks noChangeAspect="1"/>
          </p:cNvGraphicFramePr>
          <p:nvPr/>
        </p:nvGraphicFramePr>
        <p:xfrm>
          <a:off x="2286000" y="1752600"/>
          <a:ext cx="1752600" cy="484188"/>
        </p:xfrm>
        <a:graphic>
          <a:graphicData uri="http://schemas.openxmlformats.org/presentationml/2006/ole">
            <mc:AlternateContent xmlns:mc="http://schemas.openxmlformats.org/markup-compatibility/2006">
              <mc:Choice xmlns:v="urn:schemas-microsoft-com:vml" Requires="v">
                <p:oleObj spid="_x0000_s33850" name="Equation" r:id="rId3" imgW="736600" imgH="203200" progId="Equation.DSMT4">
                  <p:embed/>
                </p:oleObj>
              </mc:Choice>
              <mc:Fallback>
                <p:oleObj name="Equation" r:id="rId3" imgW="736600" imgH="2032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752600"/>
                        <a:ext cx="1752600" cy="484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797" name="Object 5"/>
          <p:cNvGraphicFramePr>
            <a:graphicFrameLocks noChangeAspect="1"/>
          </p:cNvGraphicFramePr>
          <p:nvPr/>
        </p:nvGraphicFramePr>
        <p:xfrm>
          <a:off x="2286000" y="4038600"/>
          <a:ext cx="4278313" cy="468313"/>
        </p:xfrm>
        <a:graphic>
          <a:graphicData uri="http://schemas.openxmlformats.org/presentationml/2006/ole">
            <mc:AlternateContent xmlns:mc="http://schemas.openxmlformats.org/markup-compatibility/2006">
              <mc:Choice xmlns:v="urn:schemas-microsoft-com:vml" Requires="v">
                <p:oleObj spid="_x0000_s33851" name="Equation" r:id="rId5" imgW="1854200" imgH="203200" progId="Equation.DSMT4">
                  <p:embed/>
                </p:oleObj>
              </mc:Choice>
              <mc:Fallback>
                <p:oleObj name="Equation" r:id="rId5" imgW="1854200" imgH="2032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4038600"/>
                        <a:ext cx="4278313" cy="46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idx="4294967295"/>
          </p:nvPr>
        </p:nvSpPr>
        <p:spPr>
          <a:xfrm>
            <a:off x="228600" y="228600"/>
            <a:ext cx="8610600" cy="762000"/>
          </a:xfrm>
        </p:spPr>
        <p:txBody>
          <a:bodyPr/>
          <a:lstStyle/>
          <a:p>
            <a:pPr eaLnBrk="1" hangingPunct="1"/>
            <a:r>
              <a:rPr lang="en-US" altLang="fr-FR" sz="2400" b="1" smtClean="0">
                <a:latin typeface="Times New Roman" panose="02020603050405020304" pitchFamily="18" charset="0"/>
              </a:rPr>
              <a:t>Choice of Optimal Entrepreneurial Capital Stock</a:t>
            </a:r>
          </a:p>
        </p:txBody>
      </p:sp>
      <p:graphicFrame>
        <p:nvGraphicFramePr>
          <p:cNvPr id="34819" name="Object 4"/>
          <p:cNvGraphicFramePr>
            <a:graphicFrameLocks noChangeAspect="1"/>
          </p:cNvGraphicFramePr>
          <p:nvPr/>
        </p:nvGraphicFramePr>
        <p:xfrm>
          <a:off x="533400" y="990600"/>
          <a:ext cx="7315200" cy="5181600"/>
        </p:xfrm>
        <a:graphic>
          <a:graphicData uri="http://schemas.openxmlformats.org/presentationml/2006/ole">
            <mc:AlternateContent xmlns:mc="http://schemas.openxmlformats.org/markup-compatibility/2006">
              <mc:Choice xmlns:v="urn:schemas-microsoft-com:vml" Requires="v">
                <p:oleObj spid="_x0000_s34846" name="Equation" r:id="rId3" imgW="3009900" imgH="2578100" progId="Equation.DSMT4">
                  <p:embed/>
                </p:oleObj>
              </mc:Choice>
              <mc:Fallback>
                <p:oleObj name="Equation" r:id="rId3" imgW="3009900" imgH="25781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990600"/>
                        <a:ext cx="7315200" cy="518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idx="4294967295"/>
          </p:nvPr>
        </p:nvSpPr>
        <p:spPr>
          <a:xfrm>
            <a:off x="228600" y="228600"/>
            <a:ext cx="8610600" cy="762000"/>
          </a:xfrm>
        </p:spPr>
        <p:txBody>
          <a:bodyPr/>
          <a:lstStyle/>
          <a:p>
            <a:pPr eaLnBrk="1" hangingPunct="1"/>
            <a:r>
              <a:rPr lang="en-US" altLang="fr-FR" sz="2400" b="1" smtClean="0">
                <a:latin typeface="Times New Roman" panose="02020603050405020304" pitchFamily="18" charset="0"/>
              </a:rPr>
              <a:t>Finish Solving The Model:  Part 1 </a:t>
            </a:r>
          </a:p>
        </p:txBody>
      </p:sp>
      <p:pic>
        <p:nvPicPr>
          <p:cNvPr id="3584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133600"/>
            <a:ext cx="6219825"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Box 4"/>
          <p:cNvSpPr txBox="1">
            <a:spLocks noChangeArrowheads="1"/>
          </p:cNvSpPr>
          <p:nvPr/>
        </p:nvSpPr>
        <p:spPr bwMode="auto">
          <a:xfrm>
            <a:off x="381000" y="1219200"/>
            <a:ext cx="7161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1800"/>
              <a:t>Entrepreneurial Income as a function of constrained/unconstrained </a:t>
            </a:r>
            <a:r>
              <a:rPr lang="en-US" altLang="fr-FR" sz="1800" i="1"/>
              <a:t>k</a:t>
            </a:r>
            <a:r>
              <a:rPr lang="en-US" altLang="fr-FR" sz="1800"/>
              <a:t>.</a:t>
            </a:r>
          </a:p>
        </p:txBody>
      </p:sp>
      <p:sp>
        <p:nvSpPr>
          <p:cNvPr id="35845" name="ZoneTexte 4"/>
          <p:cNvSpPr txBox="1">
            <a:spLocks noChangeArrowheads="1"/>
          </p:cNvSpPr>
          <p:nvPr/>
        </p:nvSpPr>
        <p:spPr bwMode="auto">
          <a:xfrm>
            <a:off x="539750" y="4868863"/>
            <a:ext cx="8064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1800"/>
              <a:t>In the first case, you can borrow all that you want.</a:t>
            </a:r>
          </a:p>
          <a:p>
            <a:pPr eaLnBrk="1" hangingPunct="1">
              <a:spcBef>
                <a:spcPct val="0"/>
              </a:spcBef>
              <a:buFontTx/>
              <a:buNone/>
            </a:pPr>
            <a:endParaRPr lang="en-US" altLang="fr-FR" sz="1800"/>
          </a:p>
          <a:p>
            <a:pPr eaLnBrk="1" hangingPunct="1">
              <a:spcBef>
                <a:spcPct val="0"/>
              </a:spcBef>
              <a:buFontTx/>
              <a:buNone/>
            </a:pPr>
            <a:r>
              <a:rPr lang="en-US" altLang="fr-FR" sz="1800"/>
              <a:t>In the second case you are credit-constrained (would like to borrow more).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457200" y="-26988"/>
            <a:ext cx="8229600" cy="1143001"/>
          </a:xfrm>
        </p:spPr>
        <p:txBody>
          <a:bodyPr/>
          <a:lstStyle/>
          <a:p>
            <a:pPr eaLnBrk="1" hangingPunct="1"/>
            <a:r>
              <a:rPr lang="en-GB" altLang="fr-FR" dirty="0" smtClean="0">
                <a:latin typeface="Times New Roman" panose="02020603050405020304" pitchFamily="18" charset="0"/>
              </a:rPr>
              <a:t>The situation in 2019</a:t>
            </a:r>
            <a:endParaRPr lang="fr-FR" altLang="fr-FR" dirty="0" smtClean="0">
              <a:latin typeface="Times New Roman" panose="02020603050405020304" pitchFamily="18" charset="0"/>
            </a:endParaRPr>
          </a:p>
        </p:txBody>
      </p:sp>
      <p:pic>
        <p:nvPicPr>
          <p:cNvPr id="2" name="Image 1"/>
          <p:cNvPicPr>
            <a:picLocks noChangeAspect="1"/>
          </p:cNvPicPr>
          <p:nvPr/>
        </p:nvPicPr>
        <p:blipFill>
          <a:blip r:embed="rId2"/>
          <a:stretch>
            <a:fillRect/>
          </a:stretch>
        </p:blipFill>
        <p:spPr>
          <a:xfrm>
            <a:off x="-36512" y="1452737"/>
            <a:ext cx="9219105" cy="4928591"/>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idx="4294967295"/>
          </p:nvPr>
        </p:nvSpPr>
        <p:spPr>
          <a:xfrm>
            <a:off x="152400" y="44624"/>
            <a:ext cx="8610600" cy="762000"/>
          </a:xfrm>
        </p:spPr>
        <p:txBody>
          <a:bodyPr/>
          <a:lstStyle/>
          <a:p>
            <a:pPr eaLnBrk="1" hangingPunct="1"/>
            <a:r>
              <a:rPr lang="en-US" altLang="fr-FR" sz="2400" b="1" dirty="0" smtClean="0">
                <a:latin typeface="Times New Roman" panose="02020603050405020304" pitchFamily="18" charset="0"/>
              </a:rPr>
              <a:t>Finish Solving the Model: Part 2</a:t>
            </a:r>
            <a:br>
              <a:rPr lang="en-US" altLang="fr-FR" sz="2400" b="1" dirty="0" smtClean="0">
                <a:latin typeface="Times New Roman" panose="02020603050405020304" pitchFamily="18" charset="0"/>
              </a:rPr>
            </a:br>
            <a:r>
              <a:rPr lang="en-US" altLang="fr-FR" sz="2400" b="1" dirty="0" smtClean="0">
                <a:latin typeface="Times New Roman" panose="02020603050405020304" pitchFamily="18" charset="0"/>
              </a:rPr>
              <a:t>Compare Entrepreneurial Earnings to Wages</a:t>
            </a:r>
          </a:p>
        </p:txBody>
      </p:sp>
      <mc:AlternateContent xmlns:mc="http://schemas.openxmlformats.org/markup-compatibility/2006" xmlns:a14="http://schemas.microsoft.com/office/drawing/2010/main">
        <mc:Choice Requires="a14">
          <p:sp>
            <p:nvSpPr>
              <p:cNvPr id="2" name="Rectangle 1"/>
              <p:cNvSpPr/>
              <p:nvPr/>
            </p:nvSpPr>
            <p:spPr>
              <a:xfrm>
                <a:off x="395536" y="836712"/>
                <a:ext cx="8640960" cy="5152693"/>
              </a:xfrm>
              <a:prstGeom prst="rect">
                <a:avLst/>
              </a:prstGeom>
            </p:spPr>
            <p:txBody>
              <a:bodyPr wrap="square">
                <a:spAutoFit/>
              </a:bodyPr>
              <a:lstStyle/>
              <a:p>
                <a:pPr algn="ctr">
                  <a:lnSpc>
                    <a:spcPct val="107000"/>
                  </a:lnSpc>
                  <a:spcAft>
                    <a:spcPts val="800"/>
                  </a:spcAft>
                </a:pPr>
                <a:r>
                  <a:rPr lang="fr-FR" sz="2800" dirty="0" smtClean="0">
                    <a:effectLst/>
                    <a:latin typeface="Times New Roman" panose="02020603050405020304" pitchFamily="18" charset="0"/>
                    <a:ea typeface="Calibri" panose="020F0502020204030204" pitchFamily="34" charset="0"/>
                  </a:rPr>
                  <a:t> </a:t>
                </a:r>
              </a:p>
              <a:p>
                <a:pPr algn="ctr">
                  <a:lnSpc>
                    <a:spcPct val="107000"/>
                  </a:lnSpc>
                  <a:spcAft>
                    <a:spcPts val="800"/>
                  </a:spcAft>
                </a:pPr>
                <a14:m>
                  <m:oMathPara xmlns:m="http://schemas.openxmlformats.org/officeDocument/2006/math">
                    <m:oMathParaPr>
                      <m:jc m:val="centerGroup"/>
                    </m:oMathParaPr>
                    <m:oMath xmlns:m="http://schemas.openxmlformats.org/officeDocument/2006/math">
                      <m:func>
                        <m:funcPr>
                          <m:ctrlPr>
                            <a:rPr lang="fr-FR" sz="2800" i="1">
                              <a:effectLst/>
                              <a:latin typeface="Cambria Math" panose="02040503050406030204" pitchFamily="18" charset="0"/>
                              <a:ea typeface="Calibri" panose="020F0502020204030204" pitchFamily="34" charset="0"/>
                            </a:rPr>
                          </m:ctrlPr>
                        </m:funcPr>
                        <m:fName>
                          <m:r>
                            <m:rPr>
                              <m:sty m:val="p"/>
                            </m:rPr>
                            <a:rPr lang="en-GB" sz="2800">
                              <a:effectLst/>
                              <a:latin typeface="Cambria Math" panose="02040503050406030204" pitchFamily="18" charset="0"/>
                              <a:ea typeface="Calibri" panose="020F0502020204030204" pitchFamily="34" charset="0"/>
                            </a:rPr>
                            <m:t>max</m:t>
                          </m:r>
                        </m:fName>
                        <m:e>
                          <m:d>
                            <m:dPr>
                              <m:begChr m:val="["/>
                              <m:endChr m:val="]"/>
                              <m:ctrlPr>
                                <a:rPr lang="fr-FR" sz="2800" i="1">
                                  <a:effectLst/>
                                  <a:latin typeface="Cambria Math" panose="02040503050406030204" pitchFamily="18" charset="0"/>
                                  <a:ea typeface="Calibri" panose="020F0502020204030204" pitchFamily="34" charset="0"/>
                                </a:rPr>
                              </m:ctrlPr>
                            </m:dPr>
                            <m:e>
                              <m:r>
                                <a:rPr lang="en-GB" sz="2800" i="1">
                                  <a:effectLst/>
                                  <a:latin typeface="Cambria Math" panose="02040503050406030204" pitchFamily="18" charset="0"/>
                                  <a:ea typeface="Calibri" panose="020F0502020204030204" pitchFamily="34" charset="0"/>
                                </a:rPr>
                                <m:t> </m:t>
                              </m:r>
                              <m:sSup>
                                <m:sSupPr>
                                  <m:ctrlPr>
                                    <a:rPr lang="fr-FR" sz="2800" i="1">
                                      <a:effectLst/>
                                      <a:latin typeface="Cambria Math" panose="02040503050406030204" pitchFamily="18" charset="0"/>
                                      <a:ea typeface="Calibri" panose="020F0502020204030204" pitchFamily="34" charset="0"/>
                                    </a:rPr>
                                  </m:ctrlPr>
                                </m:sSupPr>
                                <m:e>
                                  <m:r>
                                    <a:rPr lang="fr-FR" sz="2800" i="1">
                                      <a:effectLst/>
                                      <a:latin typeface="Cambria Math" panose="02040503050406030204" pitchFamily="18" charset="0"/>
                                      <a:ea typeface="Calibri" panose="020F0502020204030204" pitchFamily="34" charset="0"/>
                                    </a:rPr>
                                    <m:t>𝜃</m:t>
                                  </m:r>
                                  <m:d>
                                    <m:dPr>
                                      <m:ctrlPr>
                                        <a:rPr lang="fr-FR" sz="2800" i="1">
                                          <a:effectLst/>
                                          <a:latin typeface="Cambria Math" panose="02040503050406030204" pitchFamily="18" charset="0"/>
                                          <a:ea typeface="Calibri" panose="020F0502020204030204" pitchFamily="34" charset="0"/>
                                        </a:rPr>
                                      </m:ctrlPr>
                                    </m:dPr>
                                    <m:e>
                                      <m:r>
                                        <a:rPr lang="fr-FR" sz="2800" i="1">
                                          <a:effectLst/>
                                          <a:latin typeface="Cambria Math" panose="02040503050406030204" pitchFamily="18" charset="0"/>
                                          <a:ea typeface="Calibri" panose="020F0502020204030204" pitchFamily="34" charset="0"/>
                                        </a:rPr>
                                        <m:t>𝑘</m:t>
                                      </m:r>
                                    </m:e>
                                  </m:d>
                                </m:e>
                                <m:sup>
                                  <m:r>
                                    <a:rPr lang="fr-FR" sz="2800" i="1">
                                      <a:effectLst/>
                                      <a:latin typeface="Cambria Math" panose="02040503050406030204" pitchFamily="18" charset="0"/>
                                      <a:ea typeface="Calibri" panose="020F0502020204030204" pitchFamily="34" charset="0"/>
                                    </a:rPr>
                                    <m:t>𝛼</m:t>
                                  </m:r>
                                </m:sup>
                              </m:sSup>
                              <m:r>
                                <a:rPr lang="fr-FR" sz="2800" i="1">
                                  <a:effectLst/>
                                  <a:latin typeface="Cambria Math" panose="02040503050406030204" pitchFamily="18" charset="0"/>
                                  <a:ea typeface="Calibri" panose="020F0502020204030204" pitchFamily="34" charset="0"/>
                                </a:rPr>
                                <m:t>+</m:t>
                              </m:r>
                              <m:r>
                                <a:rPr lang="fr-FR" sz="2800" i="1">
                                  <a:effectLst/>
                                  <a:latin typeface="Cambria Math" panose="02040503050406030204" pitchFamily="18" charset="0"/>
                                  <a:ea typeface="Calibri" panose="020F0502020204030204" pitchFamily="34" charset="0"/>
                                </a:rPr>
                                <m:t>𝑟</m:t>
                              </m:r>
                              <m:d>
                                <m:dPr>
                                  <m:ctrlPr>
                                    <a:rPr lang="fr-FR" sz="2800" i="1">
                                      <a:effectLst/>
                                      <a:latin typeface="Cambria Math" panose="02040503050406030204" pitchFamily="18" charset="0"/>
                                      <a:ea typeface="Calibri" panose="020F0502020204030204" pitchFamily="34" charset="0"/>
                                    </a:rPr>
                                  </m:ctrlPr>
                                </m:dPr>
                                <m:e>
                                  <m:r>
                                    <a:rPr lang="fr-FR" sz="2800" i="1">
                                      <a:effectLst/>
                                      <a:latin typeface="Cambria Math" panose="02040503050406030204" pitchFamily="18" charset="0"/>
                                      <a:ea typeface="Calibri" panose="020F0502020204030204" pitchFamily="34" charset="0"/>
                                    </a:rPr>
                                    <m:t>𝑧</m:t>
                                  </m:r>
                                  <m:r>
                                    <a:rPr lang="fr-FR" sz="2800" i="1">
                                      <a:effectLst/>
                                      <a:latin typeface="Cambria Math" panose="02040503050406030204" pitchFamily="18" charset="0"/>
                                      <a:ea typeface="Calibri" panose="020F0502020204030204" pitchFamily="34" charset="0"/>
                                    </a:rPr>
                                    <m:t>−</m:t>
                                  </m:r>
                                  <m:r>
                                    <a:rPr lang="fr-FR" sz="2800" i="1">
                                      <a:effectLst/>
                                      <a:latin typeface="Cambria Math" panose="02040503050406030204" pitchFamily="18" charset="0"/>
                                      <a:ea typeface="Calibri" panose="020F0502020204030204" pitchFamily="34" charset="0"/>
                                    </a:rPr>
                                    <m:t>𝑘</m:t>
                                  </m:r>
                                </m:e>
                              </m:d>
                            </m:e>
                          </m:d>
                        </m:e>
                      </m:func>
                      <m:r>
                        <a:rPr lang="en-GB" sz="2800" i="1">
                          <a:effectLst/>
                          <a:latin typeface="Cambria Math" panose="02040503050406030204" pitchFamily="18" charset="0"/>
                          <a:ea typeface="Times New Roman" panose="02020603050405020304" pitchFamily="18" charset="0"/>
                        </a:rPr>
                        <m:t>≥</m:t>
                      </m:r>
                      <m:r>
                        <m:rPr>
                          <m:sty m:val="p"/>
                        </m:rPr>
                        <a:rPr lang="en-GB" sz="2800">
                          <a:effectLst/>
                          <a:latin typeface="Cambria Math" panose="02040503050406030204" pitchFamily="18" charset="0"/>
                          <a:ea typeface="Times New Roman" panose="02020603050405020304" pitchFamily="18" charset="0"/>
                        </a:rPr>
                        <m:t>w</m:t>
                      </m:r>
                      <m:r>
                        <a:rPr lang="en-GB" sz="2800" i="1">
                          <a:effectLst/>
                          <a:latin typeface="Cambria Math" panose="02040503050406030204" pitchFamily="18" charset="0"/>
                          <a:ea typeface="Calibri" panose="020F0502020204030204" pitchFamily="34" charset="0"/>
                        </a:rPr>
                        <m:t>+</m:t>
                      </m:r>
                      <m:r>
                        <a:rPr lang="fr-FR" sz="2800" i="1">
                          <a:effectLst/>
                          <a:latin typeface="Cambria Math" panose="02040503050406030204" pitchFamily="18" charset="0"/>
                          <a:ea typeface="Calibri" panose="020F0502020204030204" pitchFamily="34" charset="0"/>
                        </a:rPr>
                        <m:t>𝑟𝑧</m:t>
                      </m:r>
                    </m:oMath>
                  </m:oMathPara>
                </a14:m>
                <a:endParaRPr lang="fr-FR" sz="2800" dirty="0">
                  <a:effectLst/>
                  <a:latin typeface="Times New Roman" panose="02020603050405020304" pitchFamily="18" charset="0"/>
                  <a:ea typeface="Calibri" panose="020F0502020204030204" pitchFamily="34" charset="0"/>
                </a:endParaRPr>
              </a:p>
              <a:p>
                <a:pPr algn="ctr">
                  <a:lnSpc>
                    <a:spcPct val="107000"/>
                  </a:lnSpc>
                  <a:spcAft>
                    <a:spcPts val="800"/>
                  </a:spcAft>
                </a:pPr>
                <a:r>
                  <a:rPr lang="en-GB" sz="2800" dirty="0">
                    <a:effectLst/>
                    <a:latin typeface="Times New Roman" panose="02020603050405020304" pitchFamily="18" charset="0"/>
                    <a:ea typeface="Calibri" panose="020F0502020204030204" pitchFamily="34" charset="0"/>
                  </a:rPr>
                  <a:t> </a:t>
                </a:r>
                <a:endParaRPr lang="fr-FR" sz="2800" dirty="0">
                  <a:effectLst/>
                  <a:latin typeface="Times New Roman" panose="02020603050405020304" pitchFamily="18" charset="0"/>
                  <a:ea typeface="Calibri" panose="020F0502020204030204" pitchFamily="34" charset="0"/>
                </a:endParaRPr>
              </a:p>
              <a:p>
                <a:pPr>
                  <a:lnSpc>
                    <a:spcPct val="107000"/>
                  </a:lnSpc>
                  <a:spcAft>
                    <a:spcPts val="800"/>
                  </a:spcAft>
                </a:pPr>
                <a:r>
                  <a:rPr lang="en-GB" sz="2800" b="1" dirty="0">
                    <a:effectLst/>
                    <a:latin typeface="Times New Roman" panose="02020603050405020304" pitchFamily="18" charset="0"/>
                    <a:ea typeface="Calibri" panose="020F0502020204030204" pitchFamily="34" charset="0"/>
                  </a:rPr>
                  <a:t>Unconstrained:</a:t>
                </a:r>
                <a:endParaRPr lang="fr-FR" sz="2800" b="1" dirty="0">
                  <a:effectLst/>
                  <a:latin typeface="Times New Roman" panose="02020603050405020304" pitchFamily="18" charset="0"/>
                  <a:ea typeface="Calibri" panose="020F0502020204030204" pitchFamily="34" charset="0"/>
                </a:endParaRPr>
              </a:p>
              <a:p>
                <a:pPr algn="ctr">
                  <a:lnSpc>
                    <a:spcPct val="107000"/>
                  </a:lnSpc>
                  <a:spcAft>
                    <a:spcPts val="800"/>
                  </a:spcAft>
                </a:pPr>
                <a14:m>
                  <m:oMath xmlns:m="http://schemas.openxmlformats.org/officeDocument/2006/math">
                    <m:sSup>
                      <m:sSupPr>
                        <m:ctrlPr>
                          <a:rPr lang="fr-FR" sz="2800" i="1">
                            <a:effectLst/>
                            <a:latin typeface="Cambria Math" panose="02040503050406030204" pitchFamily="18" charset="0"/>
                            <a:ea typeface="Calibri" panose="020F0502020204030204" pitchFamily="34" charset="0"/>
                          </a:rPr>
                        </m:ctrlPr>
                      </m:sSupPr>
                      <m:e>
                        <m:d>
                          <m:dPr>
                            <m:ctrlPr>
                              <a:rPr lang="fr-FR" sz="2800" i="1">
                                <a:effectLst/>
                                <a:latin typeface="Cambria Math" panose="02040503050406030204" pitchFamily="18" charset="0"/>
                                <a:ea typeface="Calibri" panose="020F0502020204030204" pitchFamily="34" charset="0"/>
                              </a:rPr>
                            </m:ctrlPr>
                          </m:dPr>
                          <m:e>
                            <m:r>
                              <a:rPr lang="fr-FR" sz="2800" i="1">
                                <a:effectLst/>
                                <a:latin typeface="Cambria Math" panose="02040503050406030204" pitchFamily="18" charset="0"/>
                                <a:ea typeface="Calibri" panose="020F0502020204030204" pitchFamily="34" charset="0"/>
                              </a:rPr>
                              <m:t>𝑤</m:t>
                            </m:r>
                            <m:d>
                              <m:dPr>
                                <m:ctrlPr>
                                  <a:rPr lang="fr-FR" sz="2800" i="1">
                                    <a:effectLst/>
                                    <a:latin typeface="Cambria Math" panose="02040503050406030204" pitchFamily="18" charset="0"/>
                                    <a:ea typeface="Calibri" panose="020F0502020204030204" pitchFamily="34" charset="0"/>
                                  </a:rPr>
                                </m:ctrlPr>
                              </m:dPr>
                              <m:e>
                                <m:r>
                                  <a:rPr lang="en-GB" sz="2800" i="1">
                                    <a:effectLst/>
                                    <a:latin typeface="Cambria Math" panose="02040503050406030204" pitchFamily="18" charset="0"/>
                                    <a:ea typeface="Calibri" panose="020F0502020204030204" pitchFamily="34" charset="0"/>
                                  </a:rPr>
                                  <m:t>1−</m:t>
                                </m:r>
                                <m:r>
                                  <a:rPr lang="fr-FR" sz="2800" i="1">
                                    <a:effectLst/>
                                    <a:latin typeface="Cambria Math" panose="02040503050406030204" pitchFamily="18" charset="0"/>
                                    <a:ea typeface="Calibri" panose="020F0502020204030204" pitchFamily="34" charset="0"/>
                                  </a:rPr>
                                  <m:t>𝛼</m:t>
                                </m:r>
                              </m:e>
                            </m:d>
                          </m:e>
                        </m:d>
                      </m:e>
                      <m:sup>
                        <m:r>
                          <a:rPr lang="fr-FR" sz="2800" i="1">
                            <a:effectLst/>
                            <a:latin typeface="Cambria Math" panose="02040503050406030204" pitchFamily="18" charset="0"/>
                            <a:ea typeface="Calibri" panose="020F0502020204030204" pitchFamily="34" charset="0"/>
                          </a:rPr>
                          <m:t>𝛼</m:t>
                        </m:r>
                        <m:r>
                          <a:rPr lang="en-GB" sz="2800" i="1">
                            <a:effectLst/>
                            <a:latin typeface="Cambria Math" panose="02040503050406030204" pitchFamily="18" charset="0"/>
                            <a:ea typeface="Calibri" panose="020F0502020204030204" pitchFamily="34" charset="0"/>
                          </a:rPr>
                          <m:t>−1</m:t>
                        </m:r>
                      </m:sup>
                    </m:sSup>
                    <m:sSup>
                      <m:sSupPr>
                        <m:ctrlPr>
                          <a:rPr lang="fr-FR" sz="2800" i="1">
                            <a:effectLst/>
                            <a:latin typeface="Cambria Math" panose="02040503050406030204" pitchFamily="18" charset="0"/>
                            <a:ea typeface="Calibri" panose="020F0502020204030204" pitchFamily="34" charset="0"/>
                          </a:rPr>
                        </m:ctrlPr>
                      </m:sSupPr>
                      <m:e>
                        <m:r>
                          <a:rPr lang="en-GB" sz="2800" i="1">
                            <a:effectLst/>
                            <a:latin typeface="Cambria Math" panose="02040503050406030204" pitchFamily="18" charset="0"/>
                            <a:ea typeface="Calibri" panose="020F0502020204030204" pitchFamily="34" charset="0"/>
                          </a:rPr>
                          <m:t>(</m:t>
                        </m:r>
                        <m:f>
                          <m:fPr>
                            <m:ctrlPr>
                              <a:rPr lang="fr-FR" sz="2800" i="1">
                                <a:effectLst/>
                                <a:latin typeface="Cambria Math" panose="02040503050406030204" pitchFamily="18" charset="0"/>
                                <a:ea typeface="Calibri" panose="020F0502020204030204" pitchFamily="34" charset="0"/>
                              </a:rPr>
                            </m:ctrlPr>
                          </m:fPr>
                          <m:num>
                            <m:r>
                              <a:rPr lang="fr-FR" sz="2800" i="1">
                                <a:effectLst/>
                                <a:latin typeface="Cambria Math" panose="02040503050406030204" pitchFamily="18" charset="0"/>
                                <a:ea typeface="Calibri" panose="020F0502020204030204" pitchFamily="34" charset="0"/>
                              </a:rPr>
                              <m:t>𝑟</m:t>
                            </m:r>
                          </m:num>
                          <m:den>
                            <m:r>
                              <a:rPr lang="fr-FR" sz="2800" i="1">
                                <a:effectLst/>
                                <a:latin typeface="Cambria Math" panose="02040503050406030204" pitchFamily="18" charset="0"/>
                                <a:ea typeface="Calibri" panose="020F0502020204030204" pitchFamily="34" charset="0"/>
                              </a:rPr>
                              <m:t>𝛼</m:t>
                            </m:r>
                          </m:den>
                        </m:f>
                        <m:r>
                          <a:rPr lang="en-GB" sz="2800" i="1">
                            <a:effectLst/>
                            <a:latin typeface="Cambria Math" panose="02040503050406030204" pitchFamily="18" charset="0"/>
                            <a:ea typeface="Calibri" panose="020F0502020204030204" pitchFamily="34" charset="0"/>
                          </a:rPr>
                          <m:t>)</m:t>
                        </m:r>
                      </m:e>
                      <m:sup>
                        <m:r>
                          <a:rPr lang="fr-FR" sz="2800" i="1">
                            <a:effectLst/>
                            <a:latin typeface="Cambria Math" panose="02040503050406030204" pitchFamily="18" charset="0"/>
                            <a:ea typeface="Calibri" panose="020F0502020204030204" pitchFamily="34" charset="0"/>
                          </a:rPr>
                          <m:t>𝛼</m:t>
                        </m:r>
                      </m:sup>
                    </m:sSup>
                    <m:r>
                      <a:rPr lang="fr-FR" sz="2800" i="1">
                        <a:effectLst/>
                        <a:latin typeface="Cambria Math" panose="02040503050406030204" pitchFamily="18" charset="0"/>
                        <a:ea typeface="Calibri" panose="020F0502020204030204" pitchFamily="34" charset="0"/>
                      </a:rPr>
                      <m:t> </m:t>
                    </m:r>
                    <m:r>
                      <a:rPr lang="en-GB" sz="2800" i="1">
                        <a:effectLst/>
                        <a:latin typeface="Cambria Math" panose="02040503050406030204" pitchFamily="18" charset="0"/>
                        <a:ea typeface="Calibri" panose="020F0502020204030204" pitchFamily="34" charset="0"/>
                      </a:rPr>
                      <m:t>≤ </m:t>
                    </m:r>
                    <m:r>
                      <a:rPr lang="fr-FR" sz="2800" i="1">
                        <a:effectLst/>
                        <a:latin typeface="Cambria Math" panose="02040503050406030204" pitchFamily="18" charset="0"/>
                        <a:ea typeface="Calibri" panose="020F0502020204030204" pitchFamily="34" charset="0"/>
                      </a:rPr>
                      <m:t>𝜃</m:t>
                    </m:r>
                    <m:r>
                      <a:rPr lang="fr-FR" sz="2800" i="1">
                        <a:effectLst/>
                        <a:latin typeface="Cambria Math" panose="02040503050406030204" pitchFamily="18" charset="0"/>
                        <a:ea typeface="Calibri" panose="020F0502020204030204" pitchFamily="34" charset="0"/>
                      </a:rPr>
                      <m:t> ≤ </m:t>
                    </m:r>
                    <m:sSup>
                      <m:sSupPr>
                        <m:ctrlPr>
                          <a:rPr lang="fr-FR" sz="2800" i="1">
                            <a:effectLst/>
                            <a:latin typeface="Cambria Math" panose="02040503050406030204" pitchFamily="18" charset="0"/>
                            <a:ea typeface="Calibri" panose="020F0502020204030204" pitchFamily="34" charset="0"/>
                          </a:rPr>
                        </m:ctrlPr>
                      </m:sSupPr>
                      <m:e>
                        <m:d>
                          <m:dPr>
                            <m:ctrlPr>
                              <a:rPr lang="fr-FR" sz="2800" i="1">
                                <a:effectLst/>
                                <a:latin typeface="Cambria Math" panose="02040503050406030204" pitchFamily="18" charset="0"/>
                                <a:ea typeface="Calibri" panose="020F0502020204030204" pitchFamily="34" charset="0"/>
                              </a:rPr>
                            </m:ctrlPr>
                          </m:dPr>
                          <m:e>
                            <m:r>
                              <a:rPr lang="fr-FR" sz="2800" i="1">
                                <a:effectLst/>
                                <a:latin typeface="Cambria Math" panose="02040503050406030204" pitchFamily="18" charset="0"/>
                                <a:ea typeface="Calibri" panose="020F0502020204030204" pitchFamily="34" charset="0"/>
                              </a:rPr>
                              <m:t>𝜆</m:t>
                            </m:r>
                            <m:r>
                              <a:rPr lang="fr-FR" sz="2800" i="1">
                                <a:effectLst/>
                                <a:latin typeface="Cambria Math" panose="02040503050406030204" pitchFamily="18" charset="0"/>
                                <a:ea typeface="Calibri" panose="020F0502020204030204" pitchFamily="34" charset="0"/>
                              </a:rPr>
                              <m:t>𝑧</m:t>
                            </m:r>
                          </m:e>
                        </m:d>
                      </m:e>
                      <m:sup>
                        <m:r>
                          <a:rPr lang="en-GB" sz="2800" i="1">
                            <a:effectLst/>
                            <a:latin typeface="Cambria Math" panose="02040503050406030204" pitchFamily="18" charset="0"/>
                            <a:ea typeface="Calibri" panose="020F0502020204030204" pitchFamily="34" charset="0"/>
                          </a:rPr>
                          <m:t>1−</m:t>
                        </m:r>
                        <m:r>
                          <a:rPr lang="fr-FR" sz="2800" i="1">
                            <a:effectLst/>
                            <a:latin typeface="Cambria Math" panose="02040503050406030204" pitchFamily="18" charset="0"/>
                            <a:ea typeface="Calibri" panose="020F0502020204030204" pitchFamily="34" charset="0"/>
                          </a:rPr>
                          <m:t>𝛼</m:t>
                        </m:r>
                      </m:sup>
                    </m:sSup>
                    <m:sSup>
                      <m:sSupPr>
                        <m:ctrlPr>
                          <a:rPr lang="fr-FR" sz="2800" i="1">
                            <a:effectLst/>
                            <a:latin typeface="Cambria Math" panose="02040503050406030204" pitchFamily="18" charset="0"/>
                            <a:ea typeface="Calibri" panose="020F0502020204030204" pitchFamily="34" charset="0"/>
                          </a:rPr>
                        </m:ctrlPr>
                      </m:sSupPr>
                      <m:e>
                        <m:d>
                          <m:dPr>
                            <m:ctrlPr>
                              <a:rPr lang="fr-FR" sz="2800" i="1">
                                <a:effectLst/>
                                <a:latin typeface="Cambria Math" panose="02040503050406030204" pitchFamily="18" charset="0"/>
                                <a:ea typeface="Calibri" panose="020F0502020204030204" pitchFamily="34" charset="0"/>
                              </a:rPr>
                            </m:ctrlPr>
                          </m:dPr>
                          <m:e>
                            <m:r>
                              <a:rPr lang="fr-FR" sz="2800" i="1">
                                <a:effectLst/>
                                <a:latin typeface="Cambria Math" panose="02040503050406030204" pitchFamily="18" charset="0"/>
                                <a:ea typeface="Calibri" panose="020F0502020204030204" pitchFamily="34" charset="0"/>
                              </a:rPr>
                              <m:t>𝑤</m:t>
                            </m:r>
                            <m:d>
                              <m:dPr>
                                <m:ctrlPr>
                                  <a:rPr lang="fr-FR" sz="2800" i="1">
                                    <a:effectLst/>
                                    <a:latin typeface="Cambria Math" panose="02040503050406030204" pitchFamily="18" charset="0"/>
                                    <a:ea typeface="Calibri" panose="020F0502020204030204" pitchFamily="34" charset="0"/>
                                  </a:rPr>
                                </m:ctrlPr>
                              </m:dPr>
                              <m:e>
                                <m:r>
                                  <a:rPr lang="en-GB" sz="2800" i="1">
                                    <a:effectLst/>
                                    <a:latin typeface="Cambria Math" panose="02040503050406030204" pitchFamily="18" charset="0"/>
                                    <a:ea typeface="Calibri" panose="020F0502020204030204" pitchFamily="34" charset="0"/>
                                  </a:rPr>
                                  <m:t>1−</m:t>
                                </m:r>
                                <m:r>
                                  <a:rPr lang="fr-FR" sz="2800" i="1">
                                    <a:effectLst/>
                                    <a:latin typeface="Cambria Math" panose="02040503050406030204" pitchFamily="18" charset="0"/>
                                    <a:ea typeface="Calibri" panose="020F0502020204030204" pitchFamily="34" charset="0"/>
                                  </a:rPr>
                                  <m:t>𝛼</m:t>
                                </m:r>
                              </m:e>
                            </m:d>
                          </m:e>
                        </m:d>
                      </m:e>
                      <m:sup>
                        <m:r>
                          <a:rPr lang="fr-FR" sz="2800" i="1">
                            <a:effectLst/>
                            <a:latin typeface="Cambria Math" panose="02040503050406030204" pitchFamily="18" charset="0"/>
                            <a:ea typeface="Calibri" panose="020F0502020204030204" pitchFamily="34" charset="0"/>
                          </a:rPr>
                          <m:t>𝛼</m:t>
                        </m:r>
                        <m:r>
                          <a:rPr lang="en-GB" sz="2800" i="1">
                            <a:effectLst/>
                            <a:latin typeface="Cambria Math" panose="02040503050406030204" pitchFamily="18" charset="0"/>
                            <a:ea typeface="Calibri" panose="020F0502020204030204" pitchFamily="34" charset="0"/>
                          </a:rPr>
                          <m:t>−1</m:t>
                        </m:r>
                      </m:sup>
                    </m:sSup>
                    <m:r>
                      <a:rPr lang="en-GB" sz="2800" i="1">
                        <a:effectLst/>
                        <a:latin typeface="Cambria Math" panose="02040503050406030204" pitchFamily="18" charset="0"/>
                        <a:ea typeface="Calibri" panose="020F0502020204030204" pitchFamily="34" charset="0"/>
                      </a:rPr>
                      <m:t>(</m:t>
                    </m:r>
                    <m:f>
                      <m:fPr>
                        <m:ctrlPr>
                          <a:rPr lang="fr-FR" sz="2800" i="1">
                            <a:effectLst/>
                            <a:latin typeface="Cambria Math" panose="02040503050406030204" pitchFamily="18" charset="0"/>
                            <a:ea typeface="Calibri" panose="020F0502020204030204" pitchFamily="34" charset="0"/>
                          </a:rPr>
                        </m:ctrlPr>
                      </m:fPr>
                      <m:num>
                        <m:r>
                          <a:rPr lang="fr-FR" sz="2800" i="1">
                            <a:effectLst/>
                            <a:latin typeface="Cambria Math" panose="02040503050406030204" pitchFamily="18" charset="0"/>
                            <a:ea typeface="Calibri" panose="020F0502020204030204" pitchFamily="34" charset="0"/>
                          </a:rPr>
                          <m:t>𝑟</m:t>
                        </m:r>
                      </m:num>
                      <m:den>
                        <m:r>
                          <a:rPr lang="fr-FR" sz="2800" i="1">
                            <a:effectLst/>
                            <a:latin typeface="Cambria Math" panose="02040503050406030204" pitchFamily="18" charset="0"/>
                            <a:ea typeface="Calibri" panose="020F0502020204030204" pitchFamily="34" charset="0"/>
                          </a:rPr>
                          <m:t>𝛼</m:t>
                        </m:r>
                      </m:den>
                    </m:f>
                  </m:oMath>
                </a14:m>
                <a:r>
                  <a:rPr lang="en-GB" sz="2800" dirty="0">
                    <a:effectLst/>
                    <a:latin typeface="Times New Roman" panose="02020603050405020304" pitchFamily="18" charset="0"/>
                    <a:ea typeface="Times New Roman" panose="02020603050405020304" pitchFamily="18" charset="0"/>
                  </a:rPr>
                  <a:t>)</a:t>
                </a:r>
                <a:endParaRPr lang="fr-FR" sz="2800" dirty="0">
                  <a:effectLst/>
                  <a:latin typeface="Times New Roman" panose="02020603050405020304" pitchFamily="18" charset="0"/>
                  <a:ea typeface="Calibri" panose="020F0502020204030204" pitchFamily="34" charset="0"/>
                </a:endParaRPr>
              </a:p>
              <a:p>
                <a:pPr algn="ctr">
                  <a:lnSpc>
                    <a:spcPct val="107000"/>
                  </a:lnSpc>
                  <a:spcAft>
                    <a:spcPts val="800"/>
                  </a:spcAft>
                </a:pPr>
                <a:r>
                  <a:rPr lang="en-GB" sz="2800" dirty="0">
                    <a:effectLst/>
                    <a:latin typeface="Times New Roman" panose="02020603050405020304" pitchFamily="18" charset="0"/>
                    <a:ea typeface="Calibri" panose="020F0502020204030204" pitchFamily="34" charset="0"/>
                  </a:rPr>
                  <a:t> </a:t>
                </a:r>
                <a:endParaRPr lang="fr-FR" sz="2800" dirty="0">
                  <a:effectLst/>
                  <a:latin typeface="Times New Roman" panose="02020603050405020304" pitchFamily="18" charset="0"/>
                  <a:ea typeface="Calibri" panose="020F0502020204030204" pitchFamily="34" charset="0"/>
                </a:endParaRPr>
              </a:p>
              <a:p>
                <a:pPr>
                  <a:lnSpc>
                    <a:spcPct val="107000"/>
                  </a:lnSpc>
                  <a:spcAft>
                    <a:spcPts val="800"/>
                  </a:spcAft>
                </a:pPr>
                <a:r>
                  <a:rPr lang="en-GB" sz="2800" b="1" dirty="0">
                    <a:effectLst/>
                    <a:latin typeface="Times New Roman" panose="02020603050405020304" pitchFamily="18" charset="0"/>
                    <a:ea typeface="Calibri" panose="020F0502020204030204" pitchFamily="34" charset="0"/>
                  </a:rPr>
                  <a:t>Constrained:</a:t>
                </a:r>
                <a:endParaRPr lang="fr-FR" sz="2800" b="1" dirty="0">
                  <a:effectLst/>
                  <a:latin typeface="Times New Roman" panose="02020603050405020304" pitchFamily="18" charset="0"/>
                  <a:ea typeface="Calibri" panose="020F0502020204030204" pitchFamily="34" charset="0"/>
                </a:endParaRPr>
              </a:p>
              <a:p>
                <a:pPr algn="ctr">
                  <a:lnSpc>
                    <a:spcPct val="107000"/>
                  </a:lnSpc>
                  <a:spcAft>
                    <a:spcPts val="800"/>
                  </a:spcAft>
                </a:pPr>
                <a14:m>
                  <m:oMathPara xmlns:m="http://schemas.openxmlformats.org/officeDocument/2006/math">
                    <m:oMathParaPr>
                      <m:jc m:val="centerGroup"/>
                    </m:oMathParaPr>
                    <m:oMath xmlns:m="http://schemas.openxmlformats.org/officeDocument/2006/math">
                      <m:r>
                        <a:rPr lang="fr-FR" sz="2800" i="1">
                          <a:effectLst/>
                          <a:latin typeface="Cambria Math" panose="02040503050406030204" pitchFamily="18" charset="0"/>
                          <a:ea typeface="Calibri" panose="020F0502020204030204" pitchFamily="34" charset="0"/>
                        </a:rPr>
                        <m:t>𝜃</m:t>
                      </m:r>
                      <m:r>
                        <a:rPr lang="en-GB" sz="2800" i="1">
                          <a:effectLst/>
                          <a:latin typeface="Cambria Math" panose="02040503050406030204" pitchFamily="18" charset="0"/>
                          <a:ea typeface="Calibri" panose="020F0502020204030204" pitchFamily="34" charset="0"/>
                        </a:rPr>
                        <m:t>&gt;</m:t>
                      </m:r>
                      <m:r>
                        <m:rPr>
                          <m:sty m:val="p"/>
                        </m:rPr>
                        <a:rPr lang="en-GB" sz="2800">
                          <a:effectLst/>
                          <a:latin typeface="Cambria Math" panose="02040503050406030204" pitchFamily="18" charset="0"/>
                          <a:ea typeface="Calibri" panose="020F0502020204030204" pitchFamily="34" charset="0"/>
                        </a:rPr>
                        <m:t>max</m:t>
                      </m:r>
                      <m:r>
                        <a:rPr lang="en-GB" sz="2800">
                          <a:effectLst/>
                          <a:latin typeface="Cambria Math" panose="02040503050406030204" pitchFamily="18" charset="0"/>
                          <a:ea typeface="Calibri" panose="020F0502020204030204" pitchFamily="34" charset="0"/>
                        </a:rPr>
                        <m:t>⁡</m:t>
                      </m:r>
                      <m:r>
                        <a:rPr lang="en-GB" sz="2800" i="1">
                          <a:effectLst/>
                          <a:latin typeface="Cambria Math" panose="02040503050406030204" pitchFamily="18" charset="0"/>
                          <a:ea typeface="Calibri" panose="020F0502020204030204" pitchFamily="34" charset="0"/>
                        </a:rPr>
                        <m:t>[ </m:t>
                      </m:r>
                      <m:sSup>
                        <m:sSupPr>
                          <m:ctrlPr>
                            <a:rPr lang="fr-FR" sz="2800" i="1">
                              <a:effectLst/>
                              <a:latin typeface="Cambria Math" panose="02040503050406030204" pitchFamily="18" charset="0"/>
                              <a:ea typeface="Calibri" panose="020F0502020204030204" pitchFamily="34" charset="0"/>
                            </a:rPr>
                          </m:ctrlPr>
                        </m:sSupPr>
                        <m:e>
                          <m:d>
                            <m:dPr>
                              <m:ctrlPr>
                                <a:rPr lang="fr-FR" sz="2800" i="1">
                                  <a:effectLst/>
                                  <a:latin typeface="Cambria Math" panose="02040503050406030204" pitchFamily="18" charset="0"/>
                                  <a:ea typeface="Calibri" panose="020F0502020204030204" pitchFamily="34" charset="0"/>
                                </a:rPr>
                              </m:ctrlPr>
                            </m:dPr>
                            <m:e>
                              <m:r>
                                <a:rPr lang="fr-FR" sz="2800" i="1">
                                  <a:effectLst/>
                                  <a:latin typeface="Cambria Math" panose="02040503050406030204" pitchFamily="18" charset="0"/>
                                  <a:ea typeface="Calibri" panose="020F0502020204030204" pitchFamily="34" charset="0"/>
                                </a:rPr>
                                <m:t>𝜆</m:t>
                              </m:r>
                              <m:r>
                                <a:rPr lang="fr-FR" sz="2800" i="1">
                                  <a:effectLst/>
                                  <a:latin typeface="Cambria Math" panose="02040503050406030204" pitchFamily="18" charset="0"/>
                                  <a:ea typeface="Calibri" panose="020F0502020204030204" pitchFamily="34" charset="0"/>
                                </a:rPr>
                                <m:t>𝑧</m:t>
                              </m:r>
                            </m:e>
                          </m:d>
                        </m:e>
                        <m:sup>
                          <m:r>
                            <a:rPr lang="en-GB" sz="2800" i="1">
                              <a:effectLst/>
                              <a:latin typeface="Cambria Math" panose="02040503050406030204" pitchFamily="18" charset="0"/>
                              <a:ea typeface="Calibri" panose="020F0502020204030204" pitchFamily="34" charset="0"/>
                            </a:rPr>
                            <m:t>1−</m:t>
                          </m:r>
                          <m:r>
                            <a:rPr lang="fr-FR" sz="2800" i="1">
                              <a:effectLst/>
                              <a:latin typeface="Cambria Math" panose="02040503050406030204" pitchFamily="18" charset="0"/>
                              <a:ea typeface="Calibri" panose="020F0502020204030204" pitchFamily="34" charset="0"/>
                            </a:rPr>
                            <m:t>𝛼</m:t>
                          </m:r>
                        </m:sup>
                      </m:sSup>
                      <m:d>
                        <m:dPr>
                          <m:ctrlPr>
                            <a:rPr lang="fr-FR" sz="2800" i="1">
                              <a:effectLst/>
                              <a:latin typeface="Cambria Math" panose="02040503050406030204" pitchFamily="18" charset="0"/>
                              <a:ea typeface="Calibri" panose="020F0502020204030204" pitchFamily="34" charset="0"/>
                            </a:rPr>
                          </m:ctrlPr>
                        </m:dPr>
                        <m:e>
                          <m:f>
                            <m:fPr>
                              <m:ctrlPr>
                                <a:rPr lang="fr-FR" sz="2800" i="1">
                                  <a:effectLst/>
                                  <a:latin typeface="Cambria Math" panose="02040503050406030204" pitchFamily="18" charset="0"/>
                                  <a:ea typeface="Calibri" panose="020F0502020204030204" pitchFamily="34" charset="0"/>
                                </a:rPr>
                              </m:ctrlPr>
                            </m:fPr>
                            <m:num>
                              <m:r>
                                <a:rPr lang="fr-FR" sz="2800" i="1">
                                  <a:effectLst/>
                                  <a:latin typeface="Cambria Math" panose="02040503050406030204" pitchFamily="18" charset="0"/>
                                  <a:ea typeface="Calibri" panose="020F0502020204030204" pitchFamily="34" charset="0"/>
                                </a:rPr>
                                <m:t>𝑟</m:t>
                              </m:r>
                            </m:num>
                            <m:den>
                              <m:r>
                                <a:rPr lang="fr-FR" sz="2800" i="1">
                                  <a:effectLst/>
                                  <a:latin typeface="Cambria Math" panose="02040503050406030204" pitchFamily="18" charset="0"/>
                                  <a:ea typeface="Calibri" panose="020F0502020204030204" pitchFamily="34" charset="0"/>
                                </a:rPr>
                                <m:t>𝛼</m:t>
                              </m:r>
                            </m:den>
                          </m:f>
                        </m:e>
                      </m:d>
                      <m:r>
                        <a:rPr lang="en-GB" sz="2800">
                          <a:effectLst/>
                          <a:latin typeface="Cambria Math" panose="02040503050406030204" pitchFamily="18" charset="0"/>
                          <a:ea typeface="Times New Roman" panose="02020603050405020304" pitchFamily="18" charset="0"/>
                        </a:rPr>
                        <m:t>, </m:t>
                      </m:r>
                      <m:r>
                        <m:rPr>
                          <m:sty m:val="p"/>
                        </m:rPr>
                        <a:rPr lang="en-GB" sz="2800">
                          <a:effectLst/>
                          <a:latin typeface="Cambria Math" panose="02040503050406030204" pitchFamily="18" charset="0"/>
                          <a:ea typeface="Times New Roman" panose="02020603050405020304" pitchFamily="18" charset="0"/>
                        </a:rPr>
                        <m:t>w</m:t>
                      </m:r>
                      <m:r>
                        <a:rPr lang="en-GB" sz="2800" i="1">
                          <a:effectLst/>
                          <a:latin typeface="Cambria Math" panose="02040503050406030204" pitchFamily="18" charset="0"/>
                          <a:ea typeface="Calibri" panose="020F0502020204030204" pitchFamily="34" charset="0"/>
                        </a:rPr>
                        <m:t> </m:t>
                      </m:r>
                      <m:sSup>
                        <m:sSupPr>
                          <m:ctrlPr>
                            <a:rPr lang="fr-FR" sz="2800" i="1">
                              <a:effectLst/>
                              <a:latin typeface="Cambria Math" panose="02040503050406030204" pitchFamily="18" charset="0"/>
                              <a:ea typeface="Calibri" panose="020F0502020204030204" pitchFamily="34" charset="0"/>
                            </a:rPr>
                          </m:ctrlPr>
                        </m:sSupPr>
                        <m:e>
                          <m:d>
                            <m:dPr>
                              <m:ctrlPr>
                                <a:rPr lang="fr-FR" sz="2800" i="1">
                                  <a:effectLst/>
                                  <a:latin typeface="Cambria Math" panose="02040503050406030204" pitchFamily="18" charset="0"/>
                                  <a:ea typeface="Calibri" panose="020F0502020204030204" pitchFamily="34" charset="0"/>
                                </a:rPr>
                              </m:ctrlPr>
                            </m:dPr>
                            <m:e>
                              <m:r>
                                <a:rPr lang="fr-FR" sz="2800" i="1">
                                  <a:effectLst/>
                                  <a:latin typeface="Cambria Math" panose="02040503050406030204" pitchFamily="18" charset="0"/>
                                  <a:ea typeface="Calibri" panose="020F0502020204030204" pitchFamily="34" charset="0"/>
                                </a:rPr>
                                <m:t>𝜆</m:t>
                              </m:r>
                              <m:r>
                                <a:rPr lang="fr-FR" sz="2800" i="1">
                                  <a:effectLst/>
                                  <a:latin typeface="Cambria Math" panose="02040503050406030204" pitchFamily="18" charset="0"/>
                                  <a:ea typeface="Calibri" panose="020F0502020204030204" pitchFamily="34" charset="0"/>
                                </a:rPr>
                                <m:t>𝑧</m:t>
                              </m:r>
                            </m:e>
                          </m:d>
                        </m:e>
                        <m:sup>
                          <m:r>
                            <a:rPr lang="en-GB" sz="2800" i="1">
                              <a:effectLst/>
                              <a:latin typeface="Cambria Math" panose="02040503050406030204" pitchFamily="18" charset="0"/>
                              <a:ea typeface="Calibri" panose="020F0502020204030204" pitchFamily="34" charset="0"/>
                            </a:rPr>
                            <m:t>−</m:t>
                          </m:r>
                          <m:r>
                            <a:rPr lang="fr-FR" sz="2800" i="1">
                              <a:effectLst/>
                              <a:latin typeface="Cambria Math" panose="02040503050406030204" pitchFamily="18" charset="0"/>
                              <a:ea typeface="Calibri" panose="020F0502020204030204" pitchFamily="34" charset="0"/>
                            </a:rPr>
                            <m:t>𝛼</m:t>
                          </m:r>
                        </m:sup>
                      </m:sSup>
                      <m:r>
                        <a:rPr lang="fr-FR" sz="2800" i="1">
                          <a:effectLst/>
                          <a:latin typeface="Cambria Math" panose="02040503050406030204" pitchFamily="18" charset="0"/>
                          <a:ea typeface="Calibri" panose="020F0502020204030204" pitchFamily="34" charset="0"/>
                        </a:rPr>
                        <m:t>+</m:t>
                      </m:r>
                      <m:r>
                        <a:rPr lang="fr-FR" sz="2800" i="1">
                          <a:effectLst/>
                          <a:latin typeface="Cambria Math" panose="02040503050406030204" pitchFamily="18" charset="0"/>
                          <a:ea typeface="Calibri" panose="020F0502020204030204" pitchFamily="34" charset="0"/>
                        </a:rPr>
                        <m:t>𝑟</m:t>
                      </m:r>
                      <m:r>
                        <a:rPr lang="fr-FR" sz="2800" i="1">
                          <a:effectLst/>
                          <a:latin typeface="Cambria Math" panose="02040503050406030204" pitchFamily="18" charset="0"/>
                          <a:ea typeface="Calibri" panose="020F0502020204030204" pitchFamily="34" charset="0"/>
                        </a:rPr>
                        <m:t> </m:t>
                      </m:r>
                      <m:sSup>
                        <m:sSupPr>
                          <m:ctrlPr>
                            <a:rPr lang="fr-FR" sz="2800" i="1">
                              <a:effectLst/>
                              <a:latin typeface="Cambria Math" panose="02040503050406030204" pitchFamily="18" charset="0"/>
                              <a:ea typeface="Calibri" panose="020F0502020204030204" pitchFamily="34" charset="0"/>
                            </a:rPr>
                          </m:ctrlPr>
                        </m:sSupPr>
                        <m:e>
                          <m:d>
                            <m:dPr>
                              <m:ctrlPr>
                                <a:rPr lang="fr-FR" sz="2800" i="1">
                                  <a:effectLst/>
                                  <a:latin typeface="Cambria Math" panose="02040503050406030204" pitchFamily="18" charset="0"/>
                                  <a:ea typeface="Calibri" panose="020F0502020204030204" pitchFamily="34" charset="0"/>
                                </a:rPr>
                              </m:ctrlPr>
                            </m:dPr>
                            <m:e>
                              <m:r>
                                <a:rPr lang="fr-FR" sz="2800" i="1">
                                  <a:effectLst/>
                                  <a:latin typeface="Cambria Math" panose="02040503050406030204" pitchFamily="18" charset="0"/>
                                  <a:ea typeface="Calibri" panose="020F0502020204030204" pitchFamily="34" charset="0"/>
                                </a:rPr>
                                <m:t>𝜆</m:t>
                              </m:r>
                              <m:r>
                                <a:rPr lang="fr-FR" sz="2800" i="1">
                                  <a:effectLst/>
                                  <a:latin typeface="Cambria Math" panose="02040503050406030204" pitchFamily="18" charset="0"/>
                                  <a:ea typeface="Calibri" panose="020F0502020204030204" pitchFamily="34" charset="0"/>
                                </a:rPr>
                                <m:t>𝑧</m:t>
                              </m:r>
                            </m:e>
                          </m:d>
                        </m:e>
                        <m:sup>
                          <m:r>
                            <a:rPr lang="en-GB" sz="2800" i="1">
                              <a:effectLst/>
                              <a:latin typeface="Cambria Math" panose="02040503050406030204" pitchFamily="18" charset="0"/>
                              <a:ea typeface="Calibri" panose="020F0502020204030204" pitchFamily="34" charset="0"/>
                            </a:rPr>
                            <m:t>1−</m:t>
                          </m:r>
                          <m:r>
                            <a:rPr lang="fr-FR" sz="2800" i="1">
                              <a:effectLst/>
                              <a:latin typeface="Cambria Math" panose="02040503050406030204" pitchFamily="18" charset="0"/>
                              <a:ea typeface="Calibri" panose="020F0502020204030204" pitchFamily="34" charset="0"/>
                            </a:rPr>
                            <m:t>𝛼</m:t>
                          </m:r>
                        </m:sup>
                      </m:sSup>
                      <m:r>
                        <a:rPr lang="fr-FR" sz="2800" i="1">
                          <a:effectLst/>
                          <a:latin typeface="Cambria Math" panose="02040503050406030204" pitchFamily="18" charset="0"/>
                          <a:ea typeface="Calibri" panose="020F0502020204030204" pitchFamily="34" charset="0"/>
                        </a:rPr>
                        <m:t>]</m:t>
                      </m:r>
                    </m:oMath>
                  </m:oMathPara>
                </a14:m>
                <a:endParaRPr lang="fr-FR" sz="2800" dirty="0">
                  <a:effectLst/>
                  <a:latin typeface="Times New Roman" panose="02020603050405020304" pitchFamily="18" charset="0"/>
                  <a:ea typeface="Calibri" panose="020F050202020403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95536" y="836712"/>
                <a:ext cx="8640960" cy="5152693"/>
              </a:xfrm>
              <a:prstGeom prst="rect">
                <a:avLst/>
              </a:prstGeom>
              <a:blipFill rotWithShape="0">
                <a:blip r:embed="rId2"/>
                <a:stretch>
                  <a:fillRect l="-1482"/>
                </a:stretch>
              </a:blipFill>
            </p:spPr>
            <p:txBody>
              <a:bodyPr/>
              <a:lstStyle/>
              <a:p>
                <a:r>
                  <a:rPr lang="fr-FR">
                    <a:noFill/>
                  </a:rPr>
                  <a:t> </a:t>
                </a:r>
              </a:p>
            </p:txBody>
          </p:sp>
        </mc:Fallback>
      </mc:AlternateContent>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idx="4294967295"/>
          </p:nvPr>
        </p:nvSpPr>
        <p:spPr>
          <a:xfrm>
            <a:off x="228600" y="228600"/>
            <a:ext cx="8610600" cy="762000"/>
          </a:xfrm>
        </p:spPr>
        <p:txBody>
          <a:bodyPr/>
          <a:lstStyle/>
          <a:p>
            <a:pPr eaLnBrk="1" hangingPunct="1"/>
            <a:r>
              <a:rPr lang="en-US" altLang="fr-FR" sz="2400" b="1" smtClean="0">
                <a:latin typeface="Times New Roman" panose="02020603050405020304" pitchFamily="18" charset="0"/>
              </a:rPr>
              <a:t>Implication of the Model:</a:t>
            </a:r>
            <a:br>
              <a:rPr lang="en-US" altLang="fr-FR" sz="2400" b="1" smtClean="0">
                <a:latin typeface="Times New Roman" panose="02020603050405020304" pitchFamily="18" charset="0"/>
              </a:rPr>
            </a:br>
            <a:r>
              <a:rPr lang="en-US" altLang="fr-FR" sz="2400" b="1" smtClean="0">
                <a:latin typeface="Times New Roman" panose="02020603050405020304" pitchFamily="18" charset="0"/>
              </a:rPr>
              <a:t>Probability of Entrepreneurship Increasing in Wealth</a:t>
            </a:r>
          </a:p>
        </p:txBody>
      </p:sp>
      <p:pic>
        <p:nvPicPr>
          <p:cNvPr id="3789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66800"/>
            <a:ext cx="8382000" cy="555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ZoneTexte 3"/>
          <p:cNvSpPr txBox="1">
            <a:spLocks noChangeArrowheads="1"/>
          </p:cNvSpPr>
          <p:nvPr/>
        </p:nvSpPr>
        <p:spPr bwMode="auto">
          <a:xfrm>
            <a:off x="7500938" y="1000125"/>
            <a:ext cx="13573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fr-FR" sz="1800"/>
              <a:t>This should be (</a:t>
            </a:r>
            <a:r>
              <a:rPr lang="el-GR" altLang="fr-FR" sz="1800"/>
              <a:t>λ</a:t>
            </a:r>
            <a:r>
              <a:rPr lang="en-GB" altLang="fr-FR" sz="1800"/>
              <a:t>z)</a:t>
            </a:r>
            <a:endParaRPr lang="fr-FR" altLang="fr-FR" sz="1800"/>
          </a:p>
        </p:txBody>
      </p:sp>
      <p:sp>
        <p:nvSpPr>
          <p:cNvPr id="37893" name="Line 5"/>
          <p:cNvSpPr>
            <a:spLocks noChangeShapeType="1"/>
          </p:cNvSpPr>
          <p:nvPr/>
        </p:nvSpPr>
        <p:spPr bwMode="auto">
          <a:xfrm flipH="1">
            <a:off x="6786563" y="1285875"/>
            <a:ext cx="714375" cy="1214438"/>
          </a:xfrm>
          <a:prstGeom prst="line">
            <a:avLst/>
          </a:prstGeom>
          <a:noFill/>
          <a:ln w="19050">
            <a:solidFill>
              <a:srgbClr val="FF0000"/>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6" name="Line 5"/>
          <p:cNvSpPr>
            <a:spLocks noChangeShapeType="1"/>
          </p:cNvSpPr>
          <p:nvPr/>
        </p:nvSpPr>
        <p:spPr bwMode="auto">
          <a:xfrm flipH="1" flipV="1">
            <a:off x="6156176" y="4077072"/>
            <a:ext cx="630387" cy="648072"/>
          </a:xfrm>
          <a:prstGeom prst="line">
            <a:avLst/>
          </a:prstGeom>
          <a:noFill/>
          <a:ln w="19050">
            <a:solidFill>
              <a:srgbClr val="FF0000"/>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 name="ZoneTexte 1"/>
          <p:cNvSpPr txBox="1"/>
          <p:nvPr/>
        </p:nvSpPr>
        <p:spPr>
          <a:xfrm>
            <a:off x="6876256" y="4509120"/>
            <a:ext cx="2267744" cy="1754326"/>
          </a:xfrm>
          <a:prstGeom prst="rect">
            <a:avLst/>
          </a:prstGeom>
          <a:noFill/>
        </p:spPr>
        <p:txBody>
          <a:bodyPr wrap="square" rtlCol="0">
            <a:spAutoFit/>
          </a:bodyPr>
          <a:lstStyle/>
          <a:p>
            <a:r>
              <a:rPr lang="en-GB" dirty="0" smtClean="0">
                <a:solidFill>
                  <a:srgbClr val="FF0000"/>
                </a:solidFill>
              </a:rPr>
              <a:t>This line is horizontal because E(y)=</a:t>
            </a:r>
            <a:r>
              <a:rPr lang="el-GR" dirty="0" smtClean="0">
                <a:solidFill>
                  <a:srgbClr val="FF0000"/>
                </a:solidFill>
              </a:rPr>
              <a:t>θ</a:t>
            </a:r>
            <a:r>
              <a:rPr lang="en-GB" dirty="0" smtClean="0">
                <a:solidFill>
                  <a:srgbClr val="FF0000"/>
                </a:solidFill>
              </a:rPr>
              <a:t>k</a:t>
            </a:r>
            <a:r>
              <a:rPr lang="el-GR" baseline="30000" dirty="0" smtClean="0">
                <a:solidFill>
                  <a:srgbClr val="FF0000"/>
                </a:solidFill>
              </a:rPr>
              <a:t>α</a:t>
            </a:r>
            <a:r>
              <a:rPr lang="en-GB" dirty="0" smtClean="0">
                <a:solidFill>
                  <a:srgbClr val="FF0000"/>
                </a:solidFill>
              </a:rPr>
              <a:t>, and k does not depend on Z (can borrow as much as you want)</a:t>
            </a:r>
            <a:endParaRPr lang="en-GB" dirty="0">
              <a:solidFill>
                <a:srgbClr val="FF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idx="4294967295"/>
          </p:nvPr>
        </p:nvSpPr>
        <p:spPr>
          <a:xfrm>
            <a:off x="228600" y="228600"/>
            <a:ext cx="8610600" cy="762000"/>
          </a:xfrm>
        </p:spPr>
        <p:txBody>
          <a:bodyPr/>
          <a:lstStyle/>
          <a:p>
            <a:pPr eaLnBrk="1" hangingPunct="1"/>
            <a:r>
              <a:rPr lang="en-US" altLang="fr-FR" sz="2400" b="1" smtClean="0">
                <a:latin typeface="Times New Roman" panose="02020603050405020304" pitchFamily="18" charset="0"/>
              </a:rPr>
              <a:t>Implication of the Model:</a:t>
            </a:r>
            <a:br>
              <a:rPr lang="en-US" altLang="fr-FR" sz="2400" b="1" smtClean="0">
                <a:latin typeface="Times New Roman" panose="02020603050405020304" pitchFamily="18" charset="0"/>
              </a:rPr>
            </a:br>
            <a:r>
              <a:rPr lang="en-US" altLang="fr-FR" sz="2400" b="1" smtClean="0">
                <a:latin typeface="Times New Roman" panose="02020603050405020304" pitchFamily="18" charset="0"/>
              </a:rPr>
              <a:t>Probability of Entrepreneurship Increasing in Wealth</a:t>
            </a:r>
          </a:p>
        </p:txBody>
      </p:sp>
      <p:pic>
        <p:nvPicPr>
          <p:cNvPr id="3789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66800"/>
            <a:ext cx="8382000" cy="555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ZoneTexte 3"/>
          <p:cNvSpPr txBox="1">
            <a:spLocks noChangeArrowheads="1"/>
          </p:cNvSpPr>
          <p:nvPr/>
        </p:nvSpPr>
        <p:spPr bwMode="auto">
          <a:xfrm>
            <a:off x="7500938" y="1000125"/>
            <a:ext cx="13573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fr-FR" sz="1800"/>
              <a:t>This should be (</a:t>
            </a:r>
            <a:r>
              <a:rPr lang="el-GR" altLang="fr-FR" sz="1800"/>
              <a:t>λ</a:t>
            </a:r>
            <a:r>
              <a:rPr lang="en-GB" altLang="fr-FR" sz="1800"/>
              <a:t>z)</a:t>
            </a:r>
            <a:endParaRPr lang="fr-FR" altLang="fr-FR" sz="1800"/>
          </a:p>
        </p:txBody>
      </p:sp>
      <p:sp>
        <p:nvSpPr>
          <p:cNvPr id="37893" name="Line 5"/>
          <p:cNvSpPr>
            <a:spLocks noChangeShapeType="1"/>
          </p:cNvSpPr>
          <p:nvPr/>
        </p:nvSpPr>
        <p:spPr bwMode="auto">
          <a:xfrm flipH="1">
            <a:off x="6786563" y="1285875"/>
            <a:ext cx="714375" cy="1214438"/>
          </a:xfrm>
          <a:prstGeom prst="line">
            <a:avLst/>
          </a:prstGeom>
          <a:noFill/>
          <a:ln w="19050">
            <a:solidFill>
              <a:srgbClr val="FF0000"/>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6" name="Line 5"/>
          <p:cNvSpPr>
            <a:spLocks noChangeShapeType="1"/>
          </p:cNvSpPr>
          <p:nvPr/>
        </p:nvSpPr>
        <p:spPr bwMode="auto">
          <a:xfrm>
            <a:off x="1397942" y="1772816"/>
            <a:ext cx="1373858" cy="0"/>
          </a:xfrm>
          <a:prstGeom prst="line">
            <a:avLst/>
          </a:prstGeom>
          <a:noFill/>
          <a:ln w="19050">
            <a:solidFill>
              <a:srgbClr val="FF0000"/>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 name="ZoneTexte 1"/>
          <p:cNvSpPr txBox="1"/>
          <p:nvPr/>
        </p:nvSpPr>
        <p:spPr>
          <a:xfrm>
            <a:off x="0" y="1772816"/>
            <a:ext cx="1835696" cy="1754326"/>
          </a:xfrm>
          <a:prstGeom prst="rect">
            <a:avLst/>
          </a:prstGeom>
          <a:noFill/>
        </p:spPr>
        <p:txBody>
          <a:bodyPr wrap="square" rtlCol="0">
            <a:spAutoFit/>
          </a:bodyPr>
          <a:lstStyle/>
          <a:p>
            <a:r>
              <a:rPr lang="en-GB" dirty="0" smtClean="0">
                <a:solidFill>
                  <a:srgbClr val="FF0000"/>
                </a:solidFill>
              </a:rPr>
              <a:t>Higher wages shift the E border out NE:</a:t>
            </a:r>
          </a:p>
          <a:p>
            <a:r>
              <a:rPr lang="en-GB" dirty="0" smtClean="0">
                <a:solidFill>
                  <a:srgbClr val="FF0000"/>
                </a:solidFill>
              </a:rPr>
              <a:t>Some previously SE now prefer E</a:t>
            </a:r>
          </a:p>
        </p:txBody>
      </p:sp>
    </p:spTree>
    <p:extLst>
      <p:ext uri="{BB962C8B-B14F-4D97-AF65-F5344CB8AC3E}">
        <p14:creationId xmlns:p14="http://schemas.microsoft.com/office/powerpoint/2010/main" val="2630533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idx="4294967295"/>
          </p:nvPr>
        </p:nvSpPr>
        <p:spPr>
          <a:xfrm>
            <a:off x="228600" y="228600"/>
            <a:ext cx="8610600" cy="762000"/>
          </a:xfrm>
        </p:spPr>
        <p:txBody>
          <a:bodyPr/>
          <a:lstStyle/>
          <a:p>
            <a:pPr eaLnBrk="1" hangingPunct="1"/>
            <a:r>
              <a:rPr lang="en-US" altLang="fr-FR" sz="2400" b="1" smtClean="0">
                <a:latin typeface="Times New Roman" panose="02020603050405020304" pitchFamily="18" charset="0"/>
              </a:rPr>
              <a:t>Implication of the Model:</a:t>
            </a:r>
            <a:br>
              <a:rPr lang="en-US" altLang="fr-FR" sz="2400" b="1" smtClean="0">
                <a:latin typeface="Times New Roman" panose="02020603050405020304" pitchFamily="18" charset="0"/>
              </a:rPr>
            </a:br>
            <a:r>
              <a:rPr lang="en-US" altLang="fr-FR" sz="2400" b="1" smtClean="0">
                <a:latin typeface="Times New Roman" panose="02020603050405020304" pitchFamily="18" charset="0"/>
              </a:rPr>
              <a:t>Probability of Entrepreneurship Increasing in Wealth</a:t>
            </a:r>
          </a:p>
        </p:txBody>
      </p:sp>
      <p:pic>
        <p:nvPicPr>
          <p:cNvPr id="3789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52736"/>
            <a:ext cx="8382000" cy="555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ZoneTexte 3"/>
          <p:cNvSpPr txBox="1">
            <a:spLocks noChangeArrowheads="1"/>
          </p:cNvSpPr>
          <p:nvPr/>
        </p:nvSpPr>
        <p:spPr bwMode="auto">
          <a:xfrm>
            <a:off x="7500938" y="1000125"/>
            <a:ext cx="13573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fr-FR" sz="1800"/>
              <a:t>This should be (</a:t>
            </a:r>
            <a:r>
              <a:rPr lang="el-GR" altLang="fr-FR" sz="1800"/>
              <a:t>λ</a:t>
            </a:r>
            <a:r>
              <a:rPr lang="en-GB" altLang="fr-FR" sz="1800"/>
              <a:t>z)</a:t>
            </a:r>
            <a:endParaRPr lang="fr-FR" altLang="fr-FR" sz="1800"/>
          </a:p>
        </p:txBody>
      </p:sp>
      <p:sp>
        <p:nvSpPr>
          <p:cNvPr id="37893" name="Line 5"/>
          <p:cNvSpPr>
            <a:spLocks noChangeShapeType="1"/>
          </p:cNvSpPr>
          <p:nvPr/>
        </p:nvSpPr>
        <p:spPr bwMode="auto">
          <a:xfrm flipH="1">
            <a:off x="6786563" y="1285875"/>
            <a:ext cx="714375" cy="1214438"/>
          </a:xfrm>
          <a:prstGeom prst="line">
            <a:avLst/>
          </a:prstGeom>
          <a:noFill/>
          <a:ln w="19050">
            <a:solidFill>
              <a:srgbClr val="FF0000"/>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6" name="Line 5"/>
          <p:cNvSpPr>
            <a:spLocks noChangeShapeType="1"/>
          </p:cNvSpPr>
          <p:nvPr/>
        </p:nvSpPr>
        <p:spPr bwMode="auto">
          <a:xfrm flipV="1">
            <a:off x="1723694" y="3717032"/>
            <a:ext cx="472042" cy="144016"/>
          </a:xfrm>
          <a:prstGeom prst="line">
            <a:avLst/>
          </a:prstGeom>
          <a:noFill/>
          <a:ln w="19050">
            <a:solidFill>
              <a:srgbClr val="FF0000"/>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 name="ZoneTexte 1"/>
          <p:cNvSpPr txBox="1"/>
          <p:nvPr/>
        </p:nvSpPr>
        <p:spPr>
          <a:xfrm>
            <a:off x="-72008" y="2852936"/>
            <a:ext cx="2123728" cy="3693319"/>
          </a:xfrm>
          <a:prstGeom prst="rect">
            <a:avLst/>
          </a:prstGeom>
          <a:noFill/>
        </p:spPr>
        <p:txBody>
          <a:bodyPr wrap="square" rtlCol="0">
            <a:spAutoFit/>
          </a:bodyPr>
          <a:lstStyle/>
          <a:p>
            <a:r>
              <a:rPr lang="en-GB" dirty="0" smtClean="0">
                <a:solidFill>
                  <a:srgbClr val="FF0000"/>
                </a:solidFill>
              </a:rPr>
              <a:t>Higher </a:t>
            </a:r>
            <a:r>
              <a:rPr lang="el-GR" dirty="0" smtClean="0">
                <a:solidFill>
                  <a:srgbClr val="FF0000"/>
                </a:solidFill>
              </a:rPr>
              <a:t>λ</a:t>
            </a:r>
            <a:r>
              <a:rPr lang="en-GB" dirty="0" smtClean="0">
                <a:solidFill>
                  <a:srgbClr val="FF0000"/>
                </a:solidFill>
              </a:rPr>
              <a:t> shifts the constraint NW:</a:t>
            </a:r>
          </a:p>
          <a:p>
            <a:r>
              <a:rPr lang="en-GB" dirty="0" smtClean="0">
                <a:solidFill>
                  <a:srgbClr val="FF0000"/>
                </a:solidFill>
              </a:rPr>
              <a:t>Some previously constrained SE now unconstrained</a:t>
            </a:r>
          </a:p>
          <a:p>
            <a:endParaRPr lang="en-GB" dirty="0">
              <a:solidFill>
                <a:srgbClr val="FF0000"/>
              </a:solidFill>
            </a:endParaRPr>
          </a:p>
          <a:p>
            <a:r>
              <a:rPr lang="en-GB" dirty="0" smtClean="0">
                <a:solidFill>
                  <a:srgbClr val="FF0000"/>
                </a:solidFill>
              </a:rPr>
              <a:t>Note that it will also shift out the indifference curve  above the constraint (as E(y) depends on </a:t>
            </a:r>
            <a:r>
              <a:rPr lang="el-GR" dirty="0" smtClean="0">
                <a:solidFill>
                  <a:srgbClr val="FF0000"/>
                </a:solidFill>
              </a:rPr>
              <a:t>λ</a:t>
            </a:r>
            <a:r>
              <a:rPr lang="en-GB" dirty="0" smtClean="0">
                <a:solidFill>
                  <a:srgbClr val="FF0000"/>
                </a:solidFill>
              </a:rPr>
              <a:t> there</a:t>
            </a:r>
          </a:p>
        </p:txBody>
      </p:sp>
      <p:sp>
        <p:nvSpPr>
          <p:cNvPr id="3" name="Forme libre 2"/>
          <p:cNvSpPr/>
          <p:nvPr/>
        </p:nvSpPr>
        <p:spPr>
          <a:xfrm>
            <a:off x="1846907" y="1874067"/>
            <a:ext cx="4816443" cy="3603280"/>
          </a:xfrm>
          <a:custGeom>
            <a:avLst/>
            <a:gdLst>
              <a:gd name="connsiteX0" fmla="*/ 0 w 4816443"/>
              <a:gd name="connsiteY0" fmla="*/ 3603280 h 3603280"/>
              <a:gd name="connsiteX1" fmla="*/ 923453 w 4816443"/>
              <a:gd name="connsiteY1" fmla="*/ 1095470 h 3603280"/>
              <a:gd name="connsiteX2" fmla="*/ 4816443 w 4816443"/>
              <a:gd name="connsiteY2" fmla="*/ 0 h 3603280"/>
            </a:gdLst>
            <a:ahLst/>
            <a:cxnLst>
              <a:cxn ang="0">
                <a:pos x="connsiteX0" y="connsiteY0"/>
              </a:cxn>
              <a:cxn ang="0">
                <a:pos x="connsiteX1" y="connsiteY1"/>
              </a:cxn>
              <a:cxn ang="0">
                <a:pos x="connsiteX2" y="connsiteY2"/>
              </a:cxn>
            </a:cxnLst>
            <a:rect l="l" t="t" r="r" b="b"/>
            <a:pathLst>
              <a:path w="4816443" h="3603280">
                <a:moveTo>
                  <a:pt x="0" y="3603280"/>
                </a:moveTo>
                <a:cubicBezTo>
                  <a:pt x="60356" y="2649648"/>
                  <a:pt x="120713" y="1696017"/>
                  <a:pt x="923453" y="1095470"/>
                </a:cubicBezTo>
                <a:cubicBezTo>
                  <a:pt x="1726193" y="494923"/>
                  <a:pt x="4300395" y="150891"/>
                  <a:pt x="4816443"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Tree>
    <p:extLst>
      <p:ext uri="{BB962C8B-B14F-4D97-AF65-F5344CB8AC3E}">
        <p14:creationId xmlns:p14="http://schemas.microsoft.com/office/powerpoint/2010/main" val="32823021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idx="4294967295"/>
          </p:nvPr>
        </p:nvSpPr>
        <p:spPr>
          <a:xfrm>
            <a:off x="228600" y="228600"/>
            <a:ext cx="8610600" cy="762000"/>
          </a:xfrm>
        </p:spPr>
        <p:txBody>
          <a:bodyPr/>
          <a:lstStyle/>
          <a:p>
            <a:pPr eaLnBrk="1" hangingPunct="1"/>
            <a:r>
              <a:rPr lang="en-US" altLang="fr-FR" sz="2400" b="1" smtClean="0">
                <a:latin typeface="Times New Roman" panose="02020603050405020304" pitchFamily="18" charset="0"/>
              </a:rPr>
              <a:t>Evans and Jovanovic Conclusions</a:t>
            </a:r>
          </a:p>
        </p:txBody>
      </p:sp>
      <p:sp>
        <p:nvSpPr>
          <p:cNvPr id="38915" name="TextBox 2"/>
          <p:cNvSpPr txBox="1">
            <a:spLocks noChangeArrowheads="1"/>
          </p:cNvSpPr>
          <p:nvPr/>
        </p:nvSpPr>
        <p:spPr bwMode="auto">
          <a:xfrm>
            <a:off x="395288" y="1700213"/>
            <a:ext cx="8640762"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fr-FR" sz="2000">
                <a:latin typeface="Times New Roman" panose="02020603050405020304" pitchFamily="18" charset="0"/>
                <a:cs typeface="Times New Roman" panose="02020603050405020304" pitchFamily="18" charset="0"/>
              </a:rPr>
              <a:t>Richer households are less bound by liquidity constraints and as a result</a:t>
            </a:r>
          </a:p>
          <a:p>
            <a:pPr eaLnBrk="1" hangingPunct="1">
              <a:spcBef>
                <a:spcPct val="0"/>
              </a:spcBef>
              <a:buFontTx/>
              <a:buNone/>
            </a:pPr>
            <a:r>
              <a:rPr lang="en-US" altLang="fr-FR" sz="2000">
                <a:latin typeface="Times New Roman" panose="02020603050405020304" pitchFamily="18" charset="0"/>
                <a:cs typeface="Times New Roman" panose="02020603050405020304" pitchFamily="18" charset="0"/>
              </a:rPr>
              <a:t>	are more likely to enter entrepreneurship.</a:t>
            </a:r>
          </a:p>
          <a:p>
            <a:pPr eaLnBrk="1" hangingPunct="1">
              <a:spcBef>
                <a:spcPct val="0"/>
              </a:spcBef>
              <a:buFontTx/>
              <a:buNone/>
            </a:pPr>
            <a:endParaRPr lang="en-US" altLang="fr-FR" sz="2000">
              <a:latin typeface="Times New Roman" panose="02020603050405020304" pitchFamily="18" charset="0"/>
              <a:cs typeface="Times New Roman" panose="02020603050405020304" pitchFamily="18" charset="0"/>
            </a:endParaRPr>
          </a:p>
          <a:p>
            <a:pPr eaLnBrk="1" hangingPunct="1">
              <a:spcBef>
                <a:spcPct val="0"/>
              </a:spcBef>
            </a:pPr>
            <a:r>
              <a:rPr lang="en-US" altLang="fr-FR" sz="2000" b="1">
                <a:solidFill>
                  <a:srgbClr val="002060"/>
                </a:solidFill>
                <a:latin typeface="Times New Roman" panose="02020603050405020304" pitchFamily="18" charset="0"/>
                <a:cs typeface="Times New Roman" panose="02020603050405020304" pitchFamily="18" charset="0"/>
              </a:rPr>
              <a:t>Should see a positive relationship between initial wealth and entry into</a:t>
            </a:r>
          </a:p>
          <a:p>
            <a:pPr eaLnBrk="1" hangingPunct="1">
              <a:spcBef>
                <a:spcPct val="0"/>
              </a:spcBef>
              <a:buFontTx/>
              <a:buNone/>
            </a:pPr>
            <a:r>
              <a:rPr lang="en-US" altLang="fr-FR" sz="2000" b="1">
                <a:solidFill>
                  <a:srgbClr val="002060"/>
                </a:solidFill>
                <a:latin typeface="Times New Roman" panose="02020603050405020304" pitchFamily="18" charset="0"/>
                <a:cs typeface="Times New Roman" panose="02020603050405020304" pitchFamily="18" charset="0"/>
              </a:rPr>
              <a:t>	small business ownership.</a:t>
            </a:r>
          </a:p>
          <a:p>
            <a:pPr eaLnBrk="1" hangingPunct="1">
              <a:spcBef>
                <a:spcPct val="0"/>
              </a:spcBef>
              <a:buFontTx/>
              <a:buNone/>
            </a:pPr>
            <a:endParaRPr lang="en-US" altLang="fr-FR" sz="2000" b="1">
              <a:solidFill>
                <a:srgbClr val="002060"/>
              </a:solidFill>
              <a:latin typeface="Times New Roman" panose="02020603050405020304" pitchFamily="18" charset="0"/>
              <a:cs typeface="Times New Roman" panose="02020603050405020304" pitchFamily="18" charset="0"/>
            </a:endParaRPr>
          </a:p>
          <a:p>
            <a:pPr eaLnBrk="1" hangingPunct="1">
              <a:spcBef>
                <a:spcPct val="0"/>
              </a:spcBef>
            </a:pPr>
            <a:r>
              <a:rPr lang="en-US" altLang="fr-FR" sz="2000">
                <a:latin typeface="Times New Roman" panose="02020603050405020304" pitchFamily="18" charset="0"/>
                <a:cs typeface="Times New Roman" panose="02020603050405020304" pitchFamily="18" charset="0"/>
              </a:rPr>
              <a:t>Smaller firms will grow faster; once they reach the unconstrained region assets  no longer increase investment in the business</a:t>
            </a:r>
          </a:p>
          <a:p>
            <a:pPr eaLnBrk="1" hangingPunct="1">
              <a:spcBef>
                <a:spcPct val="0"/>
              </a:spcBef>
            </a:pPr>
            <a:endParaRPr lang="en-US" altLang="fr-FR" sz="2000">
              <a:latin typeface="Times New Roman" panose="02020603050405020304" pitchFamily="18" charset="0"/>
              <a:cs typeface="Times New Roman" panose="02020603050405020304" pitchFamily="18" charset="0"/>
            </a:endParaRPr>
          </a:p>
          <a:p>
            <a:pPr eaLnBrk="1" hangingPunct="1">
              <a:spcBef>
                <a:spcPct val="0"/>
              </a:spcBef>
            </a:pPr>
            <a:r>
              <a:rPr lang="en-US" altLang="fr-FR" sz="2000">
                <a:latin typeface="Times New Roman" panose="02020603050405020304" pitchFamily="18" charset="0"/>
                <a:cs typeface="Times New Roman" panose="02020603050405020304" pitchFamily="18" charset="0"/>
              </a:rPr>
              <a:t>Increasing </a:t>
            </a:r>
            <a:r>
              <a:rPr lang="el-GR" altLang="fr-FR" sz="2000">
                <a:latin typeface="Times New Roman" panose="02020603050405020304" pitchFamily="18" charset="0"/>
                <a:cs typeface="Times New Roman" panose="02020603050405020304" pitchFamily="18" charset="0"/>
              </a:rPr>
              <a:t>θ</a:t>
            </a:r>
            <a:r>
              <a:rPr lang="en-US" altLang="fr-FR" sz="2000">
                <a:latin typeface="Times New Roman" panose="02020603050405020304" pitchFamily="18" charset="0"/>
                <a:cs typeface="Times New Roman" panose="02020603050405020304" pitchFamily="18" charset="0"/>
              </a:rPr>
              <a:t> won’t increase SE if z is low enough</a:t>
            </a:r>
          </a:p>
          <a:p>
            <a:pPr eaLnBrk="1" hangingPunct="1">
              <a:spcBef>
                <a:spcPct val="0"/>
              </a:spcBef>
            </a:pPr>
            <a:endParaRPr lang="en-US" altLang="fr-FR" sz="2000">
              <a:latin typeface="Times New Roman" panose="02020603050405020304" pitchFamily="18" charset="0"/>
              <a:cs typeface="Times New Roman" panose="02020603050405020304" pitchFamily="18" charset="0"/>
            </a:endParaRPr>
          </a:p>
          <a:p>
            <a:pPr eaLnBrk="1" hangingPunct="1">
              <a:spcBef>
                <a:spcPct val="0"/>
              </a:spcBef>
            </a:pPr>
            <a:r>
              <a:rPr lang="en-US" altLang="fr-FR" sz="2000">
                <a:latin typeface="Times New Roman" panose="02020603050405020304" pitchFamily="18" charset="0"/>
                <a:cs typeface="Times New Roman" panose="02020603050405020304" pitchFamily="18" charset="0"/>
              </a:rPr>
              <a:t>Subsidising borrowing won’t increase SE </a:t>
            </a:r>
            <a:r>
              <a:rPr lang="en-US" altLang="fr-FR" sz="1800">
                <a:latin typeface="Times New Roman" panose="02020603050405020304" pitchFamily="18" charset="0"/>
              </a:rPr>
              <a:t>if </a:t>
            </a:r>
            <a:r>
              <a:rPr lang="el-GR" altLang="fr-FR" sz="1800">
                <a:latin typeface="Times New Roman" panose="02020603050405020304" pitchFamily="18" charset="0"/>
              </a:rPr>
              <a:t>θ</a:t>
            </a:r>
            <a:r>
              <a:rPr lang="en-US" altLang="fr-FR" sz="1800">
                <a:latin typeface="Times New Roman" panose="02020603050405020304" pitchFamily="18" charset="0"/>
              </a:rPr>
              <a:t> is low enough</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2"/>
          <p:cNvSpPr txBox="1">
            <a:spLocks noChangeArrowheads="1"/>
          </p:cNvSpPr>
          <p:nvPr/>
        </p:nvSpPr>
        <p:spPr bwMode="auto">
          <a:xfrm>
            <a:off x="395288" y="333375"/>
            <a:ext cx="8640762"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fr-FR" dirty="0" smtClean="0">
                <a:latin typeface="Times New Roman" panose="02020603050405020304" pitchFamily="18" charset="0"/>
                <a:cs typeface="Times New Roman" panose="02020603050405020304" pitchFamily="18" charset="0"/>
              </a:rPr>
              <a:t>We </a:t>
            </a:r>
            <a:r>
              <a:rPr lang="en-US" altLang="fr-FR" dirty="0">
                <a:latin typeface="Times New Roman" panose="02020603050405020304" pitchFamily="18" charset="0"/>
                <a:cs typeface="Times New Roman" panose="02020603050405020304" pitchFamily="18" charset="0"/>
              </a:rPr>
              <a:t>do indeed see that the SE are </a:t>
            </a:r>
            <a:r>
              <a:rPr lang="en-US" altLang="fr-FR" dirty="0" smtClean="0">
                <a:latin typeface="Times New Roman" panose="02020603050405020304" pitchFamily="18" charset="0"/>
                <a:cs typeface="Times New Roman" panose="02020603050405020304" pitchFamily="18" charset="0"/>
              </a:rPr>
              <a:t>wealthier than </a:t>
            </a:r>
            <a:r>
              <a:rPr lang="en-US" altLang="fr-FR" dirty="0">
                <a:latin typeface="Times New Roman" panose="02020603050405020304" pitchFamily="18" charset="0"/>
                <a:cs typeface="Times New Roman" panose="02020603050405020304" pitchFamily="18" charset="0"/>
              </a:rPr>
              <a:t>are the employed, which is consistent with the above analysis.</a:t>
            </a:r>
          </a:p>
          <a:p>
            <a:pPr eaLnBrk="1" hangingPunct="1">
              <a:spcBef>
                <a:spcPct val="0"/>
              </a:spcBef>
            </a:pPr>
            <a:r>
              <a:rPr lang="en-US" altLang="fr-FR" dirty="0">
                <a:latin typeface="Times New Roman" panose="02020603050405020304" pitchFamily="18" charset="0"/>
                <a:cs typeface="Times New Roman" panose="02020603050405020304" pitchFamily="18" charset="0"/>
              </a:rPr>
              <a:t>But it is also consistent with the expected returns to SE being higher than the returns to employment (so that SE leads to wealth, instead of wealth leading to SE).</a:t>
            </a:r>
          </a:p>
          <a:p>
            <a:pPr eaLnBrk="1" hangingPunct="1">
              <a:spcBef>
                <a:spcPct val="0"/>
              </a:spcBef>
            </a:pPr>
            <a:r>
              <a:rPr lang="en-US" altLang="fr-FR" dirty="0">
                <a:latin typeface="Times New Roman" panose="02020603050405020304" pitchFamily="18" charset="0"/>
                <a:cs typeface="Times New Roman" panose="02020603050405020304" pitchFamily="18" charset="0"/>
              </a:rPr>
              <a:t>We have a potential </a:t>
            </a:r>
            <a:r>
              <a:rPr lang="en-US" altLang="fr-FR" dirty="0" err="1">
                <a:latin typeface="Times New Roman" panose="02020603050405020304" pitchFamily="18" charset="0"/>
                <a:cs typeface="Times New Roman" panose="02020603050405020304" pitchFamily="18" charset="0"/>
              </a:rPr>
              <a:t>endogeneity</a:t>
            </a:r>
            <a:r>
              <a:rPr lang="en-US" altLang="fr-FR" dirty="0">
                <a:latin typeface="Times New Roman" panose="02020603050405020304" pitchFamily="18" charset="0"/>
                <a:cs typeface="Times New Roman" panose="02020603050405020304" pitchFamily="18" charset="0"/>
              </a:rPr>
              <a:t> problem</a:t>
            </a:r>
            <a:r>
              <a:rPr lang="en-US" altLang="fr-FR" sz="2800" dirty="0">
                <a:latin typeface="Times New Roman" panose="02020603050405020304" pitchFamily="18" charset="0"/>
              </a:rPr>
              <a:t>…</a:t>
            </a:r>
          </a:p>
          <a:p>
            <a:pPr eaLnBrk="1" hangingPunct="1">
              <a:spcBef>
                <a:spcPct val="0"/>
              </a:spcBef>
            </a:pPr>
            <a:r>
              <a:rPr lang="en-US" altLang="fr-FR" dirty="0">
                <a:latin typeface="Times New Roman" panose="02020603050405020304" pitchFamily="18" charset="0"/>
                <a:cs typeface="Times New Roman" panose="02020603050405020304" pitchFamily="18" charset="0"/>
              </a:rPr>
              <a:t>So we instrument!</a:t>
            </a:r>
          </a:p>
          <a:p>
            <a:pPr eaLnBrk="1" hangingPunct="1">
              <a:spcBef>
                <a:spcPct val="0"/>
              </a:spcBef>
            </a:pPr>
            <a:r>
              <a:rPr lang="en-US" altLang="fr-FR" dirty="0">
                <a:latin typeface="Times New Roman" panose="02020603050405020304" pitchFamily="18" charset="0"/>
                <a:cs typeface="Times New Roman" panose="02020603050405020304" pitchFamily="18" charset="0"/>
              </a:rPr>
              <a:t>Look for exogenous movements in wealth.</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323850" y="476250"/>
            <a:ext cx="8280400" cy="5761038"/>
          </a:xfrm>
        </p:spPr>
        <p:txBody>
          <a:bodyPr/>
          <a:lstStyle/>
          <a:p>
            <a:pPr marL="609600" indent="-609600" eaLnBrk="1" hangingPunct="1">
              <a:lnSpc>
                <a:spcPct val="80000"/>
              </a:lnSpc>
              <a:buFontTx/>
              <a:buNone/>
            </a:pPr>
            <a:r>
              <a:rPr lang="en-GB" altLang="fr-FR" sz="2400" b="1" smtClean="0">
                <a:latin typeface="Times New Roman" panose="02020603050405020304" pitchFamily="18" charset="0"/>
              </a:rPr>
              <a:t>Empirical Test in Blanchflower and Oswald</a:t>
            </a:r>
          </a:p>
          <a:p>
            <a:pPr marL="609600" indent="-609600" eaLnBrk="1" hangingPunct="1">
              <a:lnSpc>
                <a:spcPct val="80000"/>
              </a:lnSpc>
              <a:buFontTx/>
              <a:buNone/>
            </a:pPr>
            <a:endParaRPr lang="en-GB" altLang="fr-FR" sz="2400" smtClean="0">
              <a:latin typeface="Times New Roman" panose="02020603050405020304" pitchFamily="18" charset="0"/>
            </a:endParaRPr>
          </a:p>
          <a:p>
            <a:pPr marL="609600" indent="-609600" eaLnBrk="1" hangingPunct="1">
              <a:lnSpc>
                <a:spcPct val="80000"/>
              </a:lnSpc>
              <a:buFontTx/>
              <a:buNone/>
            </a:pPr>
            <a:r>
              <a:rPr lang="en-GB" altLang="fr-FR" sz="2400" smtClean="0">
                <a:latin typeface="Times New Roman" panose="02020603050405020304" pitchFamily="18" charset="0"/>
              </a:rPr>
              <a:t>NCDS Data. Covers all GB children born between the 3</a:t>
            </a:r>
            <a:r>
              <a:rPr lang="en-GB" altLang="fr-FR" sz="2400" baseline="30000" smtClean="0">
                <a:latin typeface="Times New Roman" panose="02020603050405020304" pitchFamily="18" charset="0"/>
              </a:rPr>
              <a:t>rd</a:t>
            </a:r>
            <a:r>
              <a:rPr lang="en-GB" altLang="fr-FR" sz="2400" smtClean="0">
                <a:latin typeface="Times New Roman" panose="02020603050405020304" pitchFamily="18" charset="0"/>
              </a:rPr>
              <a:t> and 9</a:t>
            </a:r>
            <a:r>
              <a:rPr lang="en-GB" altLang="fr-FR" sz="2400" baseline="30000" smtClean="0">
                <a:latin typeface="Times New Roman" panose="02020603050405020304" pitchFamily="18" charset="0"/>
              </a:rPr>
              <a:t>th</a:t>
            </a:r>
            <a:r>
              <a:rPr lang="en-GB" altLang="fr-FR" sz="2400" smtClean="0">
                <a:latin typeface="Times New Roman" panose="02020603050405020304" pitchFamily="18" charset="0"/>
              </a:rPr>
              <a:t> of March 1958. Surveys carried out when children were aged 7, 11, 16, 23, 33 and 42.</a:t>
            </a:r>
          </a:p>
          <a:p>
            <a:pPr marL="609600" indent="-609600" eaLnBrk="1" hangingPunct="1">
              <a:lnSpc>
                <a:spcPct val="80000"/>
              </a:lnSpc>
              <a:buFontTx/>
              <a:buNone/>
            </a:pPr>
            <a:r>
              <a:rPr lang="en-GB" altLang="fr-FR" sz="2400" smtClean="0">
                <a:latin typeface="Times New Roman" panose="02020603050405020304" pitchFamily="18" charset="0"/>
              </a:rPr>
              <a:t>NCDS at ages 23 and 33 used. Percentage of SE rises from 6% (1981) to 14% (1991) – life cycle and macro effects.</a:t>
            </a:r>
          </a:p>
          <a:p>
            <a:pPr marL="609600" indent="-609600" eaLnBrk="1" hangingPunct="1">
              <a:lnSpc>
                <a:spcPct val="80000"/>
              </a:lnSpc>
              <a:buFontTx/>
              <a:buNone/>
            </a:pPr>
            <a:endParaRPr lang="en-GB" altLang="fr-FR" sz="2400" smtClean="0">
              <a:latin typeface="Times New Roman" panose="02020603050405020304" pitchFamily="18" charset="0"/>
            </a:endParaRPr>
          </a:p>
          <a:p>
            <a:pPr marL="609600" indent="-609600" eaLnBrk="1" hangingPunct="1">
              <a:lnSpc>
                <a:spcPct val="80000"/>
              </a:lnSpc>
              <a:buFontTx/>
              <a:buNone/>
            </a:pPr>
            <a:r>
              <a:rPr lang="en-GB" altLang="fr-FR" sz="2400" smtClean="0">
                <a:latin typeface="Times New Roman" panose="02020603050405020304" pitchFamily="18" charset="0"/>
              </a:rPr>
              <a:t>Key variable measures capital constraints: did the respondent receive an inheritance of &gt; £500?</a:t>
            </a:r>
          </a:p>
          <a:p>
            <a:pPr marL="609600" indent="-609600" eaLnBrk="1" hangingPunct="1">
              <a:lnSpc>
                <a:spcPct val="80000"/>
              </a:lnSpc>
              <a:buFontTx/>
              <a:buNone/>
            </a:pPr>
            <a:endParaRPr lang="en-GB" altLang="fr-FR" sz="2400" smtClean="0">
              <a:latin typeface="Times New Roman" panose="02020603050405020304" pitchFamily="18" charset="0"/>
            </a:endParaRPr>
          </a:p>
          <a:p>
            <a:pPr marL="609600" indent="-609600" eaLnBrk="1" hangingPunct="1">
              <a:lnSpc>
                <a:spcPct val="80000"/>
              </a:lnSpc>
              <a:buFontTx/>
              <a:buNone/>
            </a:pPr>
            <a:r>
              <a:rPr lang="en-GB" altLang="fr-FR" sz="2400" smtClean="0">
                <a:latin typeface="Times New Roman" panose="02020603050405020304" pitchFamily="18" charset="0"/>
              </a:rPr>
              <a:t>Bivariate evidence. At age 33:</a:t>
            </a:r>
          </a:p>
          <a:p>
            <a:pPr marL="609600" indent="-609600" eaLnBrk="1" hangingPunct="1">
              <a:lnSpc>
                <a:spcPct val="80000"/>
              </a:lnSpc>
              <a:buFontTx/>
              <a:buNone/>
            </a:pPr>
            <a:endParaRPr lang="en-GB" altLang="fr-FR" sz="2400" smtClean="0">
              <a:latin typeface="Times New Roman" panose="02020603050405020304" pitchFamily="18" charset="0"/>
            </a:endParaRPr>
          </a:p>
          <a:p>
            <a:pPr marL="609600" indent="-609600" eaLnBrk="1" hangingPunct="1">
              <a:lnSpc>
                <a:spcPct val="80000"/>
              </a:lnSpc>
            </a:pPr>
            <a:r>
              <a:rPr lang="en-GB" altLang="fr-FR" sz="2400" smtClean="0">
                <a:latin typeface="Times New Roman" panose="02020603050405020304" pitchFamily="18" charset="0"/>
              </a:rPr>
              <a:t>14% of those without an inheritance were self-employed</a:t>
            </a:r>
          </a:p>
          <a:p>
            <a:pPr marL="609600" indent="-609600" eaLnBrk="1" hangingPunct="1">
              <a:lnSpc>
                <a:spcPct val="80000"/>
              </a:lnSpc>
            </a:pPr>
            <a:r>
              <a:rPr lang="en-GB" altLang="fr-FR" sz="2400" smtClean="0">
                <a:latin typeface="Times New Roman" panose="02020603050405020304" pitchFamily="18" charset="0"/>
              </a:rPr>
              <a:t>22% of those with an inheritance of £10K-£20K were self-employed</a:t>
            </a:r>
          </a:p>
          <a:p>
            <a:pPr marL="609600" indent="-609600" eaLnBrk="1" hangingPunct="1">
              <a:lnSpc>
                <a:spcPct val="80000"/>
              </a:lnSpc>
            </a:pPr>
            <a:r>
              <a:rPr lang="en-GB" altLang="fr-FR" sz="2400" smtClean="0">
                <a:latin typeface="Times New Roman" panose="02020603050405020304" pitchFamily="18" charset="0"/>
              </a:rPr>
              <a:t>33% of those with an inheritance of £50K+ were self-employed</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title"/>
          </p:nvPr>
        </p:nvSpPr>
        <p:spPr>
          <a:xfrm>
            <a:off x="457200" y="44450"/>
            <a:ext cx="8229600" cy="633413"/>
          </a:xfrm>
        </p:spPr>
        <p:txBody>
          <a:bodyPr/>
          <a:lstStyle/>
          <a:p>
            <a:pPr eaLnBrk="1" hangingPunct="1"/>
            <a:r>
              <a:rPr lang="en-GB" altLang="fr-FR" sz="3200" smtClean="0">
                <a:latin typeface="Times New Roman" panose="02020603050405020304" pitchFamily="18" charset="0"/>
              </a:rPr>
              <a:t>Regression for P(SE)</a:t>
            </a:r>
            <a:endParaRPr lang="fr-FR" altLang="fr-FR" sz="3200" smtClean="0">
              <a:latin typeface="Times New Roman" panose="02020603050405020304" pitchFamily="18" charset="0"/>
            </a:endParaRPr>
          </a:p>
        </p:txBody>
      </p:sp>
      <p:pic>
        <p:nvPicPr>
          <p:cNvPr id="41987"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95288" y="620713"/>
            <a:ext cx="8435975" cy="4638675"/>
          </a:xfrm>
        </p:spPr>
      </p:pic>
      <p:sp>
        <p:nvSpPr>
          <p:cNvPr id="41988" name="Text Box 5"/>
          <p:cNvSpPr txBox="1">
            <a:spLocks noChangeArrowheads="1"/>
          </p:cNvSpPr>
          <p:nvPr/>
        </p:nvSpPr>
        <p:spPr bwMode="auto">
          <a:xfrm>
            <a:off x="539750" y="5516563"/>
            <a:ext cx="83534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fr-FR" sz="1800">
                <a:latin typeface="Times New Roman" panose="02020603050405020304" pitchFamily="18" charset="0"/>
              </a:rPr>
              <a:t>P(SE) rises with inheritance. Col. 4 instruments for inheritance via death of parents. Shows the importance of capital constraints.</a:t>
            </a:r>
            <a:endParaRPr lang="fr-FR" altLang="fr-FR" sz="18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a:xfrm>
            <a:off x="323850" y="476250"/>
            <a:ext cx="8280400" cy="5761038"/>
          </a:xfrm>
        </p:spPr>
        <p:txBody>
          <a:bodyPr/>
          <a:lstStyle/>
          <a:p>
            <a:pPr marL="609600" indent="-609600" eaLnBrk="1" hangingPunct="1">
              <a:buFontTx/>
              <a:buNone/>
            </a:pPr>
            <a:r>
              <a:rPr lang="en-GB" altLang="fr-FR" smtClean="0">
                <a:latin typeface="Times New Roman" panose="02020603050405020304" pitchFamily="18" charset="0"/>
              </a:rPr>
              <a:t>There is also direct evidence. 50% of the employed who had thought about becoming SE (but didn’t) cite lack of capital (BSA data)</a:t>
            </a:r>
          </a:p>
          <a:p>
            <a:pPr marL="609600" indent="-609600" eaLnBrk="1" hangingPunct="1">
              <a:buFontTx/>
              <a:buNone/>
            </a:pPr>
            <a:r>
              <a:rPr lang="en-GB" altLang="fr-FR" smtClean="0">
                <a:latin typeface="Times New Roman" panose="02020603050405020304" pitchFamily="18" charset="0"/>
              </a:rPr>
              <a:t>Blanchflower and Oswald also look at job satisfaction.</a:t>
            </a:r>
          </a:p>
          <a:p>
            <a:pPr marL="609600" indent="-609600" eaLnBrk="1" hangingPunct="1">
              <a:buFontTx/>
              <a:buNone/>
            </a:pPr>
            <a:endParaRPr lang="fr-FR" altLang="fr-FR" smtClean="0">
              <a:latin typeface="Times New Roman" panose="02020603050405020304" pitchFamily="18" charset="0"/>
            </a:endParaRPr>
          </a:p>
        </p:txBody>
      </p:sp>
      <p:pic>
        <p:nvPicPr>
          <p:cNvPr id="43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3141663"/>
            <a:ext cx="8208962"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 Box 4"/>
          <p:cNvSpPr txBox="1">
            <a:spLocks noChangeArrowheads="1"/>
          </p:cNvSpPr>
          <p:nvPr/>
        </p:nvSpPr>
        <p:spPr bwMode="auto">
          <a:xfrm>
            <a:off x="395288" y="5300663"/>
            <a:ext cx="85693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fr-FR" sz="2400">
                <a:latin typeface="Times New Roman" panose="02020603050405020304" pitchFamily="18" charset="0"/>
              </a:rPr>
              <a:t>Job satisfaction is higher for the SE. But only for the SE without inheritance. The SE with inheritance are just as satisfied as employees (as if the labour market cleared for them). This is consistent with capital constraints.</a:t>
            </a:r>
            <a:endParaRPr lang="fr-FR" altLang="fr-FR" sz="24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a:xfrm>
            <a:off x="323850" y="476250"/>
            <a:ext cx="8280400" cy="5761038"/>
          </a:xfrm>
        </p:spPr>
        <p:txBody>
          <a:bodyPr/>
          <a:lstStyle/>
          <a:p>
            <a:pPr marL="0" indent="0" eaLnBrk="1" hangingPunct="1">
              <a:buFontTx/>
              <a:buNone/>
            </a:pPr>
            <a:r>
              <a:rPr lang="en-GB" altLang="fr-FR" sz="2800" smtClean="0">
                <a:latin typeface="Times New Roman" panose="02020603050405020304" pitchFamily="18" charset="0"/>
              </a:rPr>
              <a:t>Job Satisfaction might go up… but life satisfaction go down (job really great, but spend no time at home and no leisure). Check via life satisfaction.</a:t>
            </a:r>
          </a:p>
          <a:p>
            <a:pPr marL="0" indent="0" eaLnBrk="1" hangingPunct="1">
              <a:buFontTx/>
              <a:buNone/>
            </a:pPr>
            <a:endParaRPr lang="fr-FR" altLang="fr-FR" sz="2800" smtClean="0">
              <a:latin typeface="Times New Roman" panose="02020603050405020304" pitchFamily="18" charset="0"/>
            </a:endParaRPr>
          </a:p>
        </p:txBody>
      </p:sp>
      <p:pic>
        <p:nvPicPr>
          <p:cNvPr id="4403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844675"/>
            <a:ext cx="6913562" cy="482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323850" y="260350"/>
            <a:ext cx="8362950" cy="6481763"/>
          </a:xfrm>
        </p:spPr>
        <p:txBody>
          <a:bodyPr/>
          <a:lstStyle/>
          <a:p>
            <a:pPr marL="0" indent="0" algn="just" eaLnBrk="1" hangingPunct="1">
              <a:lnSpc>
                <a:spcPct val="90000"/>
              </a:lnSpc>
              <a:buFontTx/>
              <a:buNone/>
            </a:pPr>
            <a:r>
              <a:rPr lang="en-GB" altLang="fr-FR" dirty="0" smtClean="0">
                <a:latin typeface="Times New Roman" panose="02020603050405020304" pitchFamily="18" charset="0"/>
                <a:cs typeface="Times New Roman" panose="02020603050405020304" pitchFamily="18" charset="0"/>
              </a:rPr>
              <a:t>In 2019, the share of self-employed workers in total employment (men and women together) ranged from 6% in the United States and Norway to well over 30% in Greece, Mexico, and Turkey. </a:t>
            </a:r>
          </a:p>
          <a:p>
            <a:pPr marL="0" indent="0" algn="just" eaLnBrk="1" hangingPunct="1">
              <a:lnSpc>
                <a:spcPct val="90000"/>
              </a:lnSpc>
              <a:buFontTx/>
              <a:buNone/>
            </a:pPr>
            <a:endParaRPr lang="en-GB" altLang="fr-FR" dirty="0" smtClean="0">
              <a:latin typeface="Times New Roman" panose="02020603050405020304" pitchFamily="18" charset="0"/>
              <a:cs typeface="Times New Roman" panose="02020603050405020304" pitchFamily="18" charset="0"/>
            </a:endParaRPr>
          </a:p>
          <a:p>
            <a:pPr marL="0" indent="0" algn="just" eaLnBrk="1" hangingPunct="1">
              <a:lnSpc>
                <a:spcPct val="90000"/>
              </a:lnSpc>
              <a:buFontTx/>
              <a:buNone/>
            </a:pPr>
            <a:r>
              <a:rPr lang="en-GB" altLang="fr-FR" dirty="0" smtClean="0">
                <a:solidFill>
                  <a:srgbClr val="FF0000"/>
                </a:solidFill>
                <a:latin typeface="Times New Roman" panose="02020603050405020304" pitchFamily="18" charset="0"/>
                <a:cs typeface="Times New Roman" panose="02020603050405020304" pitchFamily="18" charset="0"/>
              </a:rPr>
              <a:t>In general, self-employment rates are highest in countries with low per capita income </a:t>
            </a:r>
            <a:r>
              <a:rPr lang="en-GB" altLang="fr-FR" dirty="0" smtClean="0">
                <a:latin typeface="Times New Roman" panose="02020603050405020304" pitchFamily="18" charset="0"/>
                <a:cs typeface="Times New Roman" panose="02020603050405020304" pitchFamily="18" charset="0"/>
              </a:rPr>
              <a:t>although Italy, with a self-employment rate of around 23%, is an exception. </a:t>
            </a:r>
          </a:p>
          <a:p>
            <a:pPr marL="0" indent="0" algn="just" eaLnBrk="1" hangingPunct="1">
              <a:lnSpc>
                <a:spcPct val="90000"/>
              </a:lnSpc>
              <a:buNone/>
            </a:pPr>
            <a:endParaRPr lang="en-GB" altLang="fr-FR" dirty="0" smtClean="0">
              <a:latin typeface="Times New Roman" panose="02020603050405020304" pitchFamily="18" charset="0"/>
              <a:cs typeface="Times New Roman" panose="02020603050405020304" pitchFamily="18" charset="0"/>
            </a:endParaRPr>
          </a:p>
          <a:p>
            <a:pPr marL="0" indent="0" algn="just" eaLnBrk="1" hangingPunct="1">
              <a:lnSpc>
                <a:spcPct val="90000"/>
              </a:lnSpc>
              <a:buNone/>
            </a:pPr>
            <a:r>
              <a:rPr lang="en-GB" altLang="fr-FR" dirty="0" smtClean="0">
                <a:latin typeface="Times New Roman" panose="02020603050405020304" pitchFamily="18" charset="0"/>
                <a:cs typeface="Times New Roman" panose="02020603050405020304" pitchFamily="18" charset="0"/>
              </a:rPr>
              <a:t>So should we think </a:t>
            </a:r>
            <a:r>
              <a:rPr lang="en-GB" altLang="fr-FR" dirty="0">
                <a:latin typeface="Times New Roman" panose="02020603050405020304" pitchFamily="18" charset="0"/>
                <a:cs typeface="Times New Roman" panose="02020603050405020304" pitchFamily="18" charset="0"/>
              </a:rPr>
              <a:t>of self-employment in terms of a lack of employment </a:t>
            </a:r>
            <a:r>
              <a:rPr lang="en-GB" altLang="fr-FR" dirty="0" smtClean="0">
                <a:latin typeface="Times New Roman" panose="02020603050405020304" pitchFamily="18" charset="0"/>
                <a:cs typeface="Times New Roman" panose="02020603050405020304" pitchFamily="18" charset="0"/>
              </a:rPr>
              <a:t>opportunities?</a:t>
            </a:r>
            <a:endParaRPr lang="fr-FR" altLang="fr-FR" dirty="0">
              <a:latin typeface="Times New Roman" panose="02020603050405020304" pitchFamily="18" charset="0"/>
              <a:cs typeface="Times New Roman" panose="02020603050405020304" pitchFamily="18" charset="0"/>
            </a:endParaRPr>
          </a:p>
          <a:p>
            <a:pPr marL="0" indent="0" algn="just" eaLnBrk="1" hangingPunct="1">
              <a:lnSpc>
                <a:spcPct val="90000"/>
              </a:lnSpc>
              <a:buFontTx/>
              <a:buNone/>
            </a:pPr>
            <a:endParaRPr lang="fr-FR" altLang="fr-FR"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2"/>
          <p:cNvSpPr txBox="1">
            <a:spLocks noChangeArrowheads="1"/>
          </p:cNvSpPr>
          <p:nvPr/>
        </p:nvSpPr>
        <p:spPr bwMode="auto">
          <a:xfrm>
            <a:off x="395288" y="333375"/>
            <a:ext cx="8640762"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4400">
                <a:latin typeface="Times New Roman" panose="02020603050405020304" pitchFamily="18" charset="0"/>
                <a:cs typeface="Times New Roman" panose="02020603050405020304" pitchFamily="18" charset="0"/>
              </a:rPr>
              <a:t>While the following paper does not look for exogenous movements in wealth, but rather in access to borrowing (the </a:t>
            </a:r>
            <a:r>
              <a:rPr lang="el-GR" altLang="fr-FR" sz="4400">
                <a:latin typeface="Times New Roman" panose="02020603050405020304" pitchFamily="18" charset="0"/>
                <a:cs typeface="Times New Roman" panose="02020603050405020304" pitchFamily="18" charset="0"/>
              </a:rPr>
              <a:t>λ</a:t>
            </a:r>
            <a:r>
              <a:rPr lang="en-GB" altLang="fr-FR" sz="4400">
                <a:latin typeface="Times New Roman" panose="02020603050405020304" pitchFamily="18" charset="0"/>
                <a:cs typeface="Times New Roman" panose="02020603050405020304" pitchFamily="18" charset="0"/>
              </a:rPr>
              <a:t> in the model above)</a:t>
            </a:r>
            <a:endParaRPr lang="en-US" altLang="fr-FR" sz="4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711200" y="1736725"/>
            <a:ext cx="7772400" cy="1470025"/>
          </a:xfrm>
        </p:spPr>
        <p:txBody>
          <a:bodyPr/>
          <a:lstStyle/>
          <a:p>
            <a:r>
              <a:rPr lang="en-US" altLang="fr-FR" sz="2800" dirty="0" smtClean="0">
                <a:ea typeface="ＭＳ Ｐゴシック" panose="020B0600070205080204" pitchFamily="34" charset="-128"/>
              </a:rPr>
              <a:t>Housing Collateral, Credit Constraints and Entrepreneurship: </a:t>
            </a:r>
            <a:br>
              <a:rPr lang="en-US" altLang="fr-FR" sz="2800" dirty="0" smtClean="0">
                <a:ea typeface="ＭＳ Ｐゴシック" panose="020B0600070205080204" pitchFamily="34" charset="-128"/>
              </a:rPr>
            </a:br>
            <a:r>
              <a:rPr lang="en-US" altLang="fr-FR" sz="2800" dirty="0" smtClean="0">
                <a:ea typeface="ＭＳ Ｐゴシック" panose="020B0600070205080204" pitchFamily="34" charset="-128"/>
              </a:rPr>
              <a:t>Evidence from a Mortgage Reform</a:t>
            </a:r>
            <a:endParaRPr lang="en-US" altLang="fr-FR" sz="2800" dirty="0" smtClean="0">
              <a:solidFill>
                <a:schemeClr val="tx1"/>
              </a:solidFill>
              <a:ea typeface="ＭＳ Ｐゴシック" panose="020B0600070205080204" pitchFamily="34" charset="-128"/>
            </a:endParaRPr>
          </a:p>
        </p:txBody>
      </p:sp>
      <p:sp>
        <p:nvSpPr>
          <p:cNvPr id="46083" name="Rectangle 3"/>
          <p:cNvSpPr>
            <a:spLocks noGrp="1" noChangeArrowheads="1"/>
          </p:cNvSpPr>
          <p:nvPr>
            <p:ph type="subTitle" idx="1"/>
          </p:nvPr>
        </p:nvSpPr>
        <p:spPr>
          <a:xfrm>
            <a:off x="660400" y="3568700"/>
            <a:ext cx="7924800" cy="2387600"/>
          </a:xfrm>
        </p:spPr>
        <p:txBody>
          <a:bodyPr/>
          <a:lstStyle/>
          <a:p>
            <a:endParaRPr lang="en-US" altLang="fr-FR" sz="2000" dirty="0" smtClean="0">
              <a:ea typeface="ＭＳ Ｐゴシック" panose="020B0600070205080204" pitchFamily="34" charset="-128"/>
            </a:endParaRPr>
          </a:p>
          <a:p>
            <a:r>
              <a:rPr lang="en-US" altLang="fr-FR" sz="2000" dirty="0" smtClean="0">
                <a:ea typeface="ＭＳ Ｐゴシック" panose="020B0600070205080204" pitchFamily="34" charset="-128"/>
              </a:rPr>
              <a:t>Thais Jensen, University of Copenhagen </a:t>
            </a:r>
          </a:p>
          <a:p>
            <a:r>
              <a:rPr lang="en-US" altLang="fr-FR" sz="2000" dirty="0" err="1" smtClean="0">
                <a:ea typeface="ＭＳ Ｐゴシック" panose="020B0600070205080204" pitchFamily="34" charset="-128"/>
              </a:rPr>
              <a:t>Søren</a:t>
            </a:r>
            <a:r>
              <a:rPr lang="en-US" altLang="fr-FR" sz="2000" dirty="0" smtClean="0">
                <a:ea typeface="ＭＳ Ｐゴシック" panose="020B0600070205080204" pitchFamily="34" charset="-128"/>
              </a:rPr>
              <a:t> </a:t>
            </a:r>
            <a:r>
              <a:rPr lang="en-US" altLang="fr-FR" sz="2000" dirty="0" err="1" smtClean="0">
                <a:ea typeface="ＭＳ Ｐゴシック" panose="020B0600070205080204" pitchFamily="34" charset="-128"/>
              </a:rPr>
              <a:t>Leth</a:t>
            </a:r>
            <a:r>
              <a:rPr lang="en-US" altLang="fr-FR" sz="2000" dirty="0" smtClean="0">
                <a:ea typeface="ＭＳ Ｐゴシック" panose="020B0600070205080204" pitchFamily="34" charset="-128"/>
              </a:rPr>
              <a:t>-Petersen, University of Copenhagen  </a:t>
            </a:r>
          </a:p>
          <a:p>
            <a:r>
              <a:rPr lang="en-US" altLang="fr-FR" sz="2000" dirty="0" err="1" smtClean="0">
                <a:ea typeface="ＭＳ Ｐゴシック" panose="020B0600070205080204" pitchFamily="34" charset="-128"/>
              </a:rPr>
              <a:t>Ramana</a:t>
            </a:r>
            <a:r>
              <a:rPr lang="en-US" altLang="fr-FR" sz="2000" dirty="0" smtClean="0">
                <a:ea typeface="ＭＳ Ｐゴシック" panose="020B0600070205080204" pitchFamily="34" charset="-128"/>
              </a:rPr>
              <a:t> Nanda, Harvard Business School</a:t>
            </a:r>
          </a:p>
          <a:p>
            <a:endParaRPr lang="en-US" altLang="fr-FR" sz="2000" dirty="0" smtClean="0">
              <a:ea typeface="ＭＳ Ｐゴシック" panose="020B0600070205080204" pitchFamily="34" charset="-128"/>
            </a:endParaRPr>
          </a:p>
          <a:p>
            <a:r>
              <a:rPr lang="en-US" altLang="fr-FR" sz="2000" dirty="0" smtClean="0">
                <a:ea typeface="ＭＳ Ｐゴシック" panose="020B0600070205080204" pitchFamily="34" charset="-128"/>
              </a:rPr>
              <a:t>Paris</a:t>
            </a:r>
          </a:p>
          <a:p>
            <a:r>
              <a:rPr lang="en-US" altLang="fr-FR" sz="2000" dirty="0" smtClean="0">
                <a:ea typeface="ＭＳ Ｐゴシック" panose="020B0600070205080204" pitchFamily="34" charset="-128"/>
              </a:rPr>
              <a:t>January, 2015</a:t>
            </a:r>
          </a:p>
          <a:p>
            <a:endParaRPr lang="en-US" altLang="fr-FR" sz="2000" dirty="0" smtClean="0">
              <a:ea typeface="ＭＳ Ｐゴシック" panose="020B0600070205080204" pitchFamily="34" charset="-128"/>
            </a:endParaRPr>
          </a:p>
        </p:txBody>
      </p:sp>
      <p:pic>
        <p:nvPicPr>
          <p:cNvPr id="4608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0038" y="127000"/>
            <a:ext cx="157162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94600" y="25400"/>
            <a:ext cx="1384300" cy="1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2"/>
          <p:cNvSpPr txBox="1">
            <a:spLocks noChangeArrowheads="1"/>
          </p:cNvSpPr>
          <p:nvPr/>
        </p:nvSpPr>
        <p:spPr bwMode="auto">
          <a:xfrm>
            <a:off x="107504" y="333375"/>
            <a:ext cx="8928546"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fr-FR" sz="4400" dirty="0" smtClean="0">
                <a:latin typeface="Times New Roman" panose="02020603050405020304" pitchFamily="18" charset="0"/>
                <a:cs typeface="Times New Roman" panose="02020603050405020304" pitchFamily="18" charset="0"/>
              </a:rPr>
              <a:t>NB. </a:t>
            </a:r>
            <a:r>
              <a:rPr lang="en-GB" altLang="fr-FR" sz="4400" dirty="0">
                <a:latin typeface="Times New Roman" panose="02020603050405020304" pitchFamily="18" charset="0"/>
                <a:cs typeface="Times New Roman" panose="02020603050405020304" pitchFamily="18" charset="0"/>
              </a:rPr>
              <a:t>Now called </a:t>
            </a:r>
            <a:r>
              <a:rPr lang="en-GB" altLang="fr-FR" sz="4400" dirty="0" smtClean="0">
                <a:latin typeface="Times New Roman" panose="02020603050405020304" pitchFamily="18" charset="0"/>
                <a:cs typeface="Times New Roman" panose="02020603050405020304" pitchFamily="18" charset="0"/>
              </a:rPr>
              <a:t>“Financing </a:t>
            </a:r>
            <a:r>
              <a:rPr lang="en-GB" altLang="fr-FR" sz="4400" dirty="0">
                <a:latin typeface="Times New Roman" panose="02020603050405020304" pitchFamily="18" charset="0"/>
                <a:cs typeface="Times New Roman" panose="02020603050405020304" pitchFamily="18" charset="0"/>
              </a:rPr>
              <a:t>Constraints, Home Equity and Selection into </a:t>
            </a:r>
            <a:r>
              <a:rPr lang="en-GB" altLang="fr-FR" sz="4400" dirty="0" smtClean="0">
                <a:latin typeface="Times New Roman" panose="02020603050405020304" pitchFamily="18" charset="0"/>
                <a:cs typeface="Times New Roman" panose="02020603050405020304" pitchFamily="18" charset="0"/>
              </a:rPr>
              <a:t>Entrepreneurship”, and </a:t>
            </a:r>
            <a:endParaRPr lang="en-GB" altLang="fr-FR" sz="4400" dirty="0">
              <a:latin typeface="Times New Roman" panose="02020603050405020304" pitchFamily="18" charset="0"/>
              <a:cs typeface="Times New Roman" panose="02020603050405020304" pitchFamily="18" charset="0"/>
            </a:endParaRPr>
          </a:p>
          <a:p>
            <a:pPr eaLnBrk="1" hangingPunct="1">
              <a:spcBef>
                <a:spcPct val="0"/>
              </a:spcBef>
              <a:buFontTx/>
              <a:buNone/>
            </a:pPr>
            <a:r>
              <a:rPr lang="en-GB" altLang="fr-FR" sz="4400" dirty="0">
                <a:latin typeface="Times New Roman" panose="02020603050405020304" pitchFamily="18" charset="0"/>
                <a:cs typeface="Times New Roman" panose="02020603050405020304" pitchFamily="18" charset="0"/>
              </a:rPr>
              <a:t>forthcoming </a:t>
            </a:r>
            <a:r>
              <a:rPr lang="en-GB" altLang="fr-FR" sz="4400" dirty="0" smtClean="0">
                <a:latin typeface="Times New Roman" panose="02020603050405020304" pitchFamily="18" charset="0"/>
                <a:cs typeface="Times New Roman" panose="02020603050405020304" pitchFamily="18" charset="0"/>
              </a:rPr>
              <a:t>in the </a:t>
            </a:r>
            <a:r>
              <a:rPr lang="en-GB" altLang="fr-FR" sz="4400" i="1" dirty="0" smtClean="0">
                <a:latin typeface="Times New Roman" panose="02020603050405020304" pitchFamily="18" charset="0"/>
                <a:cs typeface="Times New Roman" panose="02020603050405020304" pitchFamily="18" charset="0"/>
              </a:rPr>
              <a:t>Journal </a:t>
            </a:r>
            <a:r>
              <a:rPr lang="en-GB" altLang="fr-FR" sz="4400" i="1" dirty="0">
                <a:latin typeface="Times New Roman" panose="02020603050405020304" pitchFamily="18" charset="0"/>
                <a:cs typeface="Times New Roman" panose="02020603050405020304" pitchFamily="18" charset="0"/>
              </a:rPr>
              <a:t>of Financial </a:t>
            </a:r>
            <a:r>
              <a:rPr lang="en-GB" altLang="fr-FR" sz="4400" i="1" dirty="0" smtClean="0">
                <a:latin typeface="Times New Roman" panose="02020603050405020304" pitchFamily="18" charset="0"/>
                <a:cs typeface="Times New Roman" panose="02020603050405020304" pitchFamily="18" charset="0"/>
              </a:rPr>
              <a:t>Economics</a:t>
            </a:r>
            <a:endParaRPr lang="en-US" altLang="fr-FR" sz="4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40052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122238"/>
            <a:ext cx="8229600" cy="1143000"/>
          </a:xfrm>
        </p:spPr>
        <p:txBody>
          <a:bodyPr/>
          <a:lstStyle/>
          <a:p>
            <a:r>
              <a:rPr lang="en-US" altLang="fr-FR" smtClean="0">
                <a:ea typeface="ＭＳ Ｐゴシック" panose="020B0600070205080204" pitchFamily="34" charset="-128"/>
              </a:rPr>
              <a:t>Motivation</a:t>
            </a:r>
          </a:p>
        </p:txBody>
      </p:sp>
      <p:sp>
        <p:nvSpPr>
          <p:cNvPr id="47107" name="Content Placeholder 2"/>
          <p:cNvSpPr>
            <a:spLocks noGrp="1"/>
          </p:cNvSpPr>
          <p:nvPr>
            <p:ph idx="1"/>
          </p:nvPr>
        </p:nvSpPr>
        <p:spPr>
          <a:xfrm>
            <a:off x="457200" y="1346200"/>
            <a:ext cx="8229600" cy="4525963"/>
          </a:xfrm>
        </p:spPr>
        <p:txBody>
          <a:bodyPr/>
          <a:lstStyle/>
          <a:p>
            <a:r>
              <a:rPr lang="en-US" altLang="fr-FR" sz="2000" smtClean="0">
                <a:ea typeface="ＭＳ Ｐゴシック" panose="020B0600070205080204" pitchFamily="34" charset="-128"/>
              </a:rPr>
              <a:t>Entrepreneurs wealthy</a:t>
            </a:r>
          </a:p>
          <a:p>
            <a:pPr lvl="1"/>
            <a:r>
              <a:rPr lang="en-US" altLang="fr-FR" sz="1800" smtClean="0">
                <a:cs typeface="Arial" panose="020B0604020202020204" pitchFamily="34" charset="0"/>
              </a:rPr>
              <a:t>Have more wealth </a:t>
            </a:r>
            <a:r>
              <a:rPr lang="en-US" altLang="fr-FR" sz="1200" smtClean="0">
                <a:cs typeface="Arial" panose="020B0604020202020204" pitchFamily="34" charset="0"/>
              </a:rPr>
              <a:t>(Gentry and Hubbard 2004) </a:t>
            </a:r>
          </a:p>
          <a:p>
            <a:pPr lvl="1"/>
            <a:r>
              <a:rPr lang="en-US" altLang="fr-FR" sz="1800" smtClean="0">
                <a:cs typeface="Arial" panose="020B0604020202020204" pitchFamily="34" charset="0"/>
              </a:rPr>
              <a:t>More likely to start businesses </a:t>
            </a:r>
            <a:r>
              <a:rPr lang="en-US" altLang="fr-FR" sz="1200" smtClean="0">
                <a:cs typeface="Arial" panose="020B0604020202020204" pitchFamily="34" charset="0"/>
              </a:rPr>
              <a:t>(Hurst and Lusardi, 2004; Hvide  and Møen, 2010)</a:t>
            </a:r>
          </a:p>
          <a:p>
            <a:pPr lvl="1"/>
            <a:endParaRPr lang="en-US" altLang="fr-FR" sz="1200" smtClean="0">
              <a:cs typeface="Arial" panose="020B0604020202020204" pitchFamily="34" charset="0"/>
            </a:endParaRPr>
          </a:p>
          <a:p>
            <a:pPr lvl="1"/>
            <a:endParaRPr lang="en-US" altLang="fr-FR" sz="1200" smtClean="0">
              <a:cs typeface="Arial" panose="020B0604020202020204" pitchFamily="34" charset="0"/>
            </a:endParaRPr>
          </a:p>
          <a:p>
            <a:r>
              <a:rPr lang="en-US" altLang="fr-FR" sz="2000" smtClean="0">
                <a:ea typeface="ＭＳ Ｐゴシック" panose="020B0600070205080204" pitchFamily="34" charset="-128"/>
              </a:rPr>
              <a:t>Why?</a:t>
            </a:r>
            <a:endParaRPr lang="en-US" altLang="fr-FR" sz="1200" smtClean="0">
              <a:ea typeface="ＭＳ Ｐゴシック" panose="020B0600070205080204" pitchFamily="34" charset="-128"/>
            </a:endParaRPr>
          </a:p>
          <a:p>
            <a:pPr lvl="1"/>
            <a:r>
              <a:rPr lang="en-US" altLang="fr-FR" sz="1800" smtClean="0">
                <a:cs typeface="Arial" panose="020B0604020202020204" pitchFamily="34" charset="0"/>
              </a:rPr>
              <a:t>Credit constraints: wealthy people less restricted </a:t>
            </a:r>
          </a:p>
          <a:p>
            <a:pPr lvl="1"/>
            <a:r>
              <a:rPr lang="en-US" altLang="fr-FR" sz="1800" smtClean="0">
                <a:cs typeface="Arial" panose="020B0604020202020204" pitchFamily="34" charset="0"/>
              </a:rPr>
              <a:t>Entrepreneurship is a consumption good: </a:t>
            </a:r>
            <a:r>
              <a:rPr lang="en-US" altLang="en-US" sz="1800" smtClean="0">
                <a:cs typeface="Arial" panose="020B0604020202020204" pitchFamily="34" charset="0"/>
              </a:rPr>
              <a:t>“</a:t>
            </a:r>
            <a:r>
              <a:rPr lang="en-US" altLang="fr-FR" sz="1800" smtClean="0">
                <a:cs typeface="Arial" panose="020B0604020202020204" pitchFamily="34" charset="0"/>
              </a:rPr>
              <a:t>preference for being ones own boss that is correlated with wealth</a:t>
            </a:r>
            <a:r>
              <a:rPr lang="en-US" altLang="en-US" sz="1800" smtClean="0">
                <a:cs typeface="Arial" panose="020B0604020202020204" pitchFamily="34" charset="0"/>
              </a:rPr>
              <a:t>”</a:t>
            </a:r>
            <a:r>
              <a:rPr lang="en-US" altLang="fr-FR" sz="1800" smtClean="0">
                <a:cs typeface="Arial" panose="020B0604020202020204" pitchFamily="34" charset="0"/>
              </a:rPr>
              <a:t> </a:t>
            </a:r>
            <a:r>
              <a:rPr lang="en-US" altLang="fr-FR" sz="1200" smtClean="0">
                <a:cs typeface="Arial" panose="020B0604020202020204" pitchFamily="34" charset="0"/>
              </a:rPr>
              <a:t>(Hurst and Lusardi, 2004; Hurst and Pugsley, 2012) </a:t>
            </a:r>
            <a:endParaRPr lang="en-US" altLang="fr-FR" sz="1800" smtClean="0">
              <a:cs typeface="Arial" panose="020B0604020202020204" pitchFamily="34" charset="0"/>
            </a:endParaRPr>
          </a:p>
          <a:p>
            <a:pPr lvl="1">
              <a:buFontTx/>
              <a:buNone/>
            </a:pPr>
            <a:endParaRPr lang="en-US" altLang="fr-FR" sz="1800" smtClean="0">
              <a:cs typeface="Arial" panose="020B0604020202020204" pitchFamily="34" charset="0"/>
            </a:endParaRPr>
          </a:p>
          <a:p>
            <a:r>
              <a:rPr lang="en-US" altLang="fr-FR" sz="2000" smtClean="0">
                <a:ea typeface="ＭＳ Ｐゴシック" panose="020B0600070205080204" pitchFamily="34" charset="-128"/>
              </a:rPr>
              <a:t>Why important to resolve?</a:t>
            </a:r>
          </a:p>
          <a:p>
            <a:pPr lvl="1"/>
            <a:r>
              <a:rPr lang="en-US" altLang="fr-FR" sz="1800" smtClean="0">
                <a:cs typeface="Arial" panose="020B0604020202020204" pitchFamily="34" charset="0"/>
              </a:rPr>
              <a:t>Wealth may drive entrepreneurship even if constraints are not important</a:t>
            </a:r>
          </a:p>
          <a:p>
            <a:pPr lvl="1"/>
            <a:r>
              <a:rPr lang="en-US" altLang="fr-FR" sz="1800" smtClean="0">
                <a:cs typeface="Arial" panose="020B0604020202020204" pitchFamily="34" charset="0"/>
              </a:rPr>
              <a:t>if binding for less wealthy but productive (potential) entrepreneurs then potential gain is large </a:t>
            </a:r>
            <a:r>
              <a:rPr lang="en-US" altLang="fr-FR" sz="1200" smtClean="0">
                <a:cs typeface="Arial" panose="020B0604020202020204" pitchFamily="34" charset="0"/>
              </a:rPr>
              <a:t>(Evans and Jovanovic, 1989)</a:t>
            </a:r>
            <a:endParaRPr lang="en-US" altLang="fr-FR" sz="1600" smtClean="0">
              <a:cs typeface="Arial" panose="020B0604020202020204" pitchFamily="34" charset="0"/>
            </a:endParaRPr>
          </a:p>
          <a:p>
            <a:endParaRPr lang="en-US" altLang="fr-FR" sz="2000"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160338"/>
            <a:ext cx="8229600" cy="1143000"/>
          </a:xfrm>
        </p:spPr>
        <p:txBody>
          <a:bodyPr/>
          <a:lstStyle/>
          <a:p>
            <a:r>
              <a:rPr lang="en-US" altLang="fr-FR" smtClean="0">
                <a:ea typeface="ＭＳ Ｐゴシック" panose="020B0600070205080204" pitchFamily="34" charset="-128"/>
              </a:rPr>
              <a:t>Motivation</a:t>
            </a:r>
          </a:p>
        </p:txBody>
      </p:sp>
      <p:sp>
        <p:nvSpPr>
          <p:cNvPr id="3" name="Content Placeholder 2"/>
          <p:cNvSpPr>
            <a:spLocks noGrp="1"/>
          </p:cNvSpPr>
          <p:nvPr>
            <p:ph idx="1"/>
          </p:nvPr>
        </p:nvSpPr>
        <p:spPr>
          <a:xfrm>
            <a:off x="457200" y="1498600"/>
            <a:ext cx="8229600" cy="4525963"/>
          </a:xfrm>
        </p:spPr>
        <p:txBody>
          <a:bodyPr/>
          <a:lstStyle/>
          <a:p>
            <a:pPr>
              <a:defRPr/>
            </a:pPr>
            <a:r>
              <a:rPr lang="en-US" sz="2000" dirty="0" smtClean="0"/>
              <a:t>Approaches </a:t>
            </a:r>
            <a:r>
              <a:rPr lang="en-US" sz="2000" dirty="0"/>
              <a:t>to measuring importance of constraints: shocks to personal wealth</a:t>
            </a:r>
          </a:p>
          <a:p>
            <a:pPr lvl="1">
              <a:defRPr/>
            </a:pPr>
            <a:r>
              <a:rPr lang="en-US" sz="1800" dirty="0">
                <a:cs typeface="Arial" charset="0"/>
              </a:rPr>
              <a:t>Lottery winnings</a:t>
            </a:r>
            <a:r>
              <a:rPr lang="en-US" sz="2000" dirty="0">
                <a:cs typeface="Arial" charset="0"/>
              </a:rPr>
              <a:t> </a:t>
            </a:r>
            <a:r>
              <a:rPr lang="en-US" sz="1200" dirty="0" err="1"/>
              <a:t>Lindh</a:t>
            </a:r>
            <a:r>
              <a:rPr lang="en-US" sz="1200" dirty="0"/>
              <a:t> and </a:t>
            </a:r>
            <a:r>
              <a:rPr lang="en-US" sz="1200" dirty="0" err="1" smtClean="0"/>
              <a:t>Ohlsson</a:t>
            </a:r>
            <a:r>
              <a:rPr lang="en-US" sz="1200" dirty="0" smtClean="0"/>
              <a:t>(</a:t>
            </a:r>
            <a:r>
              <a:rPr lang="en-US" sz="1200" dirty="0"/>
              <a:t>1996)</a:t>
            </a:r>
            <a:endParaRPr lang="en-US" sz="1200" dirty="0" smtClean="0">
              <a:cs typeface="Arial" charset="0"/>
            </a:endParaRPr>
          </a:p>
          <a:p>
            <a:pPr lvl="1">
              <a:defRPr/>
            </a:pPr>
            <a:r>
              <a:rPr lang="en-US" sz="1800" dirty="0" smtClean="0">
                <a:cs typeface="Arial" charset="0"/>
              </a:rPr>
              <a:t>Inheritances </a:t>
            </a:r>
            <a:r>
              <a:rPr lang="en-US" sz="1200" dirty="0" err="1" smtClean="0"/>
              <a:t>Blanchflower</a:t>
            </a:r>
            <a:r>
              <a:rPr lang="en-US" sz="1200" dirty="0" smtClean="0"/>
              <a:t> </a:t>
            </a:r>
            <a:r>
              <a:rPr lang="en-US" sz="1200" dirty="0"/>
              <a:t>and Oswald (1998), Holtz</a:t>
            </a:r>
            <a:r>
              <a:rPr lang="en-US" sz="1200" dirty="0" smtClean="0"/>
              <a:t>-</a:t>
            </a:r>
            <a:r>
              <a:rPr lang="en-US" sz="1200" dirty="0" err="1" smtClean="0"/>
              <a:t>Eakin</a:t>
            </a:r>
            <a:r>
              <a:rPr lang="en-US" sz="1200" dirty="0"/>
              <a:t>, </a:t>
            </a:r>
            <a:r>
              <a:rPr lang="en-US" sz="1200" dirty="0" err="1"/>
              <a:t>Joulfaian</a:t>
            </a:r>
            <a:r>
              <a:rPr lang="en-US" sz="1200" dirty="0"/>
              <a:t> and Rosen (1994), and Andersen and Nielsen (2012)</a:t>
            </a:r>
            <a:endParaRPr lang="en-US" sz="1200" dirty="0" smtClean="0">
              <a:cs typeface="Arial" charset="0"/>
            </a:endParaRPr>
          </a:p>
          <a:p>
            <a:pPr lvl="1">
              <a:defRPr/>
            </a:pPr>
            <a:r>
              <a:rPr lang="en-US" sz="1800" dirty="0" smtClean="0">
                <a:cs typeface="Arial" charset="0"/>
              </a:rPr>
              <a:t>House </a:t>
            </a:r>
            <a:r>
              <a:rPr lang="en-US" sz="1800" dirty="0">
                <a:cs typeface="Arial" charset="0"/>
              </a:rPr>
              <a:t>prices </a:t>
            </a:r>
            <a:r>
              <a:rPr lang="en-US" sz="1800" dirty="0" smtClean="0">
                <a:cs typeface="Arial" charset="0"/>
              </a:rPr>
              <a:t>shocks and collateralized credit </a:t>
            </a:r>
            <a:r>
              <a:rPr lang="en-US" sz="1200" dirty="0" err="1" smtClean="0"/>
              <a:t>Schmalz</a:t>
            </a:r>
            <a:r>
              <a:rPr lang="en-US" sz="1200" dirty="0"/>
              <a:t>, </a:t>
            </a:r>
            <a:r>
              <a:rPr lang="en-US" sz="1200" dirty="0" err="1"/>
              <a:t>Sraer</a:t>
            </a:r>
            <a:r>
              <a:rPr lang="en-US" sz="1200" dirty="0"/>
              <a:t> and </a:t>
            </a:r>
            <a:r>
              <a:rPr lang="en-US" sz="1200" dirty="0" err="1"/>
              <a:t>Thesmar</a:t>
            </a:r>
            <a:r>
              <a:rPr lang="en-US" sz="1200" dirty="0"/>
              <a:t> (2014), Harding and </a:t>
            </a:r>
            <a:r>
              <a:rPr lang="en-US" sz="1200" dirty="0" smtClean="0"/>
              <a:t>Rosenthal (</a:t>
            </a:r>
            <a:r>
              <a:rPr lang="en-US" sz="1200" dirty="0"/>
              <a:t>2013), </a:t>
            </a:r>
            <a:r>
              <a:rPr lang="en-US" sz="1200" dirty="0" err="1"/>
              <a:t>Fairlie</a:t>
            </a:r>
            <a:r>
              <a:rPr lang="en-US" sz="1200" dirty="0"/>
              <a:t> and </a:t>
            </a:r>
            <a:r>
              <a:rPr lang="en-US" sz="1200" dirty="0" err="1"/>
              <a:t>Krashinsky</a:t>
            </a:r>
            <a:r>
              <a:rPr lang="en-US" sz="1200" dirty="0"/>
              <a:t> (2012) and </a:t>
            </a:r>
            <a:r>
              <a:rPr lang="en-US" sz="1200" dirty="0" err="1"/>
              <a:t>Adelino</a:t>
            </a:r>
            <a:r>
              <a:rPr lang="en-US" sz="1200" dirty="0"/>
              <a:t>, </a:t>
            </a:r>
            <a:r>
              <a:rPr lang="en-US" sz="1200" dirty="0" err="1"/>
              <a:t>Schoar</a:t>
            </a:r>
            <a:r>
              <a:rPr lang="en-US" sz="1200" dirty="0"/>
              <a:t>, </a:t>
            </a:r>
            <a:r>
              <a:rPr lang="en-US" sz="1200" dirty="0" err="1"/>
              <a:t>Severino</a:t>
            </a:r>
            <a:r>
              <a:rPr lang="en-US" sz="1200" dirty="0"/>
              <a:t> (</a:t>
            </a:r>
            <a:r>
              <a:rPr lang="en-US" sz="1200" dirty="0" smtClean="0"/>
              <a:t>2014)</a:t>
            </a:r>
            <a:endParaRPr lang="en-US" sz="1200" dirty="0" smtClean="0">
              <a:cs typeface="Arial" charset="0"/>
            </a:endParaRPr>
          </a:p>
          <a:p>
            <a:pPr marL="457200" lvl="1" indent="0">
              <a:buFontTx/>
              <a:buNone/>
              <a:defRPr/>
            </a:pPr>
            <a:endParaRPr lang="en-US" sz="2000" dirty="0">
              <a:cs typeface="Arial" charset="0"/>
            </a:endParaRPr>
          </a:p>
          <a:p>
            <a:pPr marL="342900" lvl="1" indent="-342900">
              <a:buFontTx/>
              <a:buChar char="•"/>
              <a:defRPr/>
            </a:pPr>
            <a:endParaRPr lang="en-US" sz="2000" dirty="0" smtClean="0">
              <a:cs typeface="Arial" charset="0"/>
            </a:endParaRPr>
          </a:p>
          <a:p>
            <a:pPr marL="342900" lvl="1" indent="-342900">
              <a:buFontTx/>
              <a:buChar char="•"/>
              <a:defRPr/>
            </a:pPr>
            <a:r>
              <a:rPr lang="en-US" sz="2000" dirty="0" smtClean="0">
                <a:cs typeface="Arial" charset="0"/>
              </a:rPr>
              <a:t>Problem: potentially confounds wealth and liquidity</a:t>
            </a:r>
          </a:p>
          <a:p>
            <a:pPr>
              <a:defRPr/>
            </a:pPr>
            <a:endParaRPr lang="en-US" sz="2000" dirty="0" smtClean="0"/>
          </a:p>
          <a:p>
            <a:pPr>
              <a:defRPr/>
            </a:pPr>
            <a:endParaRPr lang="en-US" sz="2000" dirty="0"/>
          </a:p>
          <a:p>
            <a:pPr>
              <a:defRPr/>
            </a:pPr>
            <a:r>
              <a:rPr lang="en-US" sz="2000" dirty="0" smtClean="0"/>
              <a:t>Need </a:t>
            </a:r>
            <a:r>
              <a:rPr lang="en-US" sz="2000" dirty="0"/>
              <a:t>change in access to finance that does not change wealth</a:t>
            </a:r>
          </a:p>
          <a:p>
            <a:pPr>
              <a:defRPr/>
            </a:pP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134938"/>
            <a:ext cx="8229600" cy="1143000"/>
          </a:xfrm>
        </p:spPr>
        <p:txBody>
          <a:bodyPr/>
          <a:lstStyle/>
          <a:p>
            <a:r>
              <a:rPr lang="en-US" altLang="fr-FR" smtClean="0">
                <a:ea typeface="ＭＳ Ｐゴシック" panose="020B0600070205080204" pitchFamily="34" charset="-128"/>
              </a:rPr>
              <a:t>This study</a:t>
            </a:r>
          </a:p>
        </p:txBody>
      </p:sp>
      <p:sp>
        <p:nvSpPr>
          <p:cNvPr id="64514" name="Content Placeholder 2"/>
          <p:cNvSpPr>
            <a:spLocks noGrp="1"/>
          </p:cNvSpPr>
          <p:nvPr>
            <p:ph idx="1"/>
          </p:nvPr>
        </p:nvSpPr>
        <p:spPr>
          <a:xfrm>
            <a:off x="406400" y="1231900"/>
            <a:ext cx="8686800" cy="4525963"/>
          </a:xfrm>
        </p:spPr>
        <p:txBody>
          <a:bodyPr/>
          <a:lstStyle/>
          <a:p>
            <a:pPr>
              <a:lnSpc>
                <a:spcPct val="110000"/>
              </a:lnSpc>
              <a:defRPr/>
            </a:pPr>
            <a:r>
              <a:rPr lang="en-US" sz="2000" dirty="0"/>
              <a:t>How does an exogenous increase in access to </a:t>
            </a:r>
            <a:r>
              <a:rPr lang="en-US" sz="2000" dirty="0" smtClean="0"/>
              <a:t>collateralized credit </a:t>
            </a:r>
            <a:r>
              <a:rPr lang="en-US" sz="2000" dirty="0"/>
              <a:t>impact entrepreneurship?</a:t>
            </a:r>
          </a:p>
          <a:p>
            <a:pPr>
              <a:lnSpc>
                <a:spcPct val="110000"/>
              </a:lnSpc>
              <a:defRPr/>
            </a:pPr>
            <a:endParaRPr lang="en-US" sz="2000" dirty="0"/>
          </a:p>
          <a:p>
            <a:pPr>
              <a:lnSpc>
                <a:spcPct val="110000"/>
              </a:lnSpc>
              <a:defRPr/>
            </a:pPr>
            <a:r>
              <a:rPr lang="en-US" sz="2000" dirty="0"/>
              <a:t>Focus on an institutional change rather than shocks to individual wealth </a:t>
            </a:r>
          </a:p>
          <a:p>
            <a:pPr lvl="1">
              <a:lnSpc>
                <a:spcPct val="110000"/>
              </a:lnSpc>
              <a:defRPr/>
            </a:pPr>
            <a:r>
              <a:rPr lang="en-US" sz="1600" dirty="0" smtClean="0">
                <a:cs typeface="Arial" charset="0"/>
              </a:rPr>
              <a:t>Danish 1992 mortgage </a:t>
            </a:r>
            <a:r>
              <a:rPr lang="en-US" sz="1600" dirty="0">
                <a:cs typeface="Arial" charset="0"/>
              </a:rPr>
              <a:t>reform </a:t>
            </a:r>
            <a:r>
              <a:rPr lang="en-US" sz="1600" dirty="0" smtClean="0">
                <a:cs typeface="Arial" charset="0"/>
              </a:rPr>
              <a:t>that for the first time </a:t>
            </a:r>
            <a:r>
              <a:rPr lang="en-US" sz="1600" dirty="0">
                <a:cs typeface="Arial" charset="0"/>
              </a:rPr>
              <a:t>allowed home </a:t>
            </a:r>
            <a:r>
              <a:rPr lang="en-US" sz="1600" dirty="0" smtClean="0">
                <a:cs typeface="Arial" charset="0"/>
              </a:rPr>
              <a:t>owners to borrow against equity for other things than buying a house</a:t>
            </a:r>
            <a:endParaRPr lang="en-US" sz="1600" dirty="0">
              <a:cs typeface="Arial" charset="0"/>
            </a:endParaRPr>
          </a:p>
          <a:p>
            <a:pPr lvl="1">
              <a:lnSpc>
                <a:spcPct val="110000"/>
              </a:lnSpc>
              <a:defRPr/>
            </a:pPr>
            <a:r>
              <a:rPr lang="en-US" sz="1600" dirty="0" smtClean="0">
                <a:cs typeface="Arial" charset="0"/>
              </a:rPr>
              <a:t>Exogenous </a:t>
            </a:r>
            <a:r>
              <a:rPr lang="en-US" sz="1600" dirty="0">
                <a:cs typeface="Arial" charset="0"/>
              </a:rPr>
              <a:t>increase in access to credit that did not lead to a wealth </a:t>
            </a:r>
            <a:r>
              <a:rPr lang="en-US" sz="1600" dirty="0" smtClean="0">
                <a:cs typeface="Arial" charset="0"/>
              </a:rPr>
              <a:t>effect</a:t>
            </a:r>
            <a:endParaRPr lang="en-US" sz="1600" dirty="0">
              <a:cs typeface="Arial" charset="0"/>
            </a:endParaRPr>
          </a:p>
          <a:p>
            <a:pPr marL="0" indent="0">
              <a:buFontTx/>
              <a:buNone/>
              <a:defRPr/>
            </a:pPr>
            <a:endParaRPr lang="en-US" sz="24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2"/>
          <p:cNvSpPr>
            <a:spLocks noGrp="1"/>
          </p:cNvSpPr>
          <p:nvPr>
            <p:ph idx="1"/>
          </p:nvPr>
        </p:nvSpPr>
        <p:spPr>
          <a:xfrm>
            <a:off x="330200" y="1111250"/>
            <a:ext cx="8651875" cy="5443538"/>
          </a:xfrm>
        </p:spPr>
        <p:txBody>
          <a:bodyPr/>
          <a:lstStyle/>
          <a:p>
            <a:pPr>
              <a:lnSpc>
                <a:spcPct val="110000"/>
              </a:lnSpc>
              <a:defRPr/>
            </a:pPr>
            <a:r>
              <a:rPr lang="en-US" sz="2000" dirty="0"/>
              <a:t>The reform unlocked a large amount of credit</a:t>
            </a:r>
          </a:p>
          <a:p>
            <a:pPr lvl="1">
              <a:lnSpc>
                <a:spcPct val="110000"/>
              </a:lnSpc>
              <a:defRPr/>
            </a:pPr>
            <a:r>
              <a:rPr lang="en-US" sz="1600" dirty="0">
                <a:cs typeface="Arial" charset="0"/>
              </a:rPr>
              <a:t>Equivalent to </a:t>
            </a:r>
            <a:r>
              <a:rPr lang="en-US" sz="1600" dirty="0" smtClean="0">
                <a:cs typeface="Arial" charset="0"/>
              </a:rPr>
              <a:t>1 years income </a:t>
            </a:r>
            <a:r>
              <a:rPr lang="en-US" sz="1600" dirty="0">
                <a:cs typeface="Arial" charset="0"/>
              </a:rPr>
              <a:t>for the median individual who was eligible</a:t>
            </a:r>
          </a:p>
          <a:p>
            <a:pPr lvl="1">
              <a:lnSpc>
                <a:spcPct val="110000"/>
              </a:lnSpc>
              <a:defRPr/>
            </a:pPr>
            <a:r>
              <a:rPr lang="en-US" sz="1600" dirty="0">
                <a:cs typeface="Arial" charset="0"/>
              </a:rPr>
              <a:t>Those with high levels of ETV (equity-to-value) at the time of the reform significantly increased their debt relative to those with low levels of ETV</a:t>
            </a:r>
          </a:p>
          <a:p>
            <a:pPr lvl="1">
              <a:lnSpc>
                <a:spcPct val="110000"/>
              </a:lnSpc>
              <a:defRPr/>
            </a:pPr>
            <a:endParaRPr lang="en-US" sz="1600" dirty="0">
              <a:cs typeface="Arial" charset="0"/>
            </a:endParaRPr>
          </a:p>
          <a:p>
            <a:pPr>
              <a:lnSpc>
                <a:spcPct val="110000"/>
              </a:lnSpc>
              <a:defRPr/>
            </a:pPr>
            <a:r>
              <a:rPr lang="en-US" sz="2000" dirty="0"/>
              <a:t>We see a (small) positive impact on entrepreneurship for treated group</a:t>
            </a:r>
          </a:p>
          <a:p>
            <a:pPr lvl="1">
              <a:lnSpc>
                <a:spcPct val="110000"/>
              </a:lnSpc>
              <a:defRPr/>
            </a:pPr>
            <a:r>
              <a:rPr lang="en-US" sz="1600" dirty="0">
                <a:cs typeface="Arial" charset="0"/>
              </a:rPr>
              <a:t>4% increase in net entrepreneurship following the reform</a:t>
            </a:r>
          </a:p>
          <a:p>
            <a:pPr lvl="1">
              <a:lnSpc>
                <a:spcPct val="110000"/>
              </a:lnSpc>
              <a:defRPr/>
            </a:pPr>
            <a:r>
              <a:rPr lang="en-US" sz="1600" dirty="0">
                <a:cs typeface="Arial" charset="0"/>
              </a:rPr>
              <a:t>Driven by existing firms more likely to survive and </a:t>
            </a:r>
            <a:r>
              <a:rPr lang="en-US" sz="1600" dirty="0" smtClean="0">
                <a:cs typeface="Arial" charset="0"/>
              </a:rPr>
              <a:t>by an increase </a:t>
            </a:r>
            <a:r>
              <a:rPr lang="en-US" sz="1600" dirty="0">
                <a:cs typeface="Arial" charset="0"/>
              </a:rPr>
              <a:t>in entry rates </a:t>
            </a:r>
          </a:p>
          <a:p>
            <a:pPr lvl="1">
              <a:lnSpc>
                <a:spcPct val="110000"/>
              </a:lnSpc>
              <a:defRPr/>
            </a:pPr>
            <a:r>
              <a:rPr lang="en-US" sz="1600" dirty="0" smtClean="0">
                <a:cs typeface="Arial" charset="0"/>
              </a:rPr>
              <a:t>The </a:t>
            </a:r>
            <a:r>
              <a:rPr lang="en-US" sz="1600" dirty="0">
                <a:cs typeface="Arial" charset="0"/>
              </a:rPr>
              <a:t>increase in entry rates came </a:t>
            </a:r>
            <a:r>
              <a:rPr lang="en-US" sz="1600" dirty="0" smtClean="0">
                <a:cs typeface="Arial" charset="0"/>
              </a:rPr>
              <a:t>primarily from </a:t>
            </a:r>
            <a:r>
              <a:rPr lang="en-US" sz="1600" dirty="0">
                <a:cs typeface="Arial" charset="0"/>
              </a:rPr>
              <a:t>greater entry into more capital intensive industries</a:t>
            </a:r>
          </a:p>
          <a:p>
            <a:pPr marL="457200" lvl="1" indent="0">
              <a:lnSpc>
                <a:spcPct val="110000"/>
              </a:lnSpc>
              <a:buFontTx/>
              <a:buNone/>
              <a:defRPr/>
            </a:pPr>
            <a:endParaRPr lang="en-US" sz="1600" dirty="0">
              <a:cs typeface="Arial" charset="0"/>
            </a:endParaRPr>
          </a:p>
          <a:p>
            <a:pPr>
              <a:lnSpc>
                <a:spcPct val="110000"/>
              </a:lnSpc>
              <a:defRPr/>
            </a:pPr>
            <a:r>
              <a:rPr lang="en-US" sz="2000" dirty="0"/>
              <a:t>On average, however, these seem to be lower quality entrants</a:t>
            </a:r>
          </a:p>
          <a:p>
            <a:pPr lvl="1">
              <a:lnSpc>
                <a:spcPct val="110000"/>
              </a:lnSpc>
              <a:defRPr/>
            </a:pPr>
            <a:r>
              <a:rPr lang="en-US" sz="1600" dirty="0">
                <a:cs typeface="Arial" charset="0"/>
              </a:rPr>
              <a:t>Majority of the increase was due to entrants that failed within the first two years of </a:t>
            </a:r>
            <a:r>
              <a:rPr lang="en-US" sz="1600" dirty="0" smtClean="0">
                <a:cs typeface="Arial" charset="0"/>
              </a:rPr>
              <a:t>entry</a:t>
            </a:r>
          </a:p>
          <a:p>
            <a:pPr lvl="1">
              <a:lnSpc>
                <a:spcPct val="110000"/>
              </a:lnSpc>
              <a:defRPr/>
            </a:pPr>
            <a:r>
              <a:rPr lang="en-US" sz="1600" dirty="0" smtClean="0">
                <a:cs typeface="Arial" charset="0"/>
              </a:rPr>
              <a:t>sales </a:t>
            </a:r>
            <a:r>
              <a:rPr lang="en-US" sz="1600" dirty="0">
                <a:cs typeface="Arial" charset="0"/>
              </a:rPr>
              <a:t>and profits were </a:t>
            </a:r>
            <a:r>
              <a:rPr lang="en-US" sz="1600" dirty="0" smtClean="0">
                <a:cs typeface="Arial" charset="0"/>
              </a:rPr>
              <a:t>lower (for both exits + survivors), increased entry came from people </a:t>
            </a:r>
            <a:r>
              <a:rPr lang="en-US" sz="1600" dirty="0">
                <a:cs typeface="Arial" charset="0"/>
              </a:rPr>
              <a:t>starting firms in industries where they had no experience</a:t>
            </a:r>
          </a:p>
        </p:txBody>
      </p:sp>
      <p:sp>
        <p:nvSpPr>
          <p:cNvPr id="50179" name="Title 3"/>
          <p:cNvSpPr>
            <a:spLocks noGrp="1"/>
          </p:cNvSpPr>
          <p:nvPr>
            <p:ph type="title"/>
          </p:nvPr>
        </p:nvSpPr>
        <p:spPr>
          <a:xfrm>
            <a:off x="457200" y="274638"/>
            <a:ext cx="8166100" cy="819150"/>
          </a:xfrm>
        </p:spPr>
        <p:txBody>
          <a:bodyPr/>
          <a:lstStyle/>
          <a:p>
            <a:r>
              <a:rPr lang="en-US" altLang="fr-FR" smtClean="0">
                <a:ea typeface="ＭＳ Ｐゴシック" panose="020B0600070205080204" pitchFamily="34" charset="-128"/>
              </a:rPr>
              <a:t>Summary of findings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body" idx="1"/>
          </p:nvPr>
        </p:nvSpPr>
        <p:spPr>
          <a:xfrm>
            <a:off x="323850" y="476250"/>
            <a:ext cx="8280400" cy="5761038"/>
          </a:xfrm>
        </p:spPr>
        <p:txBody>
          <a:bodyPr/>
          <a:lstStyle/>
          <a:p>
            <a:pPr marL="609600" indent="-609600" eaLnBrk="1" hangingPunct="1">
              <a:lnSpc>
                <a:spcPct val="80000"/>
              </a:lnSpc>
              <a:buFontTx/>
              <a:buNone/>
            </a:pPr>
            <a:r>
              <a:rPr lang="en-GB" altLang="fr-FR" sz="2800" dirty="0" smtClean="0">
                <a:latin typeface="Times New Roman" panose="02020603050405020304" pitchFamily="18" charset="0"/>
              </a:rPr>
              <a:t>Consider the last finding of Jensen </a:t>
            </a:r>
            <a:r>
              <a:rPr lang="en-GB" altLang="fr-FR" sz="2800" i="1" dirty="0" smtClean="0">
                <a:latin typeface="Times New Roman" panose="02020603050405020304" pitchFamily="18" charset="0"/>
              </a:rPr>
              <a:t>et al</a:t>
            </a:r>
            <a:r>
              <a:rPr lang="en-GB" altLang="fr-FR" sz="2800" dirty="0" smtClean="0">
                <a:latin typeface="Times New Roman" panose="02020603050405020304" pitchFamily="18" charset="0"/>
              </a:rPr>
              <a:t>.:</a:t>
            </a:r>
          </a:p>
          <a:p>
            <a:pPr marL="609600" indent="-609600" eaLnBrk="1" hangingPunct="1">
              <a:lnSpc>
                <a:spcPct val="80000"/>
              </a:lnSpc>
              <a:buFontTx/>
              <a:buNone/>
            </a:pPr>
            <a:endParaRPr lang="en-GB" altLang="fr-FR" sz="2800" dirty="0">
              <a:latin typeface="Times New Roman" panose="02020603050405020304" pitchFamily="18" charset="0"/>
              <a:cs typeface="Times New Roman" panose="02020603050405020304" pitchFamily="18" charset="0"/>
            </a:endParaRPr>
          </a:p>
          <a:p>
            <a:pPr marL="609600" indent="-609600" eaLnBrk="1" hangingPunct="1">
              <a:lnSpc>
                <a:spcPct val="80000"/>
              </a:lnSpc>
              <a:buFontTx/>
              <a:buNone/>
            </a:pPr>
            <a:r>
              <a:rPr lang="en-GB" altLang="fr-FR" sz="2800" dirty="0">
                <a:latin typeface="Times New Roman" panose="02020603050405020304" pitchFamily="18" charset="0"/>
                <a:cs typeface="Times New Roman" panose="02020603050405020304" pitchFamily="18" charset="0"/>
              </a:rPr>
              <a:t>“</a:t>
            </a:r>
            <a:r>
              <a:rPr lang="en-GB" altLang="fr-FR" sz="2800" i="1" dirty="0">
                <a:latin typeface="Times New Roman" panose="02020603050405020304" pitchFamily="18" charset="0"/>
                <a:cs typeface="Times New Roman" panose="02020603050405020304" pitchFamily="18" charset="0"/>
              </a:rPr>
              <a:t>On average, however, these seem to be lower quality </a:t>
            </a:r>
            <a:r>
              <a:rPr lang="en-GB" altLang="fr-FR" sz="2800" i="1" dirty="0" smtClean="0">
                <a:latin typeface="Times New Roman" panose="02020603050405020304" pitchFamily="18" charset="0"/>
                <a:cs typeface="Times New Roman" panose="02020603050405020304" pitchFamily="18" charset="0"/>
              </a:rPr>
              <a:t>entrants</a:t>
            </a:r>
            <a:r>
              <a:rPr lang="en-GB" altLang="fr-FR" sz="2800" dirty="0" smtClean="0">
                <a:latin typeface="Times New Roman" panose="02020603050405020304" pitchFamily="18" charset="0"/>
                <a:cs typeface="Times New Roman" panose="02020603050405020304" pitchFamily="18" charset="0"/>
              </a:rPr>
              <a:t>”</a:t>
            </a:r>
            <a:endParaRPr lang="en-GB" altLang="fr-FR" sz="2800" dirty="0">
              <a:latin typeface="Times New Roman" panose="02020603050405020304" pitchFamily="18" charset="0"/>
              <a:cs typeface="Times New Roman" panose="02020603050405020304" pitchFamily="18" charset="0"/>
            </a:endParaRPr>
          </a:p>
          <a:p>
            <a:pPr marL="609600" indent="-609600" eaLnBrk="1" hangingPunct="1">
              <a:lnSpc>
                <a:spcPct val="80000"/>
              </a:lnSpc>
              <a:buFontTx/>
              <a:buNone/>
            </a:pPr>
            <a:endParaRPr lang="en-GB" altLang="fr-FR" sz="2800" dirty="0" smtClean="0">
              <a:latin typeface="Times New Roman" panose="02020603050405020304" pitchFamily="18" charset="0"/>
              <a:cs typeface="Times New Roman" panose="02020603050405020304" pitchFamily="18" charset="0"/>
            </a:endParaRPr>
          </a:p>
          <a:p>
            <a:pPr marL="609600" indent="-609600" eaLnBrk="1" hangingPunct="1">
              <a:lnSpc>
                <a:spcPct val="80000"/>
              </a:lnSpc>
              <a:buFontTx/>
              <a:buNone/>
            </a:pPr>
            <a:r>
              <a:rPr lang="en-GB" altLang="fr-FR" sz="2800" dirty="0" smtClean="0">
                <a:latin typeface="Times New Roman" panose="02020603050405020304" pitchFamily="18" charset="0"/>
                <a:cs typeface="Times New Roman" panose="02020603050405020304" pitchFamily="18" charset="0"/>
              </a:rPr>
              <a:t>This is what you would expect from Evans and </a:t>
            </a:r>
            <a:r>
              <a:rPr lang="en-GB" altLang="fr-FR" sz="2800" dirty="0" err="1" smtClean="0">
                <a:latin typeface="Times New Roman" panose="02020603050405020304" pitchFamily="18" charset="0"/>
                <a:cs typeface="Times New Roman" panose="02020603050405020304" pitchFamily="18" charset="0"/>
              </a:rPr>
              <a:t>Jovanovic</a:t>
            </a:r>
            <a:r>
              <a:rPr lang="en-GB" altLang="fr-FR" sz="2800" dirty="0" smtClean="0">
                <a:latin typeface="Times New Roman" panose="02020603050405020304" pitchFamily="18" charset="0"/>
                <a:cs typeface="Times New Roman" panose="02020603050405020304" pitchFamily="18" charset="0"/>
              </a:rPr>
              <a:t>.</a:t>
            </a:r>
          </a:p>
          <a:p>
            <a:pPr marL="609600" indent="-609600" eaLnBrk="1" hangingPunct="1">
              <a:lnSpc>
                <a:spcPct val="80000"/>
              </a:lnSpc>
              <a:buFontTx/>
              <a:buNone/>
            </a:pPr>
            <a:endParaRPr lang="en-GB" altLang="fr-FR" sz="2800" dirty="0">
              <a:latin typeface="Times New Roman" panose="02020603050405020304" pitchFamily="18" charset="0"/>
              <a:cs typeface="Times New Roman" panose="02020603050405020304" pitchFamily="18" charset="0"/>
            </a:endParaRPr>
          </a:p>
          <a:p>
            <a:pPr marL="609600" indent="-609600" eaLnBrk="1" hangingPunct="1">
              <a:lnSpc>
                <a:spcPct val="80000"/>
              </a:lnSpc>
              <a:buFontTx/>
              <a:buNone/>
            </a:pPr>
            <a:r>
              <a:rPr lang="en-GB" altLang="fr-FR" sz="2800" dirty="0" smtClean="0">
                <a:latin typeface="Times New Roman" panose="02020603050405020304" pitchFamily="18" charset="0"/>
                <a:cs typeface="Times New Roman" panose="02020603050405020304" pitchFamily="18" charset="0"/>
              </a:rPr>
              <a:t>At a given level of wealth, those with high enough ability (</a:t>
            </a:r>
            <a:r>
              <a:rPr lang="el-GR" altLang="fr-FR" sz="2800" dirty="0" smtClean="0">
                <a:latin typeface="Times New Roman" panose="02020603050405020304" pitchFamily="18" charset="0"/>
                <a:cs typeface="Times New Roman" panose="02020603050405020304" pitchFamily="18" charset="0"/>
              </a:rPr>
              <a:t>θ</a:t>
            </a:r>
            <a:r>
              <a:rPr lang="en-GB" altLang="fr-FR" sz="2800" dirty="0" smtClean="0">
                <a:latin typeface="Times New Roman" panose="02020603050405020304" pitchFamily="18" charset="0"/>
                <a:cs typeface="Times New Roman" panose="02020603050405020304" pitchFamily="18" charset="0"/>
              </a:rPr>
              <a:t>) are already entrepreneurs.</a:t>
            </a:r>
          </a:p>
          <a:p>
            <a:pPr marL="609600" indent="-609600" eaLnBrk="1" hangingPunct="1">
              <a:lnSpc>
                <a:spcPct val="80000"/>
              </a:lnSpc>
              <a:buFontTx/>
              <a:buNone/>
            </a:pPr>
            <a:endParaRPr lang="en-GB" altLang="fr-FR" sz="2800" dirty="0">
              <a:latin typeface="Times New Roman" panose="02020603050405020304" pitchFamily="18" charset="0"/>
              <a:cs typeface="Times New Roman" panose="02020603050405020304" pitchFamily="18" charset="0"/>
            </a:endParaRPr>
          </a:p>
          <a:p>
            <a:pPr marL="609600" indent="-609600" eaLnBrk="1" hangingPunct="1">
              <a:lnSpc>
                <a:spcPct val="80000"/>
              </a:lnSpc>
              <a:buFontTx/>
              <a:buNone/>
            </a:pPr>
            <a:r>
              <a:rPr lang="en-GB" altLang="fr-FR" sz="2800" dirty="0" smtClean="0">
                <a:latin typeface="Times New Roman" panose="02020603050405020304" pitchFamily="18" charset="0"/>
                <a:cs typeface="Times New Roman" panose="02020603050405020304" pitchFamily="18" charset="0"/>
              </a:rPr>
              <a:t>Changing constraints will bring in entrepreneurs of marginal ability.</a:t>
            </a:r>
            <a:endParaRPr lang="el-GR" altLang="fr-FR" sz="2800"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2"/>
          <p:cNvSpPr txBox="1">
            <a:spLocks noChangeArrowheads="1"/>
          </p:cNvSpPr>
          <p:nvPr/>
        </p:nvSpPr>
        <p:spPr bwMode="auto">
          <a:xfrm>
            <a:off x="395288" y="333375"/>
            <a:ext cx="8640762"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4400" dirty="0" smtClean="0">
                <a:latin typeface="Times New Roman" panose="02020603050405020304" pitchFamily="18" charset="0"/>
                <a:cs typeface="Times New Roman" panose="02020603050405020304" pitchFamily="18" charset="0"/>
              </a:rPr>
              <a:t>We can also think of </a:t>
            </a:r>
            <a:r>
              <a:rPr lang="el-GR" altLang="fr-FR" sz="4400" dirty="0" smtClean="0">
                <a:latin typeface="Times New Roman" panose="02020603050405020304" pitchFamily="18" charset="0"/>
                <a:cs typeface="Times New Roman" panose="02020603050405020304" pitchFamily="18" charset="0"/>
              </a:rPr>
              <a:t>λ</a:t>
            </a:r>
            <a:r>
              <a:rPr lang="en-GB" altLang="fr-FR" sz="4400" dirty="0" smtClean="0">
                <a:latin typeface="Times New Roman" panose="02020603050405020304" pitchFamily="18" charset="0"/>
                <a:cs typeface="Times New Roman" panose="02020603050405020304" pitchFamily="18" charset="0"/>
              </a:rPr>
              <a:t> as some general measure of the ease of access to Banks…</a:t>
            </a:r>
          </a:p>
          <a:p>
            <a:pPr eaLnBrk="1" hangingPunct="1">
              <a:spcBef>
                <a:spcPct val="0"/>
              </a:spcBef>
              <a:buFontTx/>
              <a:buNone/>
            </a:pPr>
            <a:endParaRPr lang="en-GB" altLang="fr-FR" sz="4400" dirty="0">
              <a:latin typeface="Times New Roman" panose="02020603050405020304" pitchFamily="18" charset="0"/>
              <a:cs typeface="Times New Roman" panose="02020603050405020304" pitchFamily="18" charset="0"/>
            </a:endParaRPr>
          </a:p>
          <a:p>
            <a:pPr eaLnBrk="1" hangingPunct="1">
              <a:spcBef>
                <a:spcPct val="0"/>
              </a:spcBef>
              <a:buFontTx/>
              <a:buNone/>
            </a:pPr>
            <a:r>
              <a:rPr lang="en-GB" altLang="fr-FR" sz="4400" dirty="0" smtClean="0">
                <a:latin typeface="Times New Roman" panose="02020603050405020304" pitchFamily="18" charset="0"/>
                <a:cs typeface="Times New Roman" panose="02020603050405020304" pitchFamily="18" charset="0"/>
              </a:rPr>
              <a:t>like how far away they are, and therefore how easy it is to enter into negotiations about lending</a:t>
            </a:r>
            <a:endParaRPr lang="en-US" altLang="fr-FR"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095063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1314450" y="620688"/>
            <a:ext cx="6515100" cy="3724275"/>
          </a:xfrm>
          <a:prstGeom prst="rect">
            <a:avLst/>
          </a:prstGeom>
        </p:spPr>
      </p:pic>
      <p:sp>
        <p:nvSpPr>
          <p:cNvPr id="4" name="ZoneTexte 3"/>
          <p:cNvSpPr txBox="1"/>
          <p:nvPr/>
        </p:nvSpPr>
        <p:spPr>
          <a:xfrm>
            <a:off x="539552" y="4869160"/>
            <a:ext cx="8280920" cy="1569660"/>
          </a:xfrm>
          <a:prstGeom prst="rect">
            <a:avLst/>
          </a:prstGeom>
          <a:noFill/>
        </p:spPr>
        <p:txBody>
          <a:bodyPr wrap="square" rtlCol="0">
            <a:spAutoFit/>
          </a:bodyPr>
          <a:lstStyle/>
          <a:p>
            <a:r>
              <a:rPr lang="en-GB" sz="3200" dirty="0" smtClean="0"/>
              <a:t>This paper relates the fall in SE in the US to the </a:t>
            </a:r>
            <a:r>
              <a:rPr lang="en-GB" sz="3200" dirty="0"/>
              <a:t>increase in </a:t>
            </a:r>
            <a:r>
              <a:rPr lang="en-GB" sz="3200" dirty="0" smtClean="0"/>
              <a:t>borrower-lender </a:t>
            </a:r>
            <a:r>
              <a:rPr lang="en-GB" sz="3200" dirty="0"/>
              <a:t>distance due to the shrinking of the U.S</a:t>
            </a:r>
            <a:r>
              <a:rPr lang="en-GB" sz="3200" dirty="0" smtClean="0"/>
              <a:t>. branch </a:t>
            </a:r>
            <a:r>
              <a:rPr lang="en-GB" sz="3200" dirty="0"/>
              <a:t>network.</a:t>
            </a:r>
          </a:p>
        </p:txBody>
      </p:sp>
    </p:spTree>
    <p:extLst>
      <p:ext uri="{BB962C8B-B14F-4D97-AF65-F5344CB8AC3E}">
        <p14:creationId xmlns:p14="http://schemas.microsoft.com/office/powerpoint/2010/main" val="39684034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90488"/>
            <a:ext cx="3057525" cy="667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1844675"/>
            <a:ext cx="5832475" cy="202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6" name="ZoneTexte 3"/>
          <p:cNvSpPr txBox="1">
            <a:spLocks noChangeArrowheads="1"/>
          </p:cNvSpPr>
          <p:nvPr/>
        </p:nvSpPr>
        <p:spPr bwMode="auto">
          <a:xfrm>
            <a:off x="3348038" y="116632"/>
            <a:ext cx="56165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fr-FR" dirty="0" smtClean="0">
                <a:latin typeface="Times New Roman" panose="02020603050405020304" pitchFamily="18" charset="0"/>
                <a:cs typeface="Times New Roman" panose="02020603050405020304" pitchFamily="18" charset="0"/>
              </a:rPr>
              <a:t>Self-employment </a:t>
            </a:r>
            <a:r>
              <a:rPr lang="en-GB" altLang="fr-FR" dirty="0">
                <a:latin typeface="Times New Roman" panose="02020603050405020304" pitchFamily="18" charset="0"/>
                <a:cs typeface="Times New Roman" panose="02020603050405020304" pitchFamily="18" charset="0"/>
              </a:rPr>
              <a:t>and unemployment rates were not correlated in 2015</a:t>
            </a:r>
            <a:endParaRPr lang="fr-FR" altLang="fr-FR" dirty="0">
              <a:latin typeface="Times New Roman" panose="02020603050405020304" pitchFamily="18" charset="0"/>
              <a:cs typeface="Times New Roman" panose="02020603050405020304" pitchFamily="18" charset="0"/>
            </a:endParaRPr>
          </a:p>
        </p:txBody>
      </p:sp>
      <p:sp>
        <p:nvSpPr>
          <p:cNvPr id="8197" name="ZoneTexte 7"/>
          <p:cNvSpPr txBox="1">
            <a:spLocks noChangeArrowheads="1"/>
          </p:cNvSpPr>
          <p:nvPr/>
        </p:nvSpPr>
        <p:spPr bwMode="auto">
          <a:xfrm>
            <a:off x="3419475" y="4076700"/>
            <a:ext cx="5616575"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fr-FR">
                <a:latin typeface="Times New Roman" panose="02020603050405020304" pitchFamily="18" charset="0"/>
                <a:cs typeface="Times New Roman" panose="02020603050405020304" pitchFamily="18" charset="0"/>
              </a:rPr>
              <a:t>Which they would NOT be in equilibrium, if self-employment acted to mop up the lack of employment (but they would be during the adjustment period)</a:t>
            </a:r>
            <a:endParaRPr lang="fr-FR" altLang="fr-FR">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2"/>
          <p:cNvSpPr txBox="1">
            <a:spLocks noChangeArrowheads="1"/>
          </p:cNvSpPr>
          <p:nvPr/>
        </p:nvSpPr>
        <p:spPr bwMode="auto">
          <a:xfrm>
            <a:off x="107504" y="311165"/>
            <a:ext cx="8928546"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fr-FR" dirty="0" smtClean="0">
                <a:latin typeface="Times New Roman" panose="02020603050405020304" pitchFamily="18" charset="0"/>
                <a:cs typeface="Times New Roman" panose="02020603050405020304" pitchFamily="18" charset="0"/>
              </a:rPr>
              <a:t>Credit </a:t>
            </a:r>
            <a:r>
              <a:rPr lang="en-GB" altLang="fr-FR" dirty="0">
                <a:latin typeface="Times New Roman" panose="02020603050405020304" pitchFamily="18" charset="0"/>
                <a:cs typeface="Times New Roman" panose="02020603050405020304" pitchFamily="18" charset="0"/>
              </a:rPr>
              <a:t>approvals primarily rely on </a:t>
            </a:r>
            <a:r>
              <a:rPr lang="en-GB" altLang="fr-FR" dirty="0" smtClean="0">
                <a:latin typeface="Times New Roman" panose="02020603050405020304" pitchFamily="18" charset="0"/>
                <a:cs typeface="Times New Roman" panose="02020603050405020304" pitchFamily="18" charset="0"/>
              </a:rPr>
              <a:t>soft information </a:t>
            </a:r>
            <a:r>
              <a:rPr lang="en-GB" altLang="fr-FR" dirty="0">
                <a:latin typeface="Times New Roman" panose="02020603050405020304" pitchFamily="18" charset="0"/>
                <a:cs typeface="Times New Roman" panose="02020603050405020304" pitchFamily="18" charset="0"/>
              </a:rPr>
              <a:t>about the </a:t>
            </a:r>
            <a:r>
              <a:rPr lang="en-GB" altLang="fr-FR" dirty="0" smtClean="0">
                <a:latin typeface="Times New Roman" panose="02020603050405020304" pitchFamily="18" charset="0"/>
                <a:cs typeface="Times New Roman" panose="02020603050405020304" pitchFamily="18" charset="0"/>
              </a:rPr>
              <a:t>borrower. </a:t>
            </a:r>
          </a:p>
          <a:p>
            <a:pPr eaLnBrk="1" hangingPunct="1">
              <a:spcBef>
                <a:spcPct val="0"/>
              </a:spcBef>
              <a:buFontTx/>
              <a:buNone/>
            </a:pPr>
            <a:endParaRPr lang="en-GB" altLang="fr-FR" dirty="0" smtClean="0">
              <a:latin typeface="Times New Roman" panose="02020603050405020304" pitchFamily="18" charset="0"/>
              <a:cs typeface="Times New Roman" panose="02020603050405020304" pitchFamily="18" charset="0"/>
            </a:endParaRPr>
          </a:p>
          <a:p>
            <a:pPr eaLnBrk="1" hangingPunct="1">
              <a:spcBef>
                <a:spcPct val="0"/>
              </a:spcBef>
              <a:buFontTx/>
              <a:buNone/>
            </a:pPr>
            <a:r>
              <a:rPr lang="en-GB" altLang="fr-FR" dirty="0" smtClean="0">
                <a:latin typeface="Times New Roman" panose="02020603050405020304" pitchFamily="18" charset="0"/>
                <a:cs typeface="Times New Roman" panose="02020603050405020304" pitchFamily="18" charset="0"/>
              </a:rPr>
              <a:t>Few </a:t>
            </a:r>
            <a:r>
              <a:rPr lang="en-GB" altLang="fr-FR" dirty="0">
                <a:latin typeface="Times New Roman" panose="02020603050405020304" pitchFamily="18" charset="0"/>
                <a:cs typeface="Times New Roman" panose="02020603050405020304" pitchFamily="18" charset="0"/>
              </a:rPr>
              <a:t>small or large banks accept small business </a:t>
            </a:r>
            <a:r>
              <a:rPr lang="en-GB" altLang="fr-FR" dirty="0" smtClean="0">
                <a:latin typeface="Times New Roman" panose="02020603050405020304" pitchFamily="18" charset="0"/>
                <a:cs typeface="Times New Roman" panose="02020603050405020304" pitchFamily="18" charset="0"/>
              </a:rPr>
              <a:t>loan applications </a:t>
            </a:r>
            <a:r>
              <a:rPr lang="en-GB" altLang="fr-FR" dirty="0">
                <a:latin typeface="Times New Roman" panose="02020603050405020304" pitchFamily="18" charset="0"/>
                <a:cs typeface="Times New Roman" panose="02020603050405020304" pitchFamily="18" charset="0"/>
              </a:rPr>
              <a:t>online (11</a:t>
            </a:r>
            <a:r>
              <a:rPr lang="en-GB" altLang="fr-FR" dirty="0" smtClean="0">
                <a:latin typeface="Times New Roman" panose="02020603050405020304" pitchFamily="18" charset="0"/>
                <a:cs typeface="Times New Roman" panose="02020603050405020304" pitchFamily="18" charset="0"/>
              </a:rPr>
              <a:t>%).</a:t>
            </a:r>
            <a:endParaRPr lang="en-GB" altLang="fr-FR" dirty="0">
              <a:latin typeface="Times New Roman" panose="02020603050405020304" pitchFamily="18" charset="0"/>
              <a:cs typeface="Times New Roman" panose="02020603050405020304" pitchFamily="18" charset="0"/>
            </a:endParaRPr>
          </a:p>
          <a:p>
            <a:pPr eaLnBrk="1" hangingPunct="1">
              <a:spcBef>
                <a:spcPct val="0"/>
              </a:spcBef>
              <a:buFontTx/>
              <a:buNone/>
            </a:pPr>
            <a:endParaRPr lang="en-GB" altLang="fr-FR" dirty="0" smtClean="0">
              <a:latin typeface="Times New Roman" panose="02020603050405020304" pitchFamily="18" charset="0"/>
              <a:cs typeface="Times New Roman" panose="02020603050405020304" pitchFamily="18" charset="0"/>
            </a:endParaRPr>
          </a:p>
          <a:p>
            <a:pPr eaLnBrk="1" hangingPunct="1">
              <a:spcBef>
                <a:spcPct val="0"/>
              </a:spcBef>
              <a:buFontTx/>
              <a:buNone/>
            </a:pPr>
            <a:r>
              <a:rPr lang="en-GB" altLang="fr-FR" dirty="0" smtClean="0">
                <a:latin typeface="Times New Roman" panose="02020603050405020304" pitchFamily="18" charset="0"/>
                <a:cs typeface="Times New Roman" panose="02020603050405020304" pitchFamily="18" charset="0"/>
              </a:rPr>
              <a:t>Personal </a:t>
            </a:r>
            <a:r>
              <a:rPr lang="en-GB" altLang="fr-FR" dirty="0">
                <a:latin typeface="Times New Roman" panose="02020603050405020304" pitchFamily="18" charset="0"/>
                <a:cs typeface="Times New Roman" panose="02020603050405020304" pitchFamily="18" charset="0"/>
              </a:rPr>
              <a:t>presence during a loan transaction can </a:t>
            </a:r>
            <a:r>
              <a:rPr lang="en-GB" altLang="fr-FR" dirty="0" smtClean="0">
                <a:latin typeface="Times New Roman" panose="02020603050405020304" pitchFamily="18" charset="0"/>
                <a:cs typeface="Times New Roman" panose="02020603050405020304" pitchFamily="18" charset="0"/>
              </a:rPr>
              <a:t>play </a:t>
            </a:r>
            <a:r>
              <a:rPr lang="en-GB" altLang="fr-FR" dirty="0">
                <a:latin typeface="Times New Roman" panose="02020603050405020304" pitchFamily="18" charset="0"/>
                <a:cs typeface="Times New Roman" panose="02020603050405020304" pitchFamily="18" charset="0"/>
              </a:rPr>
              <a:t>an essential </a:t>
            </a:r>
            <a:r>
              <a:rPr lang="en-GB" altLang="fr-FR" dirty="0" smtClean="0">
                <a:latin typeface="Times New Roman" panose="02020603050405020304" pitchFamily="18" charset="0"/>
                <a:cs typeface="Times New Roman" panose="02020603050405020304" pitchFamily="18" charset="0"/>
              </a:rPr>
              <a:t>role.</a:t>
            </a:r>
          </a:p>
          <a:p>
            <a:pPr eaLnBrk="1" hangingPunct="1">
              <a:spcBef>
                <a:spcPct val="0"/>
              </a:spcBef>
              <a:buFontTx/>
              <a:buNone/>
            </a:pPr>
            <a:endParaRPr lang="en-GB" altLang="fr-FR" dirty="0">
              <a:latin typeface="Times New Roman" panose="02020603050405020304" pitchFamily="18" charset="0"/>
              <a:cs typeface="Times New Roman" panose="02020603050405020304" pitchFamily="18" charset="0"/>
            </a:endParaRPr>
          </a:p>
          <a:p>
            <a:pPr eaLnBrk="1" hangingPunct="1">
              <a:spcBef>
                <a:spcPct val="0"/>
              </a:spcBef>
              <a:buNone/>
            </a:pPr>
            <a:r>
              <a:rPr lang="en-GB" altLang="fr-FR" dirty="0">
                <a:latin typeface="Times New Roman" panose="02020603050405020304" pitchFamily="18" charset="0"/>
                <a:cs typeface="Times New Roman" panose="02020603050405020304" pitchFamily="18" charset="0"/>
              </a:rPr>
              <a:t>A greater borrower-lender distance should discourage SE, especially for those who need loans</a:t>
            </a:r>
            <a:r>
              <a:rPr lang="en-GB" altLang="fr-FR" dirty="0" smtClean="0">
                <a:latin typeface="Times New Roman" panose="02020603050405020304" pitchFamily="18" charset="0"/>
                <a:cs typeface="Times New Roman" panose="02020603050405020304" pitchFamily="18" charset="0"/>
              </a:rPr>
              <a:t>.</a:t>
            </a:r>
            <a:endParaRPr lang="en-US" alt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17180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5496" y="1056456"/>
            <a:ext cx="9134877" cy="5756920"/>
          </a:xfrm>
          <a:prstGeom prst="rect">
            <a:avLst/>
          </a:prstGeom>
        </p:spPr>
      </p:pic>
      <p:sp>
        <p:nvSpPr>
          <p:cNvPr id="3" name="ZoneTexte 2"/>
          <p:cNvSpPr txBox="1"/>
          <p:nvPr/>
        </p:nvSpPr>
        <p:spPr>
          <a:xfrm>
            <a:off x="179512" y="116632"/>
            <a:ext cx="8640960" cy="584775"/>
          </a:xfrm>
          <a:prstGeom prst="rect">
            <a:avLst/>
          </a:prstGeom>
          <a:noFill/>
        </p:spPr>
        <p:txBody>
          <a:bodyPr wrap="square" rtlCol="0">
            <a:spAutoFit/>
          </a:bodyPr>
          <a:lstStyle/>
          <a:p>
            <a:r>
              <a:rPr lang="en-GB" sz="3200" dirty="0" smtClean="0"/>
              <a:t>Geo-coded data on individuals and banks</a:t>
            </a:r>
            <a:endParaRPr lang="en-GB" sz="3200" dirty="0"/>
          </a:p>
        </p:txBody>
      </p:sp>
    </p:spTree>
    <p:extLst>
      <p:ext uri="{BB962C8B-B14F-4D97-AF65-F5344CB8AC3E}">
        <p14:creationId xmlns:p14="http://schemas.microsoft.com/office/powerpoint/2010/main" val="238639852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323850" y="332656"/>
            <a:ext cx="8496300" cy="1333500"/>
          </a:xfrm>
          <a:prstGeom prst="rect">
            <a:avLst/>
          </a:prstGeom>
        </p:spPr>
      </p:pic>
      <p:sp>
        <p:nvSpPr>
          <p:cNvPr id="4" name="ZoneTexte 3"/>
          <p:cNvSpPr txBox="1"/>
          <p:nvPr/>
        </p:nvSpPr>
        <p:spPr>
          <a:xfrm>
            <a:off x="104006" y="1556792"/>
            <a:ext cx="8932490" cy="2308324"/>
          </a:xfrm>
          <a:prstGeom prst="rect">
            <a:avLst/>
          </a:prstGeom>
          <a:noFill/>
        </p:spPr>
        <p:txBody>
          <a:bodyPr wrap="square" rtlCol="0">
            <a:spAutoFit/>
          </a:bodyPr>
          <a:lstStyle/>
          <a:p>
            <a:r>
              <a:rPr lang="en-GB" sz="2400" dirty="0" smtClean="0"/>
              <a:t>Bank location is endogenous: they will appear where the demand for loans is higher. This produces a reverse-causality bias (similar in nature to police and crime). </a:t>
            </a:r>
          </a:p>
          <a:p>
            <a:endParaRPr lang="en-GB" sz="2400" dirty="0"/>
          </a:p>
          <a:p>
            <a:r>
              <a:rPr lang="en-GB" sz="2400" dirty="0" smtClean="0"/>
              <a:t>What to do? We </a:t>
            </a:r>
            <a:r>
              <a:rPr lang="en-GB" sz="2400" dirty="0" smtClean="0">
                <a:solidFill>
                  <a:srgbClr val="FF0000"/>
                </a:solidFill>
              </a:rPr>
              <a:t>instrument </a:t>
            </a:r>
            <a:r>
              <a:rPr lang="en-GB" sz="2400" dirty="0" smtClean="0"/>
              <a:t>distance by bank mergers, which lead to branch closure</a:t>
            </a:r>
            <a:endParaRPr lang="en-GB" sz="2400" dirty="0"/>
          </a:p>
        </p:txBody>
      </p:sp>
      <p:pic>
        <p:nvPicPr>
          <p:cNvPr id="5" name="Image 4"/>
          <p:cNvPicPr>
            <a:picLocks noChangeAspect="1"/>
          </p:cNvPicPr>
          <p:nvPr/>
        </p:nvPicPr>
        <p:blipFill>
          <a:blip r:embed="rId3"/>
          <a:stretch>
            <a:fillRect/>
          </a:stretch>
        </p:blipFill>
        <p:spPr>
          <a:xfrm>
            <a:off x="104006" y="3818767"/>
            <a:ext cx="8932490" cy="2994609"/>
          </a:xfrm>
          <a:prstGeom prst="rect">
            <a:avLst/>
          </a:prstGeom>
        </p:spPr>
      </p:pic>
    </p:spTree>
    <p:extLst>
      <p:ext uri="{BB962C8B-B14F-4D97-AF65-F5344CB8AC3E}">
        <p14:creationId xmlns:p14="http://schemas.microsoft.com/office/powerpoint/2010/main" val="5844805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2"/>
          <p:cNvSpPr txBox="1">
            <a:spLocks noChangeArrowheads="1"/>
          </p:cNvSpPr>
          <p:nvPr/>
        </p:nvSpPr>
        <p:spPr bwMode="auto">
          <a:xfrm>
            <a:off x="107504" y="311165"/>
            <a:ext cx="8928546"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fr-FR" dirty="0" smtClean="0">
                <a:solidFill>
                  <a:srgbClr val="FF0000"/>
                </a:solidFill>
                <a:latin typeface="Times New Roman" panose="02020603050405020304" pitchFamily="18" charset="0"/>
                <a:cs typeface="Times New Roman" panose="02020603050405020304" pitchFamily="18" charset="0"/>
              </a:rPr>
              <a:t>Results</a:t>
            </a:r>
            <a:r>
              <a:rPr lang="en-GB" altLang="fr-FR" dirty="0" smtClean="0">
                <a:latin typeface="Times New Roman" panose="02020603050405020304" pitchFamily="18" charset="0"/>
                <a:cs typeface="Times New Roman" panose="02020603050405020304" pitchFamily="18" charset="0"/>
              </a:rPr>
              <a:t>: The resulting worse credit-market access reduces the self-employment of those who need loans</a:t>
            </a:r>
          </a:p>
          <a:p>
            <a:pPr eaLnBrk="1" hangingPunct="1">
              <a:spcBef>
                <a:spcPct val="0"/>
              </a:spcBef>
              <a:buFontTx/>
              <a:buNone/>
            </a:pPr>
            <a:r>
              <a:rPr lang="en-GB" altLang="fr-FR" dirty="0" smtClean="0">
                <a:latin typeface="Times New Roman" panose="02020603050405020304" pitchFamily="18" charset="0"/>
                <a:cs typeface="Times New Roman" panose="02020603050405020304" pitchFamily="18" charset="0"/>
              </a:rPr>
              <a:t>(the type-1 firms), but NOT that of those who do not (the type-2 </a:t>
            </a:r>
            <a:r>
              <a:rPr lang="en-GB" altLang="fr-FR" dirty="0">
                <a:latin typeface="Times New Roman" panose="02020603050405020304" pitchFamily="18" charset="0"/>
                <a:cs typeface="Times New Roman" panose="02020603050405020304" pitchFamily="18" charset="0"/>
              </a:rPr>
              <a:t>firms</a:t>
            </a:r>
            <a:r>
              <a:rPr lang="en-GB" altLang="fr-FR" dirty="0" smtClean="0">
                <a:latin typeface="Times New Roman" panose="02020603050405020304" pitchFamily="18" charset="0"/>
                <a:cs typeface="Times New Roman" panose="02020603050405020304" pitchFamily="18" charset="0"/>
              </a:rPr>
              <a:t>).</a:t>
            </a:r>
          </a:p>
          <a:p>
            <a:pPr eaLnBrk="1" hangingPunct="1">
              <a:spcBef>
                <a:spcPct val="0"/>
              </a:spcBef>
              <a:buFontTx/>
              <a:buNone/>
            </a:pPr>
            <a:endParaRPr lang="en-GB" altLang="fr-FR" dirty="0">
              <a:latin typeface="Times New Roman" panose="02020603050405020304" pitchFamily="18" charset="0"/>
              <a:cs typeface="Times New Roman" panose="02020603050405020304" pitchFamily="18" charset="0"/>
            </a:endParaRPr>
          </a:p>
          <a:p>
            <a:pPr eaLnBrk="1" hangingPunct="1">
              <a:spcBef>
                <a:spcPct val="0"/>
              </a:spcBef>
              <a:buFontTx/>
              <a:buNone/>
            </a:pPr>
            <a:r>
              <a:rPr lang="en-GB" altLang="fr-FR" dirty="0" smtClean="0">
                <a:latin typeface="Times New Roman" panose="02020603050405020304" pitchFamily="18" charset="0"/>
                <a:cs typeface="Times New Roman" panose="02020603050405020304" pitchFamily="18" charset="0"/>
              </a:rPr>
              <a:t>In the spirit of a </a:t>
            </a:r>
            <a:r>
              <a:rPr lang="en-GB" altLang="fr-FR" dirty="0" err="1" smtClean="0">
                <a:latin typeface="Times New Roman" panose="02020603050405020304" pitchFamily="18" charset="0"/>
                <a:cs typeface="Times New Roman" panose="02020603050405020304" pitchFamily="18" charset="0"/>
              </a:rPr>
              <a:t>DiD</a:t>
            </a:r>
            <a:r>
              <a:rPr lang="en-GB" altLang="fr-FR" dirty="0" smtClean="0">
                <a:latin typeface="Times New Roman" panose="02020603050405020304" pitchFamily="18" charset="0"/>
                <a:cs typeface="Times New Roman" panose="02020603050405020304" pitchFamily="18" charset="0"/>
              </a:rPr>
              <a:t> analysis</a:t>
            </a:r>
            <a:endParaRPr lang="en-GB" altLang="fr-FR" dirty="0">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831861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body" idx="1"/>
          </p:nvPr>
        </p:nvSpPr>
        <p:spPr>
          <a:xfrm>
            <a:off x="323850" y="476250"/>
            <a:ext cx="8280400" cy="5761038"/>
          </a:xfrm>
        </p:spPr>
        <p:txBody>
          <a:bodyPr/>
          <a:lstStyle/>
          <a:p>
            <a:pPr marL="609600" indent="-609600" eaLnBrk="1" hangingPunct="1">
              <a:lnSpc>
                <a:spcPct val="80000"/>
              </a:lnSpc>
              <a:buFontTx/>
              <a:buNone/>
            </a:pPr>
            <a:r>
              <a:rPr lang="en-GB" altLang="fr-FR" sz="2800" b="1" dirty="0" smtClean="0">
                <a:latin typeface="Times New Roman" panose="02020603050405020304" pitchFamily="18" charset="0"/>
              </a:rPr>
              <a:t>2) Intellectual Capital or “Know-How”</a:t>
            </a:r>
          </a:p>
          <a:p>
            <a:pPr marL="609600" indent="-609600" eaLnBrk="1" hangingPunct="1">
              <a:lnSpc>
                <a:spcPct val="80000"/>
              </a:lnSpc>
              <a:buFontTx/>
              <a:buNone/>
            </a:pPr>
            <a:endParaRPr lang="en-GB" altLang="fr-FR" sz="2800" dirty="0" smtClean="0">
              <a:latin typeface="Times New Roman" panose="02020603050405020304" pitchFamily="18" charset="0"/>
            </a:endParaRPr>
          </a:p>
          <a:p>
            <a:pPr marL="609600" indent="-609600" eaLnBrk="1" hangingPunct="1">
              <a:lnSpc>
                <a:spcPct val="80000"/>
              </a:lnSpc>
              <a:buFontTx/>
              <a:buNone/>
            </a:pPr>
            <a:r>
              <a:rPr lang="en-GB" altLang="fr-FR" sz="2800" dirty="0" smtClean="0">
                <a:latin typeface="Times New Roman" panose="02020603050405020304" pitchFamily="18" charset="0"/>
              </a:rPr>
              <a:t>Based on work by </a:t>
            </a:r>
            <a:r>
              <a:rPr lang="en-GB" altLang="fr-FR" sz="2800" dirty="0" err="1" smtClean="0">
                <a:latin typeface="Times New Roman" panose="02020603050405020304" pitchFamily="18" charset="0"/>
              </a:rPr>
              <a:t>Masclet</a:t>
            </a:r>
            <a:r>
              <a:rPr lang="en-GB" altLang="fr-FR" sz="2800" dirty="0" smtClean="0">
                <a:latin typeface="Times New Roman" panose="02020603050405020304" pitchFamily="18" charset="0"/>
              </a:rPr>
              <a:t> and </a:t>
            </a:r>
            <a:r>
              <a:rPr lang="en-GB" altLang="fr-FR" sz="2800" dirty="0" err="1" smtClean="0">
                <a:latin typeface="Times New Roman" panose="02020603050405020304" pitchFamily="18" charset="0"/>
              </a:rPr>
              <a:t>Colombier</a:t>
            </a:r>
            <a:r>
              <a:rPr lang="en-GB" altLang="fr-FR" sz="2800" dirty="0" smtClean="0">
                <a:latin typeface="Times New Roman" panose="02020603050405020304" pitchFamily="18" charset="0"/>
              </a:rPr>
              <a:t>.</a:t>
            </a:r>
          </a:p>
          <a:p>
            <a:pPr marL="609600" indent="-609600" eaLnBrk="1" hangingPunct="1">
              <a:lnSpc>
                <a:spcPct val="80000"/>
              </a:lnSpc>
              <a:buFontTx/>
              <a:buNone/>
            </a:pPr>
            <a:endParaRPr lang="en-GB" altLang="fr-FR" sz="2800" dirty="0" smtClean="0">
              <a:latin typeface="Times New Roman" panose="02020603050405020304" pitchFamily="18" charset="0"/>
            </a:endParaRPr>
          </a:p>
          <a:p>
            <a:pPr marL="609600" indent="-609600" eaLnBrk="1" hangingPunct="1">
              <a:lnSpc>
                <a:spcPct val="80000"/>
              </a:lnSpc>
              <a:buFontTx/>
              <a:buNone/>
            </a:pPr>
            <a:r>
              <a:rPr lang="en-GB" altLang="fr-FR" sz="2800" dirty="0" smtClean="0">
                <a:latin typeface="Times New Roman" panose="02020603050405020304" pitchFamily="18" charset="0"/>
              </a:rPr>
              <a:t>Again, intergenerational transmission: but this time not of money but of ability, which affects individual productivity when they are self-employed. </a:t>
            </a:r>
          </a:p>
          <a:p>
            <a:pPr marL="609600" indent="-609600" eaLnBrk="1" hangingPunct="1">
              <a:lnSpc>
                <a:spcPct val="80000"/>
              </a:lnSpc>
              <a:buFontTx/>
              <a:buNone/>
            </a:pPr>
            <a:endParaRPr lang="en-GB" altLang="fr-FR" sz="2800" dirty="0" smtClean="0">
              <a:latin typeface="Times New Roman" panose="02020603050405020304" pitchFamily="18" charset="0"/>
            </a:endParaRPr>
          </a:p>
          <a:p>
            <a:pPr marL="609600" indent="-609600" eaLnBrk="1" hangingPunct="1">
              <a:lnSpc>
                <a:spcPct val="80000"/>
              </a:lnSpc>
              <a:buFontTx/>
              <a:buNone/>
            </a:pPr>
            <a:r>
              <a:rPr lang="en-GB" altLang="fr-FR" sz="2800" dirty="0" smtClean="0">
                <a:latin typeface="Times New Roman" panose="02020603050405020304" pitchFamily="18" charset="0"/>
              </a:rPr>
              <a:t>Productivity when self-employed, </a:t>
            </a:r>
            <a:r>
              <a:rPr lang="el-GR" altLang="fr-FR" sz="2800" dirty="0" smtClean="0">
                <a:latin typeface="Times New Roman" panose="02020603050405020304" pitchFamily="18" charset="0"/>
                <a:cs typeface="Times New Roman" panose="02020603050405020304" pitchFamily="18" charset="0"/>
              </a:rPr>
              <a:t>θ</a:t>
            </a:r>
            <a:r>
              <a:rPr lang="en-GB" altLang="fr-FR" sz="2800" dirty="0" smtClean="0">
                <a:latin typeface="Times New Roman" panose="02020603050405020304" pitchFamily="18" charset="0"/>
                <a:cs typeface="Times New Roman" panose="02020603050405020304" pitchFamily="18" charset="0"/>
              </a:rPr>
              <a:t>, partly comes from one’s parents.</a:t>
            </a:r>
          </a:p>
          <a:p>
            <a:pPr marL="609600" indent="-609600" eaLnBrk="1" hangingPunct="1">
              <a:lnSpc>
                <a:spcPct val="80000"/>
              </a:lnSpc>
              <a:buFontTx/>
              <a:buNone/>
            </a:pPr>
            <a:endParaRPr lang="en-GB" altLang="fr-FR" sz="2800" dirty="0" smtClean="0">
              <a:latin typeface="Times New Roman" panose="02020603050405020304" pitchFamily="18" charset="0"/>
              <a:cs typeface="Times New Roman" panose="02020603050405020304" pitchFamily="18" charset="0"/>
            </a:endParaRPr>
          </a:p>
          <a:p>
            <a:pPr marL="609600" indent="-609600" eaLnBrk="1" hangingPunct="1">
              <a:lnSpc>
                <a:spcPct val="80000"/>
              </a:lnSpc>
              <a:buFontTx/>
              <a:buNone/>
            </a:pPr>
            <a:r>
              <a:rPr lang="en-GB" altLang="fr-FR" sz="2800" dirty="0" smtClean="0">
                <a:latin typeface="Times New Roman" panose="02020603050405020304" pitchFamily="18" charset="0"/>
                <a:cs typeface="Times New Roman" panose="02020603050405020304" pitchFamily="18" charset="0"/>
              </a:rPr>
              <a:t>Data from the French component of the ECHP (1994-2001), aged 18-64. Gives 45,000 observations on E and 5,500 on SE (self-employment rate of 12%).</a:t>
            </a:r>
            <a:endParaRPr lang="el-GR" altLang="fr-FR" sz="2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534410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5029200"/>
          </a:xfrm>
        </p:spPr>
      </p:pic>
      <p:sp>
        <p:nvSpPr>
          <p:cNvPr id="52227" name="Text Box 6"/>
          <p:cNvSpPr txBox="1">
            <a:spLocks noChangeArrowheads="1"/>
          </p:cNvSpPr>
          <p:nvPr/>
        </p:nvSpPr>
        <p:spPr bwMode="auto">
          <a:xfrm>
            <a:off x="0" y="5157788"/>
            <a:ext cx="90360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fr-FR" sz="2400" dirty="0">
                <a:latin typeface="Times New Roman" panose="02020603050405020304" pitchFamily="18" charset="0"/>
              </a:rPr>
              <a:t>P(SE) rises with inheritances, as in 1), and with own human capital (education). But also rises with </a:t>
            </a:r>
            <a:r>
              <a:rPr lang="en-GB" altLang="fr-FR" sz="2400" dirty="0">
                <a:solidFill>
                  <a:srgbClr val="FF0000"/>
                </a:solidFill>
                <a:latin typeface="Times New Roman" panose="02020603050405020304" pitchFamily="18" charset="0"/>
              </a:rPr>
              <a:t>parents’ SE status</a:t>
            </a:r>
            <a:r>
              <a:rPr lang="en-GB" altLang="fr-FR" sz="2400" dirty="0">
                <a:latin typeface="Times New Roman" panose="02020603050405020304" pitchFamily="18" charset="0"/>
              </a:rPr>
              <a:t>, and especially if </a:t>
            </a:r>
            <a:r>
              <a:rPr lang="en-GB" altLang="fr-FR" sz="2400" dirty="0">
                <a:solidFill>
                  <a:srgbClr val="FF0000"/>
                </a:solidFill>
                <a:latin typeface="Times New Roman" panose="02020603050405020304" pitchFamily="18" charset="0"/>
              </a:rPr>
              <a:t>parents were SE in the same profession</a:t>
            </a:r>
            <a:r>
              <a:rPr lang="en-GB" altLang="fr-FR" sz="2400" dirty="0">
                <a:latin typeface="Times New Roman" panose="02020603050405020304" pitchFamily="18" charset="0"/>
              </a:rPr>
              <a:t>. The effect is stronger for men than for women.</a:t>
            </a:r>
            <a:endParaRPr lang="fr-FR" altLang="fr-FR" sz="2400" dirty="0">
              <a:latin typeface="Times New Roman" panose="02020603050405020304" pitchFamily="18" charset="0"/>
            </a:endParaRPr>
          </a:p>
        </p:txBody>
      </p:sp>
      <p:sp>
        <p:nvSpPr>
          <p:cNvPr id="4" name="Oval 4"/>
          <p:cNvSpPr>
            <a:spLocks noChangeArrowheads="1"/>
          </p:cNvSpPr>
          <p:nvPr/>
        </p:nvSpPr>
        <p:spPr bwMode="auto">
          <a:xfrm>
            <a:off x="1907704" y="2852936"/>
            <a:ext cx="4536504" cy="575568"/>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fr-FR" sz="1800">
              <a:latin typeface="Times New Roman" panose="02020603050405020304" pitchFamily="18" charset="0"/>
            </a:endParaRPr>
          </a:p>
        </p:txBody>
      </p:sp>
      <p:sp>
        <p:nvSpPr>
          <p:cNvPr id="5" name="Oval 4"/>
          <p:cNvSpPr>
            <a:spLocks noChangeArrowheads="1"/>
          </p:cNvSpPr>
          <p:nvPr/>
        </p:nvSpPr>
        <p:spPr bwMode="auto">
          <a:xfrm>
            <a:off x="6012160" y="3212976"/>
            <a:ext cx="3168352" cy="1008112"/>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fr-FR" sz="18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4"/>
          <p:cNvSpPr txBox="1">
            <a:spLocks noChangeArrowheads="1"/>
          </p:cNvSpPr>
          <p:nvPr/>
        </p:nvSpPr>
        <p:spPr bwMode="auto">
          <a:xfrm>
            <a:off x="250825" y="221739"/>
            <a:ext cx="87856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fr-FR" sz="2400" dirty="0">
                <a:latin typeface="Times New Roman" panose="02020603050405020304" pitchFamily="18" charset="0"/>
              </a:rPr>
              <a:t>Note that this is a </a:t>
            </a:r>
            <a:r>
              <a:rPr lang="en-GB" altLang="fr-FR" sz="2400" dirty="0" smtClean="0">
                <a:solidFill>
                  <a:srgbClr val="FF0000"/>
                </a:solidFill>
                <a:latin typeface="Times New Roman" panose="02020603050405020304" pitchFamily="18" charset="0"/>
              </a:rPr>
              <a:t>matching/sorting</a:t>
            </a:r>
            <a:r>
              <a:rPr lang="en-GB" altLang="fr-FR" sz="2400" dirty="0" smtClean="0">
                <a:latin typeface="Times New Roman" panose="02020603050405020304" pitchFamily="18" charset="0"/>
              </a:rPr>
              <a:t> story</a:t>
            </a:r>
            <a:r>
              <a:rPr lang="en-GB" altLang="fr-FR" sz="2400" dirty="0">
                <a:latin typeface="Times New Roman" panose="02020603050405020304" pitchFamily="18" charset="0"/>
              </a:rPr>
              <a:t>, and does not reflect rents… in the sense that </a:t>
            </a:r>
            <a:r>
              <a:rPr lang="en-GB" altLang="fr-FR" sz="2400" dirty="0">
                <a:solidFill>
                  <a:srgbClr val="FF0000"/>
                </a:solidFill>
                <a:latin typeface="Times New Roman" panose="02020603050405020304" pitchFamily="18" charset="0"/>
              </a:rPr>
              <a:t>those who are E do not want to become SE</a:t>
            </a:r>
            <a:r>
              <a:rPr lang="en-GB" altLang="fr-FR" sz="2400" dirty="0">
                <a:latin typeface="Times New Roman" panose="02020603050405020304" pitchFamily="18" charset="0"/>
              </a:rPr>
              <a:t>.</a:t>
            </a:r>
            <a:endParaRPr lang="fr-FR" altLang="fr-FR" sz="2400" dirty="0">
              <a:latin typeface="Times New Roman" panose="02020603050405020304" pitchFamily="18" charset="0"/>
            </a:endParaRPr>
          </a:p>
        </p:txBody>
      </p:sp>
      <p:sp>
        <p:nvSpPr>
          <p:cNvPr id="53251" name="Text Box 5"/>
          <p:cNvSpPr txBox="1">
            <a:spLocks noChangeArrowheads="1"/>
          </p:cNvSpPr>
          <p:nvPr/>
        </p:nvSpPr>
        <p:spPr bwMode="auto">
          <a:xfrm>
            <a:off x="250825" y="1628775"/>
            <a:ext cx="8569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GB" altLang="fr-FR" sz="1800"/>
          </a:p>
        </p:txBody>
      </p:sp>
      <p:pic>
        <p:nvPicPr>
          <p:cNvPr id="53252"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1282700"/>
            <a:ext cx="8820150" cy="44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4"/>
          <p:cNvSpPr txBox="1">
            <a:spLocks noChangeArrowheads="1"/>
          </p:cNvSpPr>
          <p:nvPr/>
        </p:nvSpPr>
        <p:spPr bwMode="auto">
          <a:xfrm>
            <a:off x="250825" y="549275"/>
            <a:ext cx="77771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GB" altLang="fr-FR" sz="1800"/>
          </a:p>
        </p:txBody>
      </p:sp>
      <p:pic>
        <p:nvPicPr>
          <p:cNvPr id="5427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13" y="188913"/>
            <a:ext cx="8893175" cy="490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5"/>
          <p:cNvSpPr txBox="1">
            <a:spLocks noChangeArrowheads="1"/>
          </p:cNvSpPr>
          <p:nvPr/>
        </p:nvSpPr>
        <p:spPr bwMode="auto">
          <a:xfrm>
            <a:off x="611188" y="765175"/>
            <a:ext cx="7705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GB" altLang="fr-FR" sz="1800"/>
          </a:p>
        </p:txBody>
      </p:sp>
      <p:pic>
        <p:nvPicPr>
          <p:cNvPr id="55299"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188913"/>
            <a:ext cx="8964612" cy="518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Text Box 7"/>
          <p:cNvSpPr txBox="1">
            <a:spLocks noChangeArrowheads="1"/>
          </p:cNvSpPr>
          <p:nvPr/>
        </p:nvSpPr>
        <p:spPr bwMode="auto">
          <a:xfrm>
            <a:off x="395288" y="5661025"/>
            <a:ext cx="8353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GB" altLang="fr-FR" sz="1800"/>
          </a:p>
        </p:txBody>
      </p:sp>
      <p:pic>
        <p:nvPicPr>
          <p:cNvPr id="55301"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50" y="5548313"/>
            <a:ext cx="8893175"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2"/>
          <p:cNvCxnSpPr/>
          <p:nvPr/>
        </p:nvCxnSpPr>
        <p:spPr>
          <a:xfrm>
            <a:off x="539552" y="3717032"/>
            <a:ext cx="7776864" cy="0"/>
          </a:xfrm>
          <a:prstGeom prst="line">
            <a:avLst/>
          </a:prstGeom>
          <a:ln w="9525" cap="flat" cmpd="sng" algn="ctr">
            <a:solidFill>
              <a:schemeClr val="accent4"/>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5" name="Connecteur droit 4"/>
          <p:cNvCxnSpPr/>
          <p:nvPr/>
        </p:nvCxnSpPr>
        <p:spPr>
          <a:xfrm>
            <a:off x="2555776" y="2924944"/>
            <a:ext cx="0" cy="1584176"/>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Connecteur droit 8"/>
          <p:cNvCxnSpPr/>
          <p:nvPr/>
        </p:nvCxnSpPr>
        <p:spPr>
          <a:xfrm>
            <a:off x="5868144" y="2924944"/>
            <a:ext cx="0" cy="1584176"/>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 name="ZoneTexte 9"/>
          <p:cNvSpPr txBox="1"/>
          <p:nvPr/>
        </p:nvSpPr>
        <p:spPr>
          <a:xfrm>
            <a:off x="539552" y="1628800"/>
            <a:ext cx="2088232" cy="369332"/>
          </a:xfrm>
          <a:prstGeom prst="rect">
            <a:avLst/>
          </a:prstGeom>
          <a:noFill/>
        </p:spPr>
        <p:txBody>
          <a:bodyPr wrap="square" rtlCol="0">
            <a:spAutoFit/>
          </a:bodyPr>
          <a:lstStyle/>
          <a:p>
            <a:r>
              <a:rPr lang="en-GB" b="1" dirty="0" smtClean="0">
                <a:solidFill>
                  <a:srgbClr val="FF0000"/>
                </a:solidFill>
              </a:rPr>
              <a:t>A’s choice</a:t>
            </a:r>
            <a:endParaRPr lang="en-GB" b="1" dirty="0">
              <a:solidFill>
                <a:srgbClr val="FF0000"/>
              </a:solidFill>
            </a:endParaRPr>
          </a:p>
        </p:txBody>
      </p:sp>
      <p:sp>
        <p:nvSpPr>
          <p:cNvPr id="11" name="ZoneTexte 10"/>
          <p:cNvSpPr txBox="1"/>
          <p:nvPr/>
        </p:nvSpPr>
        <p:spPr>
          <a:xfrm>
            <a:off x="2123728" y="4653136"/>
            <a:ext cx="915635" cy="369332"/>
          </a:xfrm>
          <a:prstGeom prst="rect">
            <a:avLst/>
          </a:prstGeom>
          <a:noFill/>
        </p:spPr>
        <p:txBody>
          <a:bodyPr wrap="none" rtlCol="0">
            <a:spAutoFit/>
          </a:bodyPr>
          <a:lstStyle/>
          <a:p>
            <a:r>
              <a:rPr lang="en-GB" dirty="0" smtClean="0"/>
              <a:t>(1/</a:t>
            </a:r>
            <a:r>
              <a:rPr lang="el-GR" dirty="0" smtClean="0"/>
              <a:t>θ</a:t>
            </a:r>
            <a:r>
              <a:rPr lang="en-GB" baseline="-25000" dirty="0" smtClean="0"/>
              <a:t>B</a:t>
            </a:r>
            <a:r>
              <a:rPr lang="en-GB" dirty="0" smtClean="0"/>
              <a:t>)X</a:t>
            </a:r>
            <a:endParaRPr lang="en-GB" dirty="0"/>
          </a:p>
        </p:txBody>
      </p:sp>
      <p:sp>
        <p:nvSpPr>
          <p:cNvPr id="12" name="ZoneTexte 11"/>
          <p:cNvSpPr txBox="1"/>
          <p:nvPr/>
        </p:nvSpPr>
        <p:spPr>
          <a:xfrm>
            <a:off x="5456565" y="4643844"/>
            <a:ext cx="915635" cy="369332"/>
          </a:xfrm>
          <a:prstGeom prst="rect">
            <a:avLst/>
          </a:prstGeom>
          <a:noFill/>
        </p:spPr>
        <p:txBody>
          <a:bodyPr wrap="none" rtlCol="0">
            <a:spAutoFit/>
          </a:bodyPr>
          <a:lstStyle/>
          <a:p>
            <a:r>
              <a:rPr lang="en-GB" dirty="0" smtClean="0"/>
              <a:t>(1/</a:t>
            </a:r>
            <a:r>
              <a:rPr lang="el-GR" dirty="0" smtClean="0"/>
              <a:t>θ</a:t>
            </a:r>
            <a:r>
              <a:rPr lang="en-GB" baseline="-25000" dirty="0" smtClean="0"/>
              <a:t>A</a:t>
            </a:r>
            <a:r>
              <a:rPr lang="en-GB" dirty="0" smtClean="0"/>
              <a:t>)X</a:t>
            </a:r>
            <a:endParaRPr lang="en-GB" dirty="0"/>
          </a:p>
        </p:txBody>
      </p:sp>
      <p:sp>
        <p:nvSpPr>
          <p:cNvPr id="13" name="ZoneTexte 12"/>
          <p:cNvSpPr txBox="1"/>
          <p:nvPr/>
        </p:nvSpPr>
        <p:spPr>
          <a:xfrm>
            <a:off x="539552" y="5651956"/>
            <a:ext cx="2088232" cy="923330"/>
          </a:xfrm>
          <a:prstGeom prst="rect">
            <a:avLst/>
          </a:prstGeom>
          <a:noFill/>
        </p:spPr>
        <p:txBody>
          <a:bodyPr wrap="square" rtlCol="0">
            <a:spAutoFit/>
          </a:bodyPr>
          <a:lstStyle/>
          <a:p>
            <a:r>
              <a:rPr lang="en-GB" b="1" dirty="0" smtClean="0">
                <a:solidFill>
                  <a:srgbClr val="0070C0"/>
                </a:solidFill>
              </a:rPr>
              <a:t>B’s choice (B’s have higher ability in SE)</a:t>
            </a:r>
            <a:endParaRPr lang="en-GB" b="1" dirty="0">
              <a:solidFill>
                <a:srgbClr val="0070C0"/>
              </a:solidFill>
            </a:endParaRPr>
          </a:p>
        </p:txBody>
      </p:sp>
      <p:cxnSp>
        <p:nvCxnSpPr>
          <p:cNvPr id="15" name="Connecteur droit avec flèche 14"/>
          <p:cNvCxnSpPr/>
          <p:nvPr/>
        </p:nvCxnSpPr>
        <p:spPr>
          <a:xfrm>
            <a:off x="683568" y="2276872"/>
            <a:ext cx="5112568" cy="0"/>
          </a:xfrm>
          <a:prstGeom prst="straightConnector1">
            <a:avLst/>
          </a:prstGeom>
          <a:ln w="9525"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6" name="ZoneTexte 15"/>
          <p:cNvSpPr txBox="1"/>
          <p:nvPr/>
        </p:nvSpPr>
        <p:spPr>
          <a:xfrm>
            <a:off x="2915816" y="1916832"/>
            <a:ext cx="720080" cy="369332"/>
          </a:xfrm>
          <a:prstGeom prst="rect">
            <a:avLst/>
          </a:prstGeom>
          <a:noFill/>
        </p:spPr>
        <p:txBody>
          <a:bodyPr wrap="square" rtlCol="0">
            <a:spAutoFit/>
          </a:bodyPr>
          <a:lstStyle/>
          <a:p>
            <a:r>
              <a:rPr lang="en-GB" b="1" dirty="0" smtClean="0">
                <a:solidFill>
                  <a:srgbClr val="FF0000"/>
                </a:solidFill>
              </a:rPr>
              <a:t>E</a:t>
            </a:r>
            <a:endParaRPr lang="en-GB" b="1" dirty="0">
              <a:solidFill>
                <a:srgbClr val="FF0000"/>
              </a:solidFill>
            </a:endParaRPr>
          </a:p>
        </p:txBody>
      </p:sp>
      <p:sp>
        <p:nvSpPr>
          <p:cNvPr id="17" name="ZoneTexte 16"/>
          <p:cNvSpPr txBox="1"/>
          <p:nvPr/>
        </p:nvSpPr>
        <p:spPr>
          <a:xfrm>
            <a:off x="7092280" y="1916832"/>
            <a:ext cx="720080" cy="369332"/>
          </a:xfrm>
          <a:prstGeom prst="rect">
            <a:avLst/>
          </a:prstGeom>
          <a:noFill/>
        </p:spPr>
        <p:txBody>
          <a:bodyPr wrap="square" rtlCol="0">
            <a:spAutoFit/>
          </a:bodyPr>
          <a:lstStyle/>
          <a:p>
            <a:r>
              <a:rPr lang="en-GB" b="1" dirty="0" smtClean="0">
                <a:solidFill>
                  <a:srgbClr val="FF0000"/>
                </a:solidFill>
              </a:rPr>
              <a:t>SE</a:t>
            </a:r>
            <a:endParaRPr lang="en-GB" b="1" dirty="0">
              <a:solidFill>
                <a:srgbClr val="FF0000"/>
              </a:solidFill>
            </a:endParaRPr>
          </a:p>
        </p:txBody>
      </p:sp>
      <p:cxnSp>
        <p:nvCxnSpPr>
          <p:cNvPr id="18" name="Connecteur droit avec flèche 17"/>
          <p:cNvCxnSpPr/>
          <p:nvPr/>
        </p:nvCxnSpPr>
        <p:spPr>
          <a:xfrm>
            <a:off x="5940152" y="2276872"/>
            <a:ext cx="2664296" cy="0"/>
          </a:xfrm>
          <a:prstGeom prst="straightConnector1">
            <a:avLst/>
          </a:prstGeom>
          <a:ln w="9525"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0" name="Connecteur droit avec flèche 19"/>
          <p:cNvCxnSpPr/>
          <p:nvPr/>
        </p:nvCxnSpPr>
        <p:spPr>
          <a:xfrm>
            <a:off x="2699792" y="5373216"/>
            <a:ext cx="5760640" cy="0"/>
          </a:xfrm>
          <a:prstGeom prst="straightConnector1">
            <a:avLst/>
          </a:prstGeom>
          <a:ln w="9525"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2" name="Connecteur droit avec flèche 21"/>
          <p:cNvCxnSpPr/>
          <p:nvPr/>
        </p:nvCxnSpPr>
        <p:spPr>
          <a:xfrm>
            <a:off x="395536" y="5373216"/>
            <a:ext cx="2088232" cy="0"/>
          </a:xfrm>
          <a:prstGeom prst="straightConnector1">
            <a:avLst/>
          </a:prstGeom>
          <a:ln w="9525"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4" name="ZoneTexte 23"/>
          <p:cNvSpPr txBox="1"/>
          <p:nvPr/>
        </p:nvSpPr>
        <p:spPr>
          <a:xfrm>
            <a:off x="8244408" y="3645024"/>
            <a:ext cx="792088" cy="369332"/>
          </a:xfrm>
          <a:prstGeom prst="rect">
            <a:avLst/>
          </a:prstGeom>
          <a:noFill/>
        </p:spPr>
        <p:txBody>
          <a:bodyPr wrap="square" rtlCol="0">
            <a:spAutoFit/>
          </a:bodyPr>
          <a:lstStyle/>
          <a:p>
            <a:r>
              <a:rPr lang="en-GB" dirty="0" err="1" smtClean="0"/>
              <a:t>w</a:t>
            </a:r>
            <a:r>
              <a:rPr lang="en-GB" baseline="-25000" dirty="0" err="1" smtClean="0"/>
              <a:t>SE</a:t>
            </a:r>
            <a:endParaRPr lang="en-GB" baseline="-25000" dirty="0"/>
          </a:p>
        </p:txBody>
      </p:sp>
      <p:sp>
        <p:nvSpPr>
          <p:cNvPr id="25" name="ZoneTexte 24"/>
          <p:cNvSpPr txBox="1"/>
          <p:nvPr/>
        </p:nvSpPr>
        <p:spPr>
          <a:xfrm>
            <a:off x="1619672" y="5085184"/>
            <a:ext cx="720080" cy="369332"/>
          </a:xfrm>
          <a:prstGeom prst="rect">
            <a:avLst/>
          </a:prstGeom>
          <a:noFill/>
        </p:spPr>
        <p:txBody>
          <a:bodyPr wrap="square" rtlCol="0">
            <a:spAutoFit/>
          </a:bodyPr>
          <a:lstStyle/>
          <a:p>
            <a:r>
              <a:rPr lang="en-GB" b="1" dirty="0" smtClean="0">
                <a:solidFill>
                  <a:srgbClr val="0070C0"/>
                </a:solidFill>
              </a:rPr>
              <a:t>E</a:t>
            </a:r>
            <a:endParaRPr lang="en-GB" b="1" dirty="0">
              <a:solidFill>
                <a:srgbClr val="0070C0"/>
              </a:solidFill>
            </a:endParaRPr>
          </a:p>
        </p:txBody>
      </p:sp>
      <p:sp>
        <p:nvSpPr>
          <p:cNvPr id="26" name="ZoneTexte 25"/>
          <p:cNvSpPr txBox="1"/>
          <p:nvPr/>
        </p:nvSpPr>
        <p:spPr>
          <a:xfrm>
            <a:off x="3275856" y="5085184"/>
            <a:ext cx="720080" cy="369332"/>
          </a:xfrm>
          <a:prstGeom prst="rect">
            <a:avLst/>
          </a:prstGeom>
          <a:noFill/>
        </p:spPr>
        <p:txBody>
          <a:bodyPr wrap="square" rtlCol="0">
            <a:spAutoFit/>
          </a:bodyPr>
          <a:lstStyle/>
          <a:p>
            <a:r>
              <a:rPr lang="en-GB" b="1" dirty="0" smtClean="0">
                <a:solidFill>
                  <a:srgbClr val="0070C0"/>
                </a:solidFill>
              </a:rPr>
              <a:t>SE</a:t>
            </a:r>
            <a:endParaRPr lang="en-GB" b="1" dirty="0">
              <a:solidFill>
                <a:srgbClr val="0070C0"/>
              </a:solidFill>
            </a:endParaRPr>
          </a:p>
        </p:txBody>
      </p:sp>
      <p:sp>
        <p:nvSpPr>
          <p:cNvPr id="27" name="ZoneTexte 26"/>
          <p:cNvSpPr txBox="1"/>
          <p:nvPr/>
        </p:nvSpPr>
        <p:spPr>
          <a:xfrm>
            <a:off x="539552" y="3284984"/>
            <a:ext cx="1944216" cy="369332"/>
          </a:xfrm>
          <a:prstGeom prst="rect">
            <a:avLst/>
          </a:prstGeom>
          <a:noFill/>
        </p:spPr>
        <p:txBody>
          <a:bodyPr wrap="square" rtlCol="0">
            <a:spAutoFit/>
          </a:bodyPr>
          <a:lstStyle/>
          <a:p>
            <a:r>
              <a:rPr lang="en-GB" dirty="0" smtClean="0"/>
              <a:t>Both E</a:t>
            </a:r>
            <a:endParaRPr lang="en-GB" dirty="0"/>
          </a:p>
        </p:txBody>
      </p:sp>
      <p:sp>
        <p:nvSpPr>
          <p:cNvPr id="28" name="ZoneTexte 27"/>
          <p:cNvSpPr txBox="1"/>
          <p:nvPr/>
        </p:nvSpPr>
        <p:spPr>
          <a:xfrm>
            <a:off x="6516216" y="3284984"/>
            <a:ext cx="1944216" cy="369332"/>
          </a:xfrm>
          <a:prstGeom prst="rect">
            <a:avLst/>
          </a:prstGeom>
          <a:noFill/>
        </p:spPr>
        <p:txBody>
          <a:bodyPr wrap="square" rtlCol="0">
            <a:spAutoFit/>
          </a:bodyPr>
          <a:lstStyle/>
          <a:p>
            <a:r>
              <a:rPr lang="en-GB" dirty="0" smtClean="0"/>
              <a:t>Both SE</a:t>
            </a:r>
            <a:endParaRPr lang="en-GB" dirty="0"/>
          </a:p>
        </p:txBody>
      </p:sp>
      <p:sp>
        <p:nvSpPr>
          <p:cNvPr id="29" name="ZoneTexte 28"/>
          <p:cNvSpPr txBox="1"/>
          <p:nvPr/>
        </p:nvSpPr>
        <p:spPr>
          <a:xfrm>
            <a:off x="3203848" y="2721694"/>
            <a:ext cx="1944216" cy="923330"/>
          </a:xfrm>
          <a:prstGeom prst="rect">
            <a:avLst/>
          </a:prstGeom>
          <a:noFill/>
        </p:spPr>
        <p:txBody>
          <a:bodyPr wrap="square" rtlCol="0">
            <a:spAutoFit/>
          </a:bodyPr>
          <a:lstStyle/>
          <a:p>
            <a:r>
              <a:rPr lang="en-GB" dirty="0" smtClean="0"/>
              <a:t>Sorting</a:t>
            </a:r>
          </a:p>
          <a:p>
            <a:r>
              <a:rPr lang="en-GB" dirty="0" smtClean="0"/>
              <a:t>A chooses E, B chooses SE</a:t>
            </a:r>
            <a:endParaRPr lang="en-GB" dirty="0"/>
          </a:p>
        </p:txBody>
      </p:sp>
    </p:spTree>
    <p:extLst>
      <p:ext uri="{BB962C8B-B14F-4D97-AF65-F5344CB8AC3E}">
        <p14:creationId xmlns:p14="http://schemas.microsoft.com/office/powerpoint/2010/main" val="2935298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5496" y="979984"/>
            <a:ext cx="2428120" cy="4033192"/>
          </a:xfrm>
        </p:spPr>
        <p:txBody>
          <a:bodyPr/>
          <a:lstStyle/>
          <a:p>
            <a:pPr eaLnBrk="1" hangingPunct="1"/>
            <a:r>
              <a:rPr lang="en-GB" altLang="fr-FR" sz="2800" dirty="0" smtClean="0">
                <a:latin typeface="Times New Roman" panose="02020603050405020304" pitchFamily="18" charset="0"/>
              </a:rPr>
              <a:t>Men are far more likely to be SE than are women</a:t>
            </a:r>
            <a:endParaRPr lang="fr-FR" altLang="fr-FR" sz="2800" dirty="0" smtClean="0">
              <a:latin typeface="Times New Roman" panose="02020603050405020304" pitchFamily="18" charset="0"/>
            </a:endParaRPr>
          </a:p>
        </p:txBody>
      </p:sp>
      <p:pic>
        <p:nvPicPr>
          <p:cNvPr id="3" name="Image 2"/>
          <p:cNvPicPr>
            <a:picLocks noChangeAspect="1"/>
          </p:cNvPicPr>
          <p:nvPr/>
        </p:nvPicPr>
        <p:blipFill>
          <a:blip r:embed="rId2"/>
          <a:stretch>
            <a:fillRect/>
          </a:stretch>
        </p:blipFill>
        <p:spPr>
          <a:xfrm>
            <a:off x="2463616" y="44624"/>
            <a:ext cx="6632119" cy="3528392"/>
          </a:xfrm>
          <a:prstGeom prst="rect">
            <a:avLst/>
          </a:prstGeom>
        </p:spPr>
      </p:pic>
      <p:pic>
        <p:nvPicPr>
          <p:cNvPr id="4" name="Image 3"/>
          <p:cNvPicPr>
            <a:picLocks noChangeAspect="1"/>
          </p:cNvPicPr>
          <p:nvPr/>
        </p:nvPicPr>
        <p:blipFill>
          <a:blip r:embed="rId3"/>
          <a:stretch>
            <a:fillRect/>
          </a:stretch>
        </p:blipFill>
        <p:spPr>
          <a:xfrm>
            <a:off x="2463616" y="3547256"/>
            <a:ext cx="6356856" cy="3410136"/>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4"/>
          <p:cNvSpPr txBox="1">
            <a:spLocks noChangeArrowheads="1"/>
          </p:cNvSpPr>
          <p:nvPr/>
        </p:nvSpPr>
        <p:spPr bwMode="auto">
          <a:xfrm>
            <a:off x="395288" y="549275"/>
            <a:ext cx="6769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GB" altLang="fr-FR" sz="1800"/>
          </a:p>
        </p:txBody>
      </p:sp>
      <p:pic>
        <p:nvPicPr>
          <p:cNvPr id="5632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38" y="1239838"/>
            <a:ext cx="8964612" cy="429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4"/>
          <p:cNvSpPr txBox="1">
            <a:spLocks noChangeArrowheads="1"/>
          </p:cNvSpPr>
          <p:nvPr/>
        </p:nvSpPr>
        <p:spPr bwMode="auto">
          <a:xfrm>
            <a:off x="179388" y="549275"/>
            <a:ext cx="8569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GB" altLang="fr-FR" sz="1800"/>
          </a:p>
        </p:txBody>
      </p:sp>
      <p:pic>
        <p:nvPicPr>
          <p:cNvPr id="5734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1125538"/>
            <a:ext cx="8964612"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idx="1"/>
          </p:nvPr>
        </p:nvSpPr>
        <p:spPr>
          <a:xfrm>
            <a:off x="34925" y="-27782"/>
            <a:ext cx="9037638" cy="5761038"/>
          </a:xfrm>
        </p:spPr>
        <p:txBody>
          <a:bodyPr/>
          <a:lstStyle/>
          <a:p>
            <a:pPr marL="609600" indent="-609600" eaLnBrk="1" hangingPunct="1">
              <a:lnSpc>
                <a:spcPct val="80000"/>
              </a:lnSpc>
              <a:buFontTx/>
              <a:buNone/>
            </a:pPr>
            <a:r>
              <a:rPr lang="en-GB" altLang="fr-FR" sz="2400" b="1" dirty="0" smtClean="0">
                <a:latin typeface="Times New Roman" panose="02020603050405020304" pitchFamily="18" charset="0"/>
              </a:rPr>
              <a:t>An example of productivity matching (</a:t>
            </a:r>
            <a:r>
              <a:rPr lang="en-GB" altLang="fr-FR" sz="2400" b="1" dirty="0" err="1" smtClean="0">
                <a:latin typeface="Times New Roman" panose="02020603050405020304" pitchFamily="18" charset="0"/>
              </a:rPr>
              <a:t>Einav</a:t>
            </a:r>
            <a:r>
              <a:rPr lang="en-GB" altLang="fr-FR" sz="2400" b="1" dirty="0" smtClean="0">
                <a:latin typeface="Times New Roman" panose="02020603050405020304" pitchFamily="18" charset="0"/>
              </a:rPr>
              <a:t> and Yariv, JEP, 2010)</a:t>
            </a:r>
          </a:p>
          <a:p>
            <a:pPr marL="0" indent="0" eaLnBrk="1" hangingPunct="1">
              <a:lnSpc>
                <a:spcPct val="80000"/>
              </a:lnSpc>
              <a:buNone/>
            </a:pPr>
            <a:endParaRPr lang="en-GB" altLang="fr-FR" sz="2400" dirty="0" smtClean="0">
              <a:latin typeface="Times New Roman" panose="02020603050405020304" pitchFamily="18" charset="0"/>
            </a:endParaRPr>
          </a:p>
          <a:p>
            <a:pPr marL="0" indent="0" eaLnBrk="1" hangingPunct="1">
              <a:lnSpc>
                <a:spcPct val="80000"/>
              </a:lnSpc>
              <a:buNone/>
            </a:pPr>
            <a:r>
              <a:rPr lang="en-GB" altLang="fr-FR" sz="2400" dirty="0" smtClean="0">
                <a:latin typeface="Times New Roman" panose="02020603050405020304" pitchFamily="18" charset="0"/>
              </a:rPr>
              <a:t>Winners of the John Bates Clark Medal (US economist &lt; 40)</a:t>
            </a:r>
          </a:p>
          <a:p>
            <a:pPr marL="609600" indent="-609600" eaLnBrk="1" hangingPunct="1">
              <a:lnSpc>
                <a:spcPct val="80000"/>
              </a:lnSpc>
              <a:buFontTx/>
              <a:buNone/>
            </a:pPr>
            <a:r>
              <a:rPr lang="en-GB" altLang="fr-FR" sz="2400" dirty="0" smtClean="0">
                <a:latin typeface="Times New Roman" panose="02020603050405020304" pitchFamily="18" charset="0"/>
              </a:rPr>
              <a:t>	</a:t>
            </a:r>
          </a:p>
          <a:p>
            <a:pPr marL="609600" indent="-609600" eaLnBrk="1" hangingPunct="1">
              <a:lnSpc>
                <a:spcPct val="80000"/>
              </a:lnSpc>
              <a:buFontTx/>
              <a:buNone/>
            </a:pPr>
            <a:r>
              <a:rPr lang="en-GB" altLang="fr-FR" sz="2400" dirty="0" smtClean="0">
                <a:latin typeface="Times New Roman" panose="02020603050405020304" pitchFamily="18" charset="0"/>
              </a:rPr>
              <a:t>	2007				</a:t>
            </a:r>
            <a:r>
              <a:rPr lang="en-GB" altLang="fr-FR" sz="2400" dirty="0" err="1" smtClean="0">
                <a:latin typeface="Times New Roman" panose="02020603050405020304" pitchFamily="18" charset="0"/>
              </a:rPr>
              <a:t>Acemoglu</a:t>
            </a:r>
            <a:endParaRPr lang="en-GB" altLang="fr-FR" sz="2400" dirty="0" smtClean="0">
              <a:latin typeface="Times New Roman" panose="02020603050405020304" pitchFamily="18" charset="0"/>
            </a:endParaRPr>
          </a:p>
          <a:p>
            <a:pPr marL="609600" indent="-609600" eaLnBrk="1" hangingPunct="1">
              <a:lnSpc>
                <a:spcPct val="80000"/>
              </a:lnSpc>
              <a:buFontTx/>
              <a:buNone/>
            </a:pPr>
            <a:r>
              <a:rPr lang="en-GB" altLang="fr-FR" sz="2400" dirty="0" smtClean="0">
                <a:latin typeface="Times New Roman" panose="02020603050405020304" pitchFamily="18" charset="0"/>
              </a:rPr>
              <a:t>	2008				</a:t>
            </a:r>
            <a:r>
              <a:rPr lang="en-GB" altLang="fr-FR" sz="2400" dirty="0" err="1" smtClean="0">
                <a:latin typeface="Times New Roman" panose="02020603050405020304" pitchFamily="18" charset="0"/>
              </a:rPr>
              <a:t>Athey</a:t>
            </a:r>
            <a:r>
              <a:rPr lang="en-GB" altLang="fr-FR" sz="2400" dirty="0" smtClean="0">
                <a:latin typeface="Times New Roman" panose="02020603050405020304" pitchFamily="18" charset="0"/>
              </a:rPr>
              <a:t>			</a:t>
            </a:r>
          </a:p>
          <a:p>
            <a:pPr marL="609600" indent="-609600" eaLnBrk="1" hangingPunct="1">
              <a:lnSpc>
                <a:spcPct val="80000"/>
              </a:lnSpc>
              <a:buFontTx/>
              <a:buNone/>
            </a:pPr>
            <a:r>
              <a:rPr lang="en-GB" altLang="fr-FR" sz="2400" dirty="0" smtClean="0">
                <a:latin typeface="Times New Roman" panose="02020603050405020304" pitchFamily="18" charset="0"/>
              </a:rPr>
              <a:t>	2009				</a:t>
            </a:r>
            <a:r>
              <a:rPr lang="en-GB" altLang="fr-FR" sz="2400" dirty="0" err="1" smtClean="0">
                <a:latin typeface="Times New Roman" panose="02020603050405020304" pitchFamily="18" charset="0"/>
              </a:rPr>
              <a:t>Saez</a:t>
            </a:r>
            <a:endParaRPr lang="en-GB" altLang="fr-FR" sz="2400" dirty="0" smtClean="0">
              <a:latin typeface="Times New Roman" panose="02020603050405020304" pitchFamily="18" charset="0"/>
            </a:endParaRPr>
          </a:p>
          <a:p>
            <a:pPr marL="609600" indent="-609600" eaLnBrk="1" hangingPunct="1">
              <a:lnSpc>
                <a:spcPct val="80000"/>
              </a:lnSpc>
              <a:buFontTx/>
              <a:buNone/>
            </a:pPr>
            <a:r>
              <a:rPr lang="en-GB" altLang="fr-FR" sz="2400" dirty="0" smtClean="0">
                <a:latin typeface="Times New Roman" panose="02020603050405020304" pitchFamily="18" charset="0"/>
              </a:rPr>
              <a:t>	2010				</a:t>
            </a:r>
            <a:r>
              <a:rPr lang="en-GB" altLang="fr-FR" sz="2400" dirty="0" err="1" smtClean="0">
                <a:latin typeface="Times New Roman" panose="02020603050405020304" pitchFamily="18" charset="0"/>
              </a:rPr>
              <a:t>Duflo</a:t>
            </a:r>
            <a:endParaRPr lang="en-GB" altLang="fr-FR" sz="2400" dirty="0" smtClean="0">
              <a:latin typeface="Times New Roman" panose="02020603050405020304" pitchFamily="18" charset="0"/>
            </a:endParaRPr>
          </a:p>
          <a:p>
            <a:pPr marL="609600" indent="-609600" eaLnBrk="1" hangingPunct="1">
              <a:lnSpc>
                <a:spcPct val="80000"/>
              </a:lnSpc>
              <a:buFontTx/>
              <a:buNone/>
            </a:pPr>
            <a:r>
              <a:rPr lang="en-GB" altLang="fr-FR" sz="2400" dirty="0" smtClean="0">
                <a:latin typeface="Times New Roman" panose="02020603050405020304" pitchFamily="18" charset="0"/>
              </a:rPr>
              <a:t>	2011				Levin</a:t>
            </a:r>
          </a:p>
          <a:p>
            <a:pPr marL="609600" indent="-609600" eaLnBrk="1" hangingPunct="1">
              <a:lnSpc>
                <a:spcPct val="80000"/>
              </a:lnSpc>
              <a:buFontTx/>
              <a:buNone/>
            </a:pPr>
            <a:r>
              <a:rPr lang="en-GB" altLang="fr-FR" sz="2400" dirty="0" smtClean="0">
                <a:latin typeface="Times New Roman" panose="02020603050405020304" pitchFamily="18" charset="0"/>
              </a:rPr>
              <a:t>	2012				Finkelstein</a:t>
            </a:r>
          </a:p>
          <a:p>
            <a:pPr marL="609600" indent="-609600" eaLnBrk="1" hangingPunct="1">
              <a:lnSpc>
                <a:spcPct val="80000"/>
              </a:lnSpc>
              <a:buFontTx/>
              <a:buNone/>
            </a:pPr>
            <a:r>
              <a:rPr lang="en-GB" altLang="fr-FR" sz="2400" dirty="0" smtClean="0">
                <a:latin typeface="Times New Roman" panose="02020603050405020304" pitchFamily="18" charset="0"/>
              </a:rPr>
              <a:t>	2013				</a:t>
            </a:r>
            <a:r>
              <a:rPr lang="en-GB" altLang="fr-FR" sz="2400" dirty="0" err="1" smtClean="0">
                <a:latin typeface="Times New Roman" panose="02020603050405020304" pitchFamily="18" charset="0"/>
              </a:rPr>
              <a:t>Chetty</a:t>
            </a:r>
            <a:endParaRPr lang="en-GB" altLang="fr-FR" sz="2400" dirty="0" smtClean="0">
              <a:latin typeface="Times New Roman" panose="02020603050405020304" pitchFamily="18" charset="0"/>
            </a:endParaRPr>
          </a:p>
          <a:p>
            <a:pPr marL="609600" indent="-609600" eaLnBrk="1" hangingPunct="1">
              <a:lnSpc>
                <a:spcPct val="80000"/>
              </a:lnSpc>
              <a:buFontTx/>
              <a:buNone/>
            </a:pPr>
            <a:r>
              <a:rPr lang="en-GB" altLang="fr-FR" sz="2400" dirty="0" smtClean="0">
                <a:latin typeface="Times New Roman" panose="02020603050405020304" pitchFamily="18" charset="0"/>
              </a:rPr>
              <a:t>	2014				</a:t>
            </a:r>
            <a:r>
              <a:rPr lang="en-GB" altLang="fr-FR" sz="2400" dirty="0" err="1" smtClean="0">
                <a:latin typeface="Times New Roman" panose="02020603050405020304" pitchFamily="18" charset="0"/>
              </a:rPr>
              <a:t>Gentzkow</a:t>
            </a:r>
            <a:endParaRPr lang="en-GB" altLang="fr-FR" sz="2400" dirty="0" smtClean="0">
              <a:latin typeface="Times New Roman" panose="02020603050405020304" pitchFamily="18" charset="0"/>
            </a:endParaRPr>
          </a:p>
          <a:p>
            <a:pPr marL="609600" indent="-609600" eaLnBrk="1" hangingPunct="1">
              <a:lnSpc>
                <a:spcPct val="80000"/>
              </a:lnSpc>
              <a:buFontTx/>
              <a:buNone/>
            </a:pPr>
            <a:r>
              <a:rPr lang="en-GB" altLang="fr-FR" sz="2400" dirty="0" smtClean="0">
                <a:latin typeface="Times New Roman" panose="02020603050405020304" pitchFamily="18" charset="0"/>
              </a:rPr>
              <a:t>	2015				Fryer</a:t>
            </a:r>
          </a:p>
          <a:p>
            <a:pPr marL="609600" indent="-609600" eaLnBrk="1" hangingPunct="1">
              <a:lnSpc>
                <a:spcPct val="80000"/>
              </a:lnSpc>
              <a:buFontTx/>
              <a:buNone/>
            </a:pPr>
            <a:r>
              <a:rPr lang="en-GB" altLang="fr-FR" sz="2400" dirty="0" smtClean="0">
                <a:latin typeface="Times New Roman" panose="02020603050405020304" pitchFamily="18" charset="0"/>
              </a:rPr>
              <a:t>	2016				</a:t>
            </a:r>
            <a:r>
              <a:rPr lang="en-GB" altLang="fr-FR" sz="2400" dirty="0" err="1" smtClean="0">
                <a:latin typeface="Times New Roman" panose="02020603050405020304" pitchFamily="18" charset="0"/>
              </a:rPr>
              <a:t>Sannikov</a:t>
            </a:r>
            <a:endParaRPr lang="en-GB" altLang="fr-FR" sz="2400" dirty="0" smtClean="0">
              <a:latin typeface="Times New Roman" panose="02020603050405020304" pitchFamily="18" charset="0"/>
            </a:endParaRPr>
          </a:p>
          <a:p>
            <a:pPr marL="609600" indent="-609600" eaLnBrk="1" hangingPunct="1">
              <a:lnSpc>
                <a:spcPct val="80000"/>
              </a:lnSpc>
              <a:buFontTx/>
              <a:buNone/>
            </a:pPr>
            <a:r>
              <a:rPr lang="en-GB" altLang="fr-FR" sz="2400" dirty="0" smtClean="0">
                <a:latin typeface="Times New Roman" panose="02020603050405020304" pitchFamily="18" charset="0"/>
              </a:rPr>
              <a:t>	2017				Donaldson</a:t>
            </a:r>
          </a:p>
          <a:p>
            <a:pPr marL="609600" indent="-609600" eaLnBrk="1" hangingPunct="1">
              <a:lnSpc>
                <a:spcPct val="80000"/>
              </a:lnSpc>
              <a:buFontTx/>
              <a:buNone/>
            </a:pPr>
            <a:r>
              <a:rPr lang="en-GB" altLang="fr-FR" sz="2400" dirty="0" smtClean="0">
                <a:latin typeface="Times New Roman" panose="02020603050405020304" pitchFamily="18" charset="0"/>
              </a:rPr>
              <a:t>	2018				Pathak</a:t>
            </a:r>
          </a:p>
          <a:p>
            <a:pPr marL="609600" indent="-609600" eaLnBrk="1" hangingPunct="1">
              <a:lnSpc>
                <a:spcPct val="80000"/>
              </a:lnSpc>
              <a:buFontTx/>
              <a:buNone/>
            </a:pPr>
            <a:r>
              <a:rPr lang="en-GB" altLang="fr-FR" sz="2400" dirty="0">
                <a:latin typeface="Times New Roman" panose="02020603050405020304" pitchFamily="18" charset="0"/>
              </a:rPr>
              <a:t>	</a:t>
            </a:r>
            <a:r>
              <a:rPr lang="en-GB" altLang="fr-FR" sz="2400" dirty="0" smtClean="0">
                <a:latin typeface="Times New Roman" panose="02020603050405020304" pitchFamily="18" charset="0"/>
              </a:rPr>
              <a:t>2019				Nakamura</a:t>
            </a:r>
          </a:p>
          <a:p>
            <a:pPr marL="609600" indent="-609600" eaLnBrk="1" hangingPunct="1">
              <a:lnSpc>
                <a:spcPct val="80000"/>
              </a:lnSpc>
              <a:buFontTx/>
              <a:buNone/>
            </a:pPr>
            <a:r>
              <a:rPr lang="en-GB" altLang="fr-FR" sz="2400" dirty="0">
                <a:latin typeface="Times New Roman" panose="02020603050405020304" pitchFamily="18" charset="0"/>
              </a:rPr>
              <a:t>	</a:t>
            </a:r>
            <a:r>
              <a:rPr lang="en-GB" altLang="fr-FR" sz="2400" dirty="0" smtClean="0">
                <a:latin typeface="Times New Roman" panose="02020603050405020304" pitchFamily="18" charset="0"/>
              </a:rPr>
              <a:t>2020				Dell</a:t>
            </a:r>
          </a:p>
          <a:p>
            <a:pPr marL="609600" indent="-609600" eaLnBrk="1" hangingPunct="1">
              <a:lnSpc>
                <a:spcPct val="80000"/>
              </a:lnSpc>
              <a:buFontTx/>
              <a:buNone/>
            </a:pPr>
            <a:r>
              <a:rPr lang="en-GB" altLang="fr-FR" sz="2400" dirty="0">
                <a:latin typeface="Times New Roman" panose="02020603050405020304" pitchFamily="18" charset="0"/>
              </a:rPr>
              <a:t>	</a:t>
            </a:r>
            <a:r>
              <a:rPr lang="en-GB" altLang="fr-FR" sz="2400" dirty="0" smtClean="0">
                <a:latin typeface="Times New Roman" panose="02020603050405020304" pitchFamily="18" charset="0"/>
              </a:rPr>
              <a:t>2021				Andrews</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body" idx="1"/>
          </p:nvPr>
        </p:nvSpPr>
        <p:spPr>
          <a:xfrm>
            <a:off x="323850" y="-27781"/>
            <a:ext cx="8280400" cy="5761037"/>
          </a:xfrm>
        </p:spPr>
        <p:txBody>
          <a:bodyPr/>
          <a:lstStyle/>
          <a:p>
            <a:pPr marL="609600" indent="-609600" eaLnBrk="1" hangingPunct="1">
              <a:lnSpc>
                <a:spcPct val="80000"/>
              </a:lnSpc>
              <a:buFontTx/>
              <a:buNone/>
            </a:pPr>
            <a:r>
              <a:rPr lang="en-GB" altLang="fr-FR" sz="2400" b="1" dirty="0" smtClean="0">
                <a:latin typeface="Times New Roman" panose="02020603050405020304" pitchFamily="18" charset="0"/>
              </a:rPr>
              <a:t>An example of productivity matching </a:t>
            </a:r>
          </a:p>
          <a:p>
            <a:pPr marL="0" indent="0" eaLnBrk="1" hangingPunct="1">
              <a:lnSpc>
                <a:spcPct val="80000"/>
              </a:lnSpc>
              <a:buNone/>
            </a:pPr>
            <a:r>
              <a:rPr lang="en-GB" altLang="fr-FR" sz="2400" dirty="0" smtClean="0">
                <a:latin typeface="Times New Roman" panose="02020603050405020304" pitchFamily="18" charset="0"/>
              </a:rPr>
              <a:t>Winners of the John Bates Clark Medal</a:t>
            </a:r>
          </a:p>
          <a:p>
            <a:pPr marL="609600" indent="-609600" eaLnBrk="1" hangingPunct="1">
              <a:lnSpc>
                <a:spcPct val="80000"/>
              </a:lnSpc>
              <a:buFontTx/>
              <a:buNone/>
            </a:pPr>
            <a:r>
              <a:rPr lang="en-GB" altLang="fr-FR" sz="2400" dirty="0" smtClean="0">
                <a:latin typeface="Times New Roman" panose="02020603050405020304" pitchFamily="18" charset="0"/>
              </a:rPr>
              <a:t>	</a:t>
            </a:r>
          </a:p>
          <a:p>
            <a:pPr marL="609600" indent="-609600" eaLnBrk="1" hangingPunct="1">
              <a:lnSpc>
                <a:spcPct val="80000"/>
              </a:lnSpc>
              <a:buFontTx/>
              <a:buNone/>
            </a:pPr>
            <a:r>
              <a:rPr lang="en-GB" altLang="fr-FR" sz="2400" dirty="0" smtClean="0">
                <a:latin typeface="Times New Roman" panose="02020603050405020304" pitchFamily="18" charset="0"/>
              </a:rPr>
              <a:t>	2007		</a:t>
            </a:r>
            <a:r>
              <a:rPr lang="en-GB" altLang="fr-FR" sz="2400" b="1" dirty="0" smtClean="0">
                <a:solidFill>
                  <a:srgbClr val="FF0000"/>
                </a:solidFill>
                <a:latin typeface="Times New Roman" panose="02020603050405020304" pitchFamily="18" charset="0"/>
              </a:rPr>
              <a:t>1</a:t>
            </a:r>
            <a:r>
              <a:rPr lang="en-GB" altLang="fr-FR" sz="2400" dirty="0" smtClean="0">
                <a:latin typeface="Times New Roman" panose="02020603050405020304" pitchFamily="18" charset="0"/>
              </a:rPr>
              <a:t>		</a:t>
            </a:r>
            <a:r>
              <a:rPr lang="en-GB" altLang="fr-FR" sz="2400" dirty="0" err="1" smtClean="0">
                <a:latin typeface="Times New Roman" panose="02020603050405020304" pitchFamily="18" charset="0"/>
              </a:rPr>
              <a:t>Acemoglu</a:t>
            </a:r>
            <a:endParaRPr lang="en-GB" altLang="fr-FR" sz="2400" dirty="0" smtClean="0">
              <a:latin typeface="Times New Roman" panose="02020603050405020304" pitchFamily="18" charset="0"/>
            </a:endParaRPr>
          </a:p>
          <a:p>
            <a:pPr marL="609600" indent="-609600" eaLnBrk="1" hangingPunct="1">
              <a:lnSpc>
                <a:spcPct val="80000"/>
              </a:lnSpc>
              <a:buFontTx/>
              <a:buNone/>
            </a:pPr>
            <a:r>
              <a:rPr lang="en-GB" altLang="fr-FR" sz="2400" dirty="0" smtClean="0">
                <a:latin typeface="Times New Roman" panose="02020603050405020304" pitchFamily="18" charset="0"/>
              </a:rPr>
              <a:t>	2008		</a:t>
            </a:r>
            <a:r>
              <a:rPr lang="en-GB" altLang="fr-FR" sz="2400" b="1" dirty="0" smtClean="0">
                <a:solidFill>
                  <a:srgbClr val="FF0000"/>
                </a:solidFill>
                <a:latin typeface="Times New Roman" panose="02020603050405020304" pitchFamily="18" charset="0"/>
              </a:rPr>
              <a:t>1</a:t>
            </a:r>
            <a:r>
              <a:rPr lang="en-GB" altLang="fr-FR" sz="2400" dirty="0" smtClean="0">
                <a:latin typeface="Times New Roman" panose="02020603050405020304" pitchFamily="18" charset="0"/>
              </a:rPr>
              <a:t>		</a:t>
            </a:r>
            <a:r>
              <a:rPr lang="en-GB" altLang="fr-FR" sz="2400" dirty="0" err="1" smtClean="0">
                <a:latin typeface="Times New Roman" panose="02020603050405020304" pitchFamily="18" charset="0"/>
              </a:rPr>
              <a:t>Athey</a:t>
            </a:r>
            <a:r>
              <a:rPr lang="en-GB" altLang="fr-FR" sz="2400" dirty="0" smtClean="0">
                <a:latin typeface="Times New Roman" panose="02020603050405020304" pitchFamily="18" charset="0"/>
              </a:rPr>
              <a:t>			</a:t>
            </a:r>
          </a:p>
          <a:p>
            <a:pPr marL="609600" indent="-609600" eaLnBrk="1" hangingPunct="1">
              <a:lnSpc>
                <a:spcPct val="80000"/>
              </a:lnSpc>
              <a:buFontTx/>
              <a:buNone/>
            </a:pPr>
            <a:r>
              <a:rPr lang="en-GB" altLang="fr-FR" sz="2400" dirty="0" smtClean="0">
                <a:latin typeface="Times New Roman" panose="02020603050405020304" pitchFamily="18" charset="0"/>
              </a:rPr>
              <a:t>	2009		</a:t>
            </a:r>
            <a:r>
              <a:rPr lang="en-GB" altLang="fr-FR" sz="2400" b="1" dirty="0" smtClean="0">
                <a:solidFill>
                  <a:srgbClr val="FF0000"/>
                </a:solidFill>
                <a:latin typeface="Times New Roman" panose="02020603050405020304" pitchFamily="18" charset="0"/>
              </a:rPr>
              <a:t>19</a:t>
            </a:r>
            <a:r>
              <a:rPr lang="en-GB" altLang="fr-FR" sz="2400" dirty="0" smtClean="0">
                <a:latin typeface="Times New Roman" panose="02020603050405020304" pitchFamily="18" charset="0"/>
              </a:rPr>
              <a:t>		</a:t>
            </a:r>
            <a:r>
              <a:rPr lang="en-GB" altLang="fr-FR" sz="2400" dirty="0" err="1" smtClean="0">
                <a:latin typeface="Times New Roman" panose="02020603050405020304" pitchFamily="18" charset="0"/>
              </a:rPr>
              <a:t>Saez</a:t>
            </a:r>
            <a:endParaRPr lang="en-GB" altLang="fr-FR" sz="2400" dirty="0" smtClean="0">
              <a:latin typeface="Times New Roman" panose="02020603050405020304" pitchFamily="18" charset="0"/>
            </a:endParaRPr>
          </a:p>
          <a:p>
            <a:pPr marL="609600" indent="-609600" eaLnBrk="1" hangingPunct="1">
              <a:lnSpc>
                <a:spcPct val="80000"/>
              </a:lnSpc>
              <a:buFontTx/>
              <a:buNone/>
            </a:pPr>
            <a:r>
              <a:rPr lang="en-GB" altLang="fr-FR" sz="2400" dirty="0" smtClean="0">
                <a:latin typeface="Times New Roman" panose="02020603050405020304" pitchFamily="18" charset="0"/>
              </a:rPr>
              <a:t>	2010		</a:t>
            </a:r>
            <a:r>
              <a:rPr lang="en-GB" altLang="fr-FR" sz="2400" b="1" dirty="0" smtClean="0">
                <a:solidFill>
                  <a:srgbClr val="FF0000"/>
                </a:solidFill>
                <a:latin typeface="Times New Roman" panose="02020603050405020304" pitchFamily="18" charset="0"/>
              </a:rPr>
              <a:t>4</a:t>
            </a:r>
            <a:r>
              <a:rPr lang="en-GB" altLang="fr-FR" sz="2400" dirty="0" smtClean="0">
                <a:latin typeface="Times New Roman" panose="02020603050405020304" pitchFamily="18" charset="0"/>
              </a:rPr>
              <a:t>		</a:t>
            </a:r>
            <a:r>
              <a:rPr lang="en-GB" altLang="fr-FR" sz="2400" dirty="0" err="1" smtClean="0">
                <a:latin typeface="Times New Roman" panose="02020603050405020304" pitchFamily="18" charset="0"/>
              </a:rPr>
              <a:t>Duflo</a:t>
            </a:r>
            <a:endParaRPr lang="en-GB" altLang="fr-FR" sz="2400" dirty="0" smtClean="0">
              <a:latin typeface="Times New Roman" panose="02020603050405020304" pitchFamily="18" charset="0"/>
            </a:endParaRPr>
          </a:p>
          <a:p>
            <a:pPr marL="609600" indent="-609600" eaLnBrk="1" hangingPunct="1">
              <a:lnSpc>
                <a:spcPct val="80000"/>
              </a:lnSpc>
              <a:buFontTx/>
              <a:buNone/>
            </a:pPr>
            <a:r>
              <a:rPr lang="en-GB" altLang="fr-FR" sz="2400" dirty="0" smtClean="0">
                <a:latin typeface="Times New Roman" panose="02020603050405020304" pitchFamily="18" charset="0"/>
              </a:rPr>
              <a:t>	2011		</a:t>
            </a:r>
            <a:r>
              <a:rPr lang="en-GB" altLang="fr-FR" sz="2400" b="1" dirty="0" smtClean="0">
                <a:solidFill>
                  <a:srgbClr val="FF0000"/>
                </a:solidFill>
                <a:latin typeface="Times New Roman" panose="02020603050405020304" pitchFamily="18" charset="0"/>
              </a:rPr>
              <a:t>12</a:t>
            </a:r>
            <a:r>
              <a:rPr lang="en-GB" altLang="fr-FR" sz="2400" dirty="0" smtClean="0">
                <a:latin typeface="Times New Roman" panose="02020603050405020304" pitchFamily="18" charset="0"/>
              </a:rPr>
              <a:t>		Levin</a:t>
            </a:r>
          </a:p>
          <a:p>
            <a:pPr marL="609600" indent="-609600" eaLnBrk="1" hangingPunct="1">
              <a:lnSpc>
                <a:spcPct val="80000"/>
              </a:lnSpc>
              <a:buFontTx/>
              <a:buNone/>
            </a:pPr>
            <a:r>
              <a:rPr lang="en-GB" altLang="fr-FR" sz="2400" dirty="0" smtClean="0">
                <a:latin typeface="Times New Roman" panose="02020603050405020304" pitchFamily="18" charset="0"/>
              </a:rPr>
              <a:t>	2012		</a:t>
            </a:r>
            <a:r>
              <a:rPr lang="en-GB" altLang="fr-FR" sz="2400" b="1" dirty="0" smtClean="0">
                <a:solidFill>
                  <a:srgbClr val="FF0000"/>
                </a:solidFill>
                <a:latin typeface="Times New Roman" panose="02020603050405020304" pitchFamily="18" charset="0"/>
              </a:rPr>
              <a:t>6</a:t>
            </a:r>
            <a:r>
              <a:rPr lang="en-GB" altLang="fr-FR" sz="2400" dirty="0" smtClean="0">
                <a:latin typeface="Times New Roman" panose="02020603050405020304" pitchFamily="18" charset="0"/>
              </a:rPr>
              <a:t>		Finkelstein</a:t>
            </a:r>
          </a:p>
          <a:p>
            <a:pPr marL="609600" indent="-609600" eaLnBrk="1" hangingPunct="1">
              <a:lnSpc>
                <a:spcPct val="80000"/>
              </a:lnSpc>
              <a:buFontTx/>
              <a:buNone/>
            </a:pPr>
            <a:r>
              <a:rPr lang="en-GB" altLang="fr-FR" sz="2400" dirty="0" smtClean="0">
                <a:latin typeface="Times New Roman" panose="02020603050405020304" pitchFamily="18" charset="0"/>
              </a:rPr>
              <a:t>	2013		</a:t>
            </a:r>
            <a:r>
              <a:rPr lang="en-GB" altLang="fr-FR" sz="2400" b="1" dirty="0" smtClean="0">
                <a:solidFill>
                  <a:srgbClr val="FF0000"/>
                </a:solidFill>
                <a:latin typeface="Times New Roman" panose="02020603050405020304" pitchFamily="18" charset="0"/>
              </a:rPr>
              <a:t>3</a:t>
            </a:r>
            <a:r>
              <a:rPr lang="en-GB" altLang="fr-FR" sz="2400" dirty="0" smtClean="0">
                <a:latin typeface="Times New Roman" panose="02020603050405020304" pitchFamily="18" charset="0"/>
              </a:rPr>
              <a:t>		</a:t>
            </a:r>
            <a:r>
              <a:rPr lang="en-GB" altLang="fr-FR" sz="2400" dirty="0" err="1" smtClean="0">
                <a:latin typeface="Times New Roman" panose="02020603050405020304" pitchFamily="18" charset="0"/>
              </a:rPr>
              <a:t>Chetty</a:t>
            </a:r>
            <a:endParaRPr lang="en-GB" altLang="fr-FR" sz="2400" dirty="0" smtClean="0">
              <a:latin typeface="Times New Roman" panose="02020603050405020304" pitchFamily="18" charset="0"/>
            </a:endParaRPr>
          </a:p>
          <a:p>
            <a:pPr marL="609600" indent="-609600" eaLnBrk="1" hangingPunct="1">
              <a:lnSpc>
                <a:spcPct val="80000"/>
              </a:lnSpc>
              <a:buFontTx/>
              <a:buNone/>
            </a:pPr>
            <a:r>
              <a:rPr lang="en-GB" altLang="fr-FR" sz="2400" dirty="0" smtClean="0">
                <a:latin typeface="Times New Roman" panose="02020603050405020304" pitchFamily="18" charset="0"/>
              </a:rPr>
              <a:t>	2014		</a:t>
            </a:r>
            <a:r>
              <a:rPr lang="en-GB" altLang="fr-FR" sz="2400" b="1" dirty="0" smtClean="0">
                <a:solidFill>
                  <a:srgbClr val="FF0000"/>
                </a:solidFill>
                <a:latin typeface="Times New Roman" panose="02020603050405020304" pitchFamily="18" charset="0"/>
              </a:rPr>
              <a:t>7</a:t>
            </a:r>
            <a:r>
              <a:rPr lang="en-GB" altLang="fr-FR" sz="2400" dirty="0" smtClean="0">
                <a:latin typeface="Times New Roman" panose="02020603050405020304" pitchFamily="18" charset="0"/>
              </a:rPr>
              <a:t>		</a:t>
            </a:r>
            <a:r>
              <a:rPr lang="en-GB" altLang="fr-FR" sz="2400" dirty="0" err="1" smtClean="0">
                <a:latin typeface="Times New Roman" panose="02020603050405020304" pitchFamily="18" charset="0"/>
              </a:rPr>
              <a:t>Gentzkow</a:t>
            </a:r>
            <a:endParaRPr lang="en-GB" altLang="fr-FR" sz="2400" dirty="0" smtClean="0">
              <a:latin typeface="Times New Roman" panose="02020603050405020304" pitchFamily="18" charset="0"/>
            </a:endParaRPr>
          </a:p>
          <a:p>
            <a:pPr marL="609600" indent="-609600" eaLnBrk="1" hangingPunct="1">
              <a:lnSpc>
                <a:spcPct val="80000"/>
              </a:lnSpc>
              <a:buFontTx/>
              <a:buNone/>
            </a:pPr>
            <a:r>
              <a:rPr lang="en-GB" altLang="fr-FR" sz="2400" dirty="0" smtClean="0">
                <a:latin typeface="Times New Roman" panose="02020603050405020304" pitchFamily="18" charset="0"/>
              </a:rPr>
              <a:t>	2015		</a:t>
            </a:r>
            <a:r>
              <a:rPr lang="en-GB" altLang="fr-FR" sz="2400" b="1" dirty="0" smtClean="0">
                <a:solidFill>
                  <a:srgbClr val="FF0000"/>
                </a:solidFill>
                <a:latin typeface="Times New Roman" panose="02020603050405020304" pitchFamily="18" charset="0"/>
              </a:rPr>
              <a:t>6</a:t>
            </a:r>
            <a:r>
              <a:rPr lang="en-GB" altLang="fr-FR" sz="2400" dirty="0" smtClean="0">
                <a:latin typeface="Times New Roman" panose="02020603050405020304" pitchFamily="18" charset="0"/>
              </a:rPr>
              <a:t>		Fryer</a:t>
            </a:r>
          </a:p>
          <a:p>
            <a:pPr marL="609600" indent="-609600" eaLnBrk="1" hangingPunct="1">
              <a:lnSpc>
                <a:spcPct val="80000"/>
              </a:lnSpc>
              <a:buFontTx/>
              <a:buNone/>
            </a:pPr>
            <a:r>
              <a:rPr lang="en-GB" altLang="fr-FR" sz="2400" dirty="0" smtClean="0">
                <a:latin typeface="Times New Roman" panose="02020603050405020304" pitchFamily="18" charset="0"/>
              </a:rPr>
              <a:t>	2016		</a:t>
            </a:r>
            <a:r>
              <a:rPr lang="en-GB" altLang="fr-FR" sz="2400" b="1" dirty="0" smtClean="0">
                <a:solidFill>
                  <a:srgbClr val="FF0000"/>
                </a:solidFill>
                <a:latin typeface="Times New Roman" panose="02020603050405020304" pitchFamily="18" charset="0"/>
              </a:rPr>
              <a:t>19</a:t>
            </a:r>
            <a:r>
              <a:rPr lang="en-GB" altLang="fr-FR" sz="2400" dirty="0" smtClean="0">
                <a:latin typeface="Times New Roman" panose="02020603050405020304" pitchFamily="18" charset="0"/>
              </a:rPr>
              <a:t>		</a:t>
            </a:r>
            <a:r>
              <a:rPr lang="en-GB" altLang="fr-FR" sz="2400" dirty="0" err="1" smtClean="0">
                <a:latin typeface="Times New Roman" panose="02020603050405020304" pitchFamily="18" charset="0"/>
              </a:rPr>
              <a:t>Sannikov</a:t>
            </a:r>
            <a:endParaRPr lang="en-GB" altLang="fr-FR" sz="2400" dirty="0" smtClean="0">
              <a:latin typeface="Times New Roman" panose="02020603050405020304" pitchFamily="18" charset="0"/>
            </a:endParaRPr>
          </a:p>
          <a:p>
            <a:pPr marL="609600" indent="-609600" eaLnBrk="1" hangingPunct="1">
              <a:lnSpc>
                <a:spcPct val="80000"/>
              </a:lnSpc>
              <a:buFontTx/>
              <a:buNone/>
            </a:pPr>
            <a:r>
              <a:rPr lang="en-GB" altLang="fr-FR" sz="2400" dirty="0" smtClean="0">
                <a:latin typeface="Times New Roman" panose="02020603050405020304" pitchFamily="18" charset="0"/>
              </a:rPr>
              <a:t>	2017		</a:t>
            </a:r>
            <a:r>
              <a:rPr lang="en-GB" altLang="fr-FR" sz="2400" b="1" dirty="0" smtClean="0">
                <a:solidFill>
                  <a:srgbClr val="FF0000"/>
                </a:solidFill>
                <a:latin typeface="Times New Roman" panose="02020603050405020304" pitchFamily="18" charset="0"/>
              </a:rPr>
              <a:t>4</a:t>
            </a:r>
            <a:r>
              <a:rPr lang="en-GB" altLang="fr-FR" sz="2400" dirty="0" smtClean="0">
                <a:latin typeface="Times New Roman" panose="02020603050405020304" pitchFamily="18" charset="0"/>
              </a:rPr>
              <a:t>		Donaldson</a:t>
            </a:r>
          </a:p>
          <a:p>
            <a:pPr marL="609600" indent="-609600" eaLnBrk="1" hangingPunct="1">
              <a:lnSpc>
                <a:spcPct val="80000"/>
              </a:lnSpc>
              <a:buFontTx/>
              <a:buNone/>
            </a:pPr>
            <a:r>
              <a:rPr lang="en-GB" altLang="fr-FR" sz="2400" dirty="0" smtClean="0">
                <a:latin typeface="Times New Roman" panose="02020603050405020304" pitchFamily="18" charset="0"/>
              </a:rPr>
              <a:t>	2018		</a:t>
            </a:r>
            <a:r>
              <a:rPr lang="en-GB" altLang="fr-FR" sz="2400" b="1" dirty="0" smtClean="0">
                <a:solidFill>
                  <a:srgbClr val="FF0000"/>
                </a:solidFill>
                <a:latin typeface="Times New Roman" panose="02020603050405020304" pitchFamily="18" charset="0"/>
              </a:rPr>
              <a:t>16</a:t>
            </a:r>
            <a:r>
              <a:rPr lang="en-GB" altLang="fr-FR" sz="2400" dirty="0" smtClean="0">
                <a:latin typeface="Times New Roman" panose="02020603050405020304" pitchFamily="18" charset="0"/>
              </a:rPr>
              <a:t>		Pathak</a:t>
            </a:r>
          </a:p>
          <a:p>
            <a:pPr marL="609600" indent="-609600" eaLnBrk="1" hangingPunct="1">
              <a:lnSpc>
                <a:spcPct val="80000"/>
              </a:lnSpc>
              <a:buFontTx/>
              <a:buNone/>
            </a:pPr>
            <a:r>
              <a:rPr lang="en-GB" altLang="fr-FR" sz="2400" dirty="0">
                <a:latin typeface="Times New Roman" panose="02020603050405020304" pitchFamily="18" charset="0"/>
              </a:rPr>
              <a:t>	</a:t>
            </a:r>
            <a:r>
              <a:rPr lang="en-GB" altLang="fr-FR" sz="2400" dirty="0" smtClean="0">
                <a:latin typeface="Times New Roman" panose="02020603050405020304" pitchFamily="18" charset="0"/>
              </a:rPr>
              <a:t>2019		</a:t>
            </a:r>
            <a:r>
              <a:rPr lang="en-GB" altLang="fr-FR" sz="2400" b="1" dirty="0">
                <a:solidFill>
                  <a:srgbClr val="FF0000"/>
                </a:solidFill>
                <a:latin typeface="Times New Roman" panose="02020603050405020304" pitchFamily="18" charset="0"/>
              </a:rPr>
              <a:t>14</a:t>
            </a:r>
            <a:r>
              <a:rPr lang="en-GB" altLang="fr-FR" sz="2400" dirty="0" smtClean="0">
                <a:latin typeface="Times New Roman" panose="02020603050405020304" pitchFamily="18" charset="0"/>
              </a:rPr>
              <a:t>		Nakamura</a:t>
            </a:r>
          </a:p>
          <a:p>
            <a:pPr marL="609600" indent="-609600" eaLnBrk="1" hangingPunct="1">
              <a:lnSpc>
                <a:spcPct val="80000"/>
              </a:lnSpc>
              <a:buFontTx/>
              <a:buNone/>
            </a:pPr>
            <a:r>
              <a:rPr lang="en-GB" altLang="fr-FR" sz="2400" dirty="0">
                <a:latin typeface="Times New Roman" panose="02020603050405020304" pitchFamily="18" charset="0"/>
              </a:rPr>
              <a:t>	2020		</a:t>
            </a:r>
            <a:r>
              <a:rPr lang="en-GB" altLang="fr-FR" sz="2400" b="1" dirty="0">
                <a:solidFill>
                  <a:srgbClr val="FF0000"/>
                </a:solidFill>
                <a:latin typeface="Times New Roman" panose="02020603050405020304" pitchFamily="18" charset="0"/>
              </a:rPr>
              <a:t>4</a:t>
            </a:r>
            <a:r>
              <a:rPr lang="en-GB" altLang="fr-FR" sz="2400" dirty="0">
                <a:latin typeface="Times New Roman" panose="02020603050405020304" pitchFamily="18" charset="0"/>
              </a:rPr>
              <a:t>		Dell</a:t>
            </a:r>
          </a:p>
          <a:p>
            <a:pPr marL="609600" indent="-609600" eaLnBrk="1" hangingPunct="1">
              <a:lnSpc>
                <a:spcPct val="80000"/>
              </a:lnSpc>
              <a:buNone/>
            </a:pPr>
            <a:r>
              <a:rPr lang="en-GB" altLang="fr-FR" sz="2400" dirty="0">
                <a:latin typeface="Times New Roman" panose="02020603050405020304" pitchFamily="18" charset="0"/>
              </a:rPr>
              <a:t>	</a:t>
            </a:r>
            <a:r>
              <a:rPr lang="en-GB" altLang="fr-FR" sz="2400" dirty="0" smtClean="0">
                <a:latin typeface="Times New Roman" panose="02020603050405020304" pitchFamily="18" charset="0"/>
              </a:rPr>
              <a:t>2021</a:t>
            </a:r>
            <a:r>
              <a:rPr lang="en-GB" altLang="fr-FR" sz="2400" dirty="0">
                <a:latin typeface="Times New Roman" panose="02020603050405020304" pitchFamily="18" charset="0"/>
              </a:rPr>
              <a:t>		</a:t>
            </a:r>
            <a:r>
              <a:rPr lang="en-GB" altLang="fr-FR" sz="2400" b="1" dirty="0" smtClean="0">
                <a:solidFill>
                  <a:srgbClr val="FF0000"/>
                </a:solidFill>
                <a:latin typeface="Times New Roman" panose="02020603050405020304" pitchFamily="18" charset="0"/>
              </a:rPr>
              <a:t>1</a:t>
            </a:r>
            <a:r>
              <a:rPr lang="en-GB" altLang="fr-FR" sz="2400" dirty="0">
                <a:latin typeface="Times New Roman" panose="02020603050405020304" pitchFamily="18" charset="0"/>
              </a:rPr>
              <a:t>		</a:t>
            </a:r>
            <a:r>
              <a:rPr lang="en-GB" altLang="fr-FR" sz="2400" dirty="0" smtClean="0">
                <a:latin typeface="Times New Roman" panose="02020603050405020304" pitchFamily="18" charset="0"/>
              </a:rPr>
              <a:t>Andrews</a:t>
            </a:r>
            <a:endParaRPr lang="en-GB" altLang="fr-FR" sz="2400" dirty="0">
              <a:latin typeface="Times New Roman" panose="02020603050405020304" pitchFamily="18" charset="0"/>
            </a:endParaRPr>
          </a:p>
          <a:p>
            <a:pPr marL="609600" indent="-609600" eaLnBrk="1" hangingPunct="1">
              <a:lnSpc>
                <a:spcPct val="80000"/>
              </a:lnSpc>
              <a:buFontTx/>
              <a:buNone/>
            </a:pPr>
            <a:r>
              <a:rPr lang="en-GB" altLang="fr-FR" sz="2400" dirty="0" smtClean="0">
                <a:latin typeface="Times New Roman" panose="02020603050405020304" pitchFamily="18" charset="0"/>
              </a:rPr>
              <a:t>Average		</a:t>
            </a:r>
            <a:r>
              <a:rPr lang="en-GB" altLang="fr-FR" sz="2400" b="1" dirty="0" smtClean="0">
                <a:solidFill>
                  <a:srgbClr val="FF0000"/>
                </a:solidFill>
                <a:latin typeface="Times New Roman" panose="02020603050405020304" pitchFamily="18" charset="0"/>
              </a:rPr>
              <a:t>7.8</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8338" y="44450"/>
            <a:ext cx="2901950" cy="684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419" name="ZoneTexte 1"/>
          <p:cNvSpPr txBox="1">
            <a:spLocks noChangeArrowheads="1"/>
          </p:cNvSpPr>
          <p:nvPr/>
        </p:nvSpPr>
        <p:spPr bwMode="auto">
          <a:xfrm flipH="1">
            <a:off x="250825" y="476250"/>
            <a:ext cx="42275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fr-FR" dirty="0">
                <a:latin typeface="Times New Roman" panose="02020603050405020304" pitchFamily="18" charset="0"/>
                <a:cs typeface="Times New Roman" panose="02020603050405020304" pitchFamily="18" charset="0"/>
              </a:rPr>
              <a:t>And here is the </a:t>
            </a:r>
          </a:p>
          <a:p>
            <a:pPr eaLnBrk="1" hangingPunct="1">
              <a:spcBef>
                <a:spcPct val="0"/>
              </a:spcBef>
              <a:buFontTx/>
              <a:buNone/>
            </a:pPr>
            <a:r>
              <a:rPr lang="en-GB" altLang="fr-FR" dirty="0">
                <a:latin typeface="Times New Roman" panose="02020603050405020304" pitchFamily="18" charset="0"/>
                <a:cs typeface="Times New Roman" panose="02020603050405020304" pitchFamily="18" charset="0"/>
              </a:rPr>
              <a:t>population distribution of </a:t>
            </a:r>
            <a:r>
              <a:rPr lang="en-GB" altLang="fr-FR" dirty="0" smtClean="0">
                <a:latin typeface="Times New Roman" panose="02020603050405020304" pitchFamily="18" charset="0"/>
                <a:cs typeface="Times New Roman" panose="02020603050405020304" pitchFamily="18" charset="0"/>
              </a:rPr>
              <a:t>surnames </a:t>
            </a:r>
            <a:r>
              <a:rPr lang="en-GB" altLang="fr-FR" dirty="0">
                <a:latin typeface="Times New Roman" panose="02020603050405020304" pitchFamily="18" charset="0"/>
                <a:cs typeface="Times New Roman" panose="02020603050405020304" pitchFamily="18" charset="0"/>
              </a:rPr>
              <a:t>in the US</a:t>
            </a:r>
            <a:endParaRPr lang="fr-FR" altLang="fr-FR"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body" idx="1"/>
          </p:nvPr>
        </p:nvSpPr>
        <p:spPr>
          <a:xfrm>
            <a:off x="323850" y="188640"/>
            <a:ext cx="8280400" cy="5761038"/>
          </a:xfrm>
        </p:spPr>
        <p:txBody>
          <a:bodyPr/>
          <a:lstStyle/>
          <a:p>
            <a:pPr marL="609600" indent="-609600" eaLnBrk="1" hangingPunct="1">
              <a:lnSpc>
                <a:spcPct val="80000"/>
              </a:lnSpc>
              <a:buFontTx/>
              <a:buNone/>
            </a:pPr>
            <a:r>
              <a:rPr lang="en-GB" altLang="fr-FR" sz="2800" dirty="0" smtClean="0">
                <a:latin typeface="Times New Roman" panose="02020603050405020304" pitchFamily="18" charset="0"/>
              </a:rPr>
              <a:t>Why do we see this pattern when </a:t>
            </a:r>
            <a:r>
              <a:rPr lang="en-GB" altLang="fr-FR" sz="2800" dirty="0" smtClean="0">
                <a:solidFill>
                  <a:srgbClr val="FF0000"/>
                </a:solidFill>
                <a:latin typeface="Times New Roman" panose="02020603050405020304" pitchFamily="18" charset="0"/>
              </a:rPr>
              <a:t>productivity is randomly-distributed</a:t>
            </a:r>
            <a:r>
              <a:rPr lang="en-GB" altLang="fr-FR" sz="2800" dirty="0" smtClean="0">
                <a:latin typeface="Times New Roman" panose="02020603050405020304" pitchFamily="18" charset="0"/>
              </a:rPr>
              <a:t> (names change through marriage)?</a:t>
            </a:r>
          </a:p>
          <a:p>
            <a:pPr marL="609600" indent="-609600" eaLnBrk="1" hangingPunct="1">
              <a:lnSpc>
                <a:spcPct val="80000"/>
              </a:lnSpc>
              <a:buFontTx/>
              <a:buNone/>
            </a:pPr>
            <a:endParaRPr lang="en-GB" altLang="fr-FR" sz="2800" dirty="0" smtClean="0">
              <a:latin typeface="Times New Roman" panose="02020603050405020304" pitchFamily="18" charset="0"/>
            </a:endParaRPr>
          </a:p>
          <a:p>
            <a:pPr marL="609600" indent="-609600" eaLnBrk="1" hangingPunct="1">
              <a:lnSpc>
                <a:spcPct val="80000"/>
              </a:lnSpc>
              <a:buFontTx/>
              <a:buNone/>
            </a:pPr>
            <a:r>
              <a:rPr lang="en-GB" altLang="fr-FR" sz="2800" dirty="0" smtClean="0">
                <a:latin typeface="Times New Roman" panose="02020603050405020304" pitchFamily="18" charset="0"/>
              </a:rPr>
              <a:t>The practice of alphabetical ordering in publications (50% of Top-5 publications are co-authored).</a:t>
            </a:r>
          </a:p>
          <a:p>
            <a:pPr marL="609600" indent="-609600" eaLnBrk="1" hangingPunct="1">
              <a:lnSpc>
                <a:spcPct val="80000"/>
              </a:lnSpc>
              <a:buFontTx/>
              <a:buNone/>
            </a:pPr>
            <a:endParaRPr lang="en-GB" altLang="fr-FR" sz="2800" dirty="0" smtClean="0">
              <a:latin typeface="Times New Roman" panose="02020603050405020304" pitchFamily="18" charset="0"/>
            </a:endParaRPr>
          </a:p>
          <a:p>
            <a:pPr marL="609600" indent="-609600" eaLnBrk="1" hangingPunct="1">
              <a:lnSpc>
                <a:spcPct val="80000"/>
              </a:lnSpc>
              <a:buFontTx/>
              <a:buNone/>
            </a:pPr>
            <a:r>
              <a:rPr lang="en-GB" altLang="fr-FR" sz="2800" dirty="0" smtClean="0">
                <a:latin typeface="Times New Roman" panose="02020603050405020304" pitchFamily="18" charset="0"/>
              </a:rPr>
              <a:t>There is no such name effect in Psychology (which doesn’t use </a:t>
            </a:r>
            <a:r>
              <a:rPr lang="en-GB" altLang="fr-FR" sz="2800" dirty="0">
                <a:latin typeface="Times New Roman" panose="02020603050405020304" pitchFamily="18" charset="0"/>
              </a:rPr>
              <a:t>alphabetical </a:t>
            </a:r>
            <a:r>
              <a:rPr lang="en-GB" altLang="fr-FR" sz="2800" dirty="0" smtClean="0">
                <a:latin typeface="Times New Roman" panose="02020603050405020304" pitchFamily="18" charset="0"/>
              </a:rPr>
              <a:t>ordering)</a:t>
            </a:r>
          </a:p>
          <a:p>
            <a:pPr marL="609600" indent="-609600" eaLnBrk="1" hangingPunct="1">
              <a:lnSpc>
                <a:spcPct val="80000"/>
              </a:lnSpc>
              <a:buFontTx/>
              <a:buNone/>
            </a:pPr>
            <a:endParaRPr lang="en-GB" altLang="fr-FR" sz="2800" dirty="0" smtClean="0">
              <a:latin typeface="Times New Roman" panose="02020603050405020304" pitchFamily="18" charset="0"/>
            </a:endParaRPr>
          </a:p>
          <a:p>
            <a:pPr marL="609600" indent="-609600" eaLnBrk="1" hangingPunct="1">
              <a:lnSpc>
                <a:spcPct val="80000"/>
              </a:lnSpc>
              <a:buFontTx/>
              <a:buNone/>
            </a:pPr>
            <a:r>
              <a:rPr lang="en-GB" altLang="fr-FR" sz="2800" dirty="0" smtClean="0">
                <a:solidFill>
                  <a:srgbClr val="FF0000"/>
                </a:solidFill>
                <a:latin typeface="Times New Roman" panose="02020603050405020304" pitchFamily="18" charset="0"/>
              </a:rPr>
              <a:t>Behavioural response </a:t>
            </a:r>
            <a:r>
              <a:rPr lang="en-GB" altLang="fr-FR" sz="2800" dirty="0" smtClean="0">
                <a:latin typeface="Times New Roman" panose="02020603050405020304" pitchFamily="18" charset="0"/>
              </a:rPr>
              <a:t>(if your name is </a:t>
            </a:r>
            <a:r>
              <a:rPr lang="en-GB" altLang="fr-FR" sz="2800" dirty="0" err="1" smtClean="0">
                <a:latin typeface="Times New Roman" panose="02020603050405020304" pitchFamily="18" charset="0"/>
              </a:rPr>
              <a:t>Zgaga</a:t>
            </a:r>
            <a:r>
              <a:rPr lang="en-GB" altLang="fr-FR" sz="2800" dirty="0" smtClean="0">
                <a:latin typeface="Times New Roman" panose="02020603050405020304" pitchFamily="18" charset="0"/>
              </a:rPr>
              <a:t> or </a:t>
            </a:r>
            <a:r>
              <a:rPr lang="en-GB" altLang="fr-FR" sz="2800" dirty="0" err="1" smtClean="0">
                <a:latin typeface="Times New Roman" panose="02020603050405020304" pitchFamily="18" charset="0"/>
              </a:rPr>
              <a:t>Zylberberg</a:t>
            </a:r>
            <a:r>
              <a:rPr lang="en-GB" altLang="fr-FR" sz="2800" dirty="0" smtClean="0">
                <a:latin typeface="Times New Roman" panose="02020603050405020304" pitchFamily="18" charset="0"/>
              </a:rPr>
              <a:t>)</a:t>
            </a:r>
          </a:p>
          <a:p>
            <a:pPr marL="609600" indent="-609600" eaLnBrk="1" hangingPunct="1">
              <a:lnSpc>
                <a:spcPct val="80000"/>
              </a:lnSpc>
              <a:buFontTx/>
              <a:buNone/>
            </a:pPr>
            <a:r>
              <a:rPr lang="en-GB" altLang="fr-FR" sz="2800" dirty="0">
                <a:latin typeface="Times New Roman" panose="02020603050405020304" pitchFamily="18" charset="0"/>
              </a:rPr>
              <a:t>	</a:t>
            </a:r>
            <a:r>
              <a:rPr lang="en-GB" altLang="fr-FR" sz="2800" dirty="0" smtClean="0">
                <a:latin typeface="Times New Roman" panose="02020603050405020304" pitchFamily="18" charset="0"/>
              </a:rPr>
              <a:t>- write papers where there is not </a:t>
            </a:r>
            <a:r>
              <a:rPr lang="en-GB" altLang="fr-FR" sz="2800" dirty="0">
                <a:latin typeface="Times New Roman" panose="02020603050405020304" pitchFamily="18" charset="0"/>
              </a:rPr>
              <a:t>alphabetical ordering </a:t>
            </a:r>
            <a:endParaRPr lang="en-GB" altLang="fr-FR" sz="2800" dirty="0" smtClean="0">
              <a:latin typeface="Times New Roman" panose="02020603050405020304" pitchFamily="18" charset="0"/>
            </a:endParaRPr>
          </a:p>
          <a:p>
            <a:pPr marL="609600" indent="-609600" eaLnBrk="1" hangingPunct="1">
              <a:lnSpc>
                <a:spcPct val="80000"/>
              </a:lnSpc>
              <a:buFontTx/>
              <a:buNone/>
            </a:pPr>
            <a:r>
              <a:rPr lang="en-GB" altLang="fr-FR" sz="2800" dirty="0">
                <a:latin typeface="Times New Roman" panose="02020603050405020304" pitchFamily="18" charset="0"/>
              </a:rPr>
              <a:t>	</a:t>
            </a:r>
            <a:r>
              <a:rPr lang="en-GB" altLang="fr-FR" sz="2800" dirty="0" smtClean="0">
                <a:latin typeface="Times New Roman" panose="02020603050405020304" pitchFamily="18" charset="0"/>
              </a:rPr>
              <a:t>- write sole-authored papers</a:t>
            </a:r>
          </a:p>
          <a:p>
            <a:pPr marL="609600" indent="-609600" eaLnBrk="1" hangingPunct="1">
              <a:lnSpc>
                <a:spcPct val="80000"/>
              </a:lnSpc>
              <a:buFontTx/>
              <a:buNone/>
            </a:pPr>
            <a:r>
              <a:rPr lang="en-GB" altLang="fr-FR" sz="2800" dirty="0" smtClean="0">
                <a:latin typeface="Times New Roman" panose="02020603050405020304" pitchFamily="18" charset="0"/>
              </a:rPr>
              <a:t>And this is what we see in practice</a:t>
            </a:r>
          </a:p>
          <a:p>
            <a:pPr marL="609600" indent="-609600" eaLnBrk="1" hangingPunct="1">
              <a:lnSpc>
                <a:spcPct val="80000"/>
              </a:lnSpc>
              <a:buFontTx/>
              <a:buNone/>
            </a:pPr>
            <a:endParaRPr lang="en-GB" altLang="fr-FR" sz="2800" dirty="0" smtClean="0">
              <a:latin typeface="Times New Roman" panose="02020603050405020304" pitchFamily="18" charset="0"/>
            </a:endParaRPr>
          </a:p>
          <a:p>
            <a:pPr marL="609600" indent="-609600" eaLnBrk="1" hangingPunct="1">
              <a:lnSpc>
                <a:spcPct val="80000"/>
              </a:lnSpc>
              <a:buFontTx/>
              <a:buNone/>
            </a:pPr>
            <a:endParaRPr lang="en-GB" altLang="fr-FR" sz="2800" dirty="0">
              <a:latin typeface="Times New Roman" panose="02020603050405020304" pitchFamily="18" charset="0"/>
            </a:endParaRPr>
          </a:p>
          <a:p>
            <a:pPr marL="609600" indent="-609600" eaLnBrk="1" hangingPunct="1">
              <a:lnSpc>
                <a:spcPct val="80000"/>
              </a:lnSpc>
              <a:buFontTx/>
              <a:buNone/>
            </a:pPr>
            <a:endParaRPr lang="en-GB" altLang="fr-FR" sz="2800" dirty="0" err="1" smtClean="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body" idx="1"/>
          </p:nvPr>
        </p:nvSpPr>
        <p:spPr>
          <a:xfrm>
            <a:off x="323850" y="476250"/>
            <a:ext cx="8280400" cy="5761038"/>
          </a:xfrm>
        </p:spPr>
        <p:txBody>
          <a:bodyPr/>
          <a:lstStyle/>
          <a:p>
            <a:pPr marL="609600" indent="-609600" eaLnBrk="1" hangingPunct="1">
              <a:lnSpc>
                <a:spcPct val="80000"/>
              </a:lnSpc>
              <a:buFontTx/>
              <a:buNone/>
            </a:pPr>
            <a:r>
              <a:rPr lang="en-GB" altLang="fr-FR" sz="2400" b="1" smtClean="0">
                <a:latin typeface="Times New Roman" panose="02020603050405020304" pitchFamily="18" charset="0"/>
              </a:rPr>
              <a:t>3) Risk-Aversion</a:t>
            </a:r>
          </a:p>
          <a:p>
            <a:pPr marL="609600" indent="-609600" eaLnBrk="1" hangingPunct="1">
              <a:lnSpc>
                <a:spcPct val="80000"/>
              </a:lnSpc>
              <a:buFontTx/>
              <a:buNone/>
            </a:pPr>
            <a:endParaRPr lang="en-GB" altLang="fr-FR" sz="2400" smtClean="0">
              <a:latin typeface="Times New Roman" panose="02020603050405020304" pitchFamily="18" charset="0"/>
            </a:endParaRPr>
          </a:p>
          <a:p>
            <a:pPr marL="609600" indent="-609600" eaLnBrk="1" hangingPunct="1">
              <a:lnSpc>
                <a:spcPct val="80000"/>
              </a:lnSpc>
              <a:buFontTx/>
              <a:buNone/>
            </a:pPr>
            <a:r>
              <a:rPr lang="en-GB" altLang="fr-FR" sz="2400" smtClean="0">
                <a:latin typeface="Times New Roman" panose="02020603050405020304" pitchFamily="18" charset="0"/>
              </a:rPr>
              <a:t>Are the self-employed less risk-averse than the employed?</a:t>
            </a:r>
          </a:p>
          <a:p>
            <a:pPr marL="609600" indent="-609600" eaLnBrk="1" hangingPunct="1">
              <a:lnSpc>
                <a:spcPct val="80000"/>
              </a:lnSpc>
              <a:buFontTx/>
              <a:buNone/>
            </a:pPr>
            <a:endParaRPr lang="en-GB" altLang="fr-FR" sz="2400" smtClean="0">
              <a:latin typeface="Times New Roman" panose="02020603050405020304" pitchFamily="18" charset="0"/>
            </a:endParaRPr>
          </a:p>
          <a:p>
            <a:pPr marL="609600" indent="-609600" eaLnBrk="1" hangingPunct="1">
              <a:lnSpc>
                <a:spcPct val="80000"/>
              </a:lnSpc>
              <a:buFontTx/>
              <a:buAutoNum type="arabicParenR"/>
            </a:pPr>
            <a:r>
              <a:rPr lang="en-GB" altLang="fr-FR" sz="2400" smtClean="0">
                <a:latin typeface="Times New Roman" panose="02020603050405020304" pitchFamily="18" charset="0"/>
              </a:rPr>
              <a:t>Survey evidence from the GSOEP in 2004 (Dohmen </a:t>
            </a:r>
            <a:r>
              <a:rPr lang="en-GB" altLang="fr-FR" sz="2400" i="1" smtClean="0">
                <a:latin typeface="Times New Roman" panose="02020603050405020304" pitchFamily="18" charset="0"/>
              </a:rPr>
              <a:t>et al</a:t>
            </a:r>
            <a:r>
              <a:rPr lang="en-GB" altLang="fr-FR" sz="2400" smtClean="0">
                <a:latin typeface="Times New Roman" panose="02020603050405020304" pitchFamily="18" charset="0"/>
              </a:rPr>
              <a:t>.). 22 000 individuals asked about “willingness to take risks” in different domains. Scale of 0 to 10: 0 = “unwilling to take risks” and 10 = “fully prepared to take risk”</a:t>
            </a:r>
          </a:p>
          <a:p>
            <a:pPr marL="609600" indent="-609600" eaLnBrk="1" hangingPunct="1">
              <a:lnSpc>
                <a:spcPct val="80000"/>
              </a:lnSpc>
              <a:buFontTx/>
              <a:buNone/>
            </a:pPr>
            <a:r>
              <a:rPr lang="en-GB" altLang="fr-FR" sz="2400" smtClean="0">
                <a:latin typeface="Times New Roman" panose="02020603050405020304" pitchFamily="18" charset="0"/>
              </a:rPr>
              <a:t>	</a:t>
            </a:r>
          </a:p>
          <a:p>
            <a:pPr marL="609600" indent="-609600" eaLnBrk="1" hangingPunct="1">
              <a:lnSpc>
                <a:spcPct val="80000"/>
              </a:lnSpc>
              <a:buFontTx/>
              <a:buNone/>
            </a:pPr>
            <a:r>
              <a:rPr lang="en-GB" altLang="fr-FR" sz="2400" smtClean="0">
                <a:latin typeface="Times New Roman" panose="02020603050405020304" pitchFamily="18" charset="0"/>
              </a:rPr>
              <a:t>	</a:t>
            </a:r>
            <a:r>
              <a:rPr lang="en-GB" altLang="fr-FR" sz="2400" b="1" i="1" smtClean="0">
                <a:latin typeface="Times New Roman" panose="02020603050405020304" pitchFamily="18" charset="0"/>
              </a:rPr>
              <a:t>Risk Type		SE Coefficient</a:t>
            </a:r>
          </a:p>
          <a:p>
            <a:pPr marL="609600" indent="-609600" eaLnBrk="1" hangingPunct="1">
              <a:lnSpc>
                <a:spcPct val="80000"/>
              </a:lnSpc>
              <a:buFontTx/>
              <a:buNone/>
            </a:pPr>
            <a:r>
              <a:rPr lang="en-GB" altLang="fr-FR" sz="2400" smtClean="0">
                <a:latin typeface="Times New Roman" panose="02020603050405020304" pitchFamily="18" charset="0"/>
              </a:rPr>
              <a:t>	General				0</a:t>
            </a:r>
          </a:p>
          <a:p>
            <a:pPr marL="609600" indent="-609600" eaLnBrk="1" hangingPunct="1">
              <a:lnSpc>
                <a:spcPct val="80000"/>
              </a:lnSpc>
              <a:buFontTx/>
              <a:buNone/>
            </a:pPr>
            <a:r>
              <a:rPr lang="en-GB" altLang="fr-FR" sz="2400" smtClean="0">
                <a:latin typeface="Times New Roman" panose="02020603050405020304" pitchFamily="18" charset="0"/>
              </a:rPr>
              <a:t>	Car Driving 			0</a:t>
            </a:r>
          </a:p>
          <a:p>
            <a:pPr marL="609600" indent="-609600" eaLnBrk="1" hangingPunct="1">
              <a:lnSpc>
                <a:spcPct val="80000"/>
              </a:lnSpc>
              <a:buFontTx/>
              <a:buNone/>
            </a:pPr>
            <a:r>
              <a:rPr lang="en-GB" altLang="fr-FR" sz="2400" smtClean="0">
                <a:latin typeface="Times New Roman" panose="02020603050405020304" pitchFamily="18" charset="0"/>
              </a:rPr>
              <a:t>	Financial Matters		+ve</a:t>
            </a:r>
          </a:p>
          <a:p>
            <a:pPr marL="609600" indent="-609600" eaLnBrk="1" hangingPunct="1">
              <a:lnSpc>
                <a:spcPct val="80000"/>
              </a:lnSpc>
              <a:buFontTx/>
              <a:buNone/>
            </a:pPr>
            <a:r>
              <a:rPr lang="en-GB" altLang="fr-FR" sz="2400" smtClean="0">
                <a:latin typeface="Times New Roman" panose="02020603050405020304" pitchFamily="18" charset="0"/>
              </a:rPr>
              <a:t>	Career				+ve</a:t>
            </a:r>
          </a:p>
          <a:p>
            <a:pPr marL="609600" indent="-609600" eaLnBrk="1" hangingPunct="1">
              <a:lnSpc>
                <a:spcPct val="80000"/>
              </a:lnSpc>
              <a:buFontTx/>
              <a:buNone/>
            </a:pPr>
            <a:r>
              <a:rPr lang="en-GB" altLang="fr-FR" sz="2400" smtClean="0">
                <a:latin typeface="Times New Roman" panose="02020603050405020304" pitchFamily="18" charset="0"/>
              </a:rPr>
              <a:t>	Health 				0</a:t>
            </a:r>
          </a:p>
        </p:txBody>
      </p:sp>
    </p:spTree>
    <p:extLst>
      <p:ext uri="{BB962C8B-B14F-4D97-AF65-F5344CB8AC3E}">
        <p14:creationId xmlns:p14="http://schemas.microsoft.com/office/powerpoint/2010/main" val="375600505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body" idx="1"/>
          </p:nvPr>
        </p:nvSpPr>
        <p:spPr>
          <a:xfrm>
            <a:off x="323850" y="476250"/>
            <a:ext cx="8280400" cy="5761038"/>
          </a:xfrm>
        </p:spPr>
        <p:txBody>
          <a:bodyPr/>
          <a:lstStyle/>
          <a:p>
            <a:pPr marL="609600" indent="-609600" eaLnBrk="1" hangingPunct="1">
              <a:buFontTx/>
              <a:buNone/>
            </a:pPr>
            <a:endParaRPr lang="en-GB" altLang="fr-FR" dirty="0" smtClean="0">
              <a:latin typeface="Times New Roman" panose="02020603050405020304" pitchFamily="18" charset="0"/>
            </a:endParaRPr>
          </a:p>
          <a:p>
            <a:pPr marL="609600" indent="-609600" eaLnBrk="1" hangingPunct="1">
              <a:buFontTx/>
              <a:buAutoNum type="arabicParenR" startAt="2"/>
            </a:pPr>
            <a:r>
              <a:rPr lang="en-GB" altLang="fr-FR" dirty="0" smtClean="0">
                <a:latin typeface="Times New Roman" panose="02020603050405020304" pitchFamily="18" charset="0"/>
              </a:rPr>
              <a:t>Survey evidence from Finland (</a:t>
            </a:r>
            <a:r>
              <a:rPr lang="en-GB" altLang="fr-FR" dirty="0" err="1" smtClean="0">
                <a:latin typeface="Times New Roman" panose="02020603050405020304" pitchFamily="18" charset="0"/>
              </a:rPr>
              <a:t>Ekelund</a:t>
            </a:r>
            <a:r>
              <a:rPr lang="en-GB" altLang="fr-FR" dirty="0" smtClean="0">
                <a:latin typeface="Times New Roman" panose="02020603050405020304" pitchFamily="18" charset="0"/>
              </a:rPr>
              <a:t> </a:t>
            </a:r>
            <a:r>
              <a:rPr lang="en-GB" altLang="fr-FR" i="1" dirty="0" smtClean="0">
                <a:latin typeface="Times New Roman" panose="02020603050405020304" pitchFamily="18" charset="0"/>
              </a:rPr>
              <a:t>et al</a:t>
            </a:r>
            <a:r>
              <a:rPr lang="en-GB" altLang="fr-FR" dirty="0" smtClean="0">
                <a:latin typeface="Times New Roman" panose="02020603050405020304" pitchFamily="18" charset="0"/>
              </a:rPr>
              <a:t>., </a:t>
            </a:r>
            <a:r>
              <a:rPr lang="en-GB" altLang="fr-FR" i="1" dirty="0" smtClean="0">
                <a:latin typeface="Times New Roman" panose="02020603050405020304" pitchFamily="18" charset="0"/>
              </a:rPr>
              <a:t>Labour Economics</a:t>
            </a:r>
            <a:r>
              <a:rPr lang="en-GB" altLang="fr-FR" dirty="0" smtClean="0">
                <a:latin typeface="Times New Roman" panose="02020603050405020304" pitchFamily="18" charset="0"/>
              </a:rPr>
              <a:t>, 2005). 1966 Birth Cohort Study.</a:t>
            </a:r>
          </a:p>
          <a:p>
            <a:pPr marL="609600" indent="-609600" eaLnBrk="1" hangingPunct="1">
              <a:buFontTx/>
              <a:buNone/>
            </a:pPr>
            <a:r>
              <a:rPr lang="en-GB" altLang="fr-FR" dirty="0" smtClean="0">
                <a:latin typeface="Times New Roman" panose="02020603050405020304" pitchFamily="18" charset="0"/>
              </a:rPr>
              <a:t>	</a:t>
            </a:r>
          </a:p>
          <a:p>
            <a:pPr marL="609600" indent="-609600" eaLnBrk="1" hangingPunct="1">
              <a:buFontTx/>
              <a:buNone/>
            </a:pPr>
            <a:r>
              <a:rPr lang="en-GB" altLang="fr-FR" dirty="0" smtClean="0">
                <a:latin typeface="Times New Roman" panose="02020603050405020304" pitchFamily="18" charset="0"/>
              </a:rPr>
              <a:t>Questionnaire measure of harm avoidance (7 questions on worry and risk): 1-7 scale.</a:t>
            </a:r>
          </a:p>
          <a:p>
            <a:pPr marL="609600" indent="-609600" eaLnBrk="1" hangingPunct="1">
              <a:buFontTx/>
              <a:buNone/>
            </a:pPr>
            <a:r>
              <a:rPr lang="en-GB" altLang="fr-FR" dirty="0" smtClean="0">
                <a:latin typeface="Times New Roman" panose="02020603050405020304" pitchFamily="18" charset="0"/>
              </a:rPr>
              <a:t>	</a:t>
            </a:r>
          </a:p>
          <a:p>
            <a:pPr marL="609600" indent="-609600" eaLnBrk="1" hangingPunct="1">
              <a:buFontTx/>
              <a:buNone/>
            </a:pPr>
            <a:r>
              <a:rPr lang="en-GB" altLang="fr-FR" dirty="0" smtClean="0">
                <a:latin typeface="Times New Roman" panose="02020603050405020304" pitchFamily="18" charset="0"/>
              </a:rPr>
              <a:t>Formalise via a probability of self-employment equation.</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8" y="188913"/>
            <a:ext cx="8939212"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Text Box 6"/>
          <p:cNvSpPr txBox="1">
            <a:spLocks noChangeArrowheads="1"/>
          </p:cNvSpPr>
          <p:nvPr/>
        </p:nvSpPr>
        <p:spPr bwMode="auto">
          <a:xfrm>
            <a:off x="395288" y="5084763"/>
            <a:ext cx="8353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fr-FR" sz="2400">
                <a:latin typeface="Times New Roman" panose="02020603050405020304" pitchFamily="18" charset="0"/>
              </a:rPr>
              <a:t>The coefficient of 0.100 (roughly) means that moving from 1 to 7 on the risk-aversion scale produces a change in the likelihood of self-employment as large as that between men and women.</a:t>
            </a:r>
            <a:endParaRPr lang="fr-FR" altLang="fr-FR" sz="24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body" idx="1"/>
          </p:nvPr>
        </p:nvSpPr>
        <p:spPr>
          <a:xfrm>
            <a:off x="323850" y="476250"/>
            <a:ext cx="8280400" cy="5761038"/>
          </a:xfrm>
        </p:spPr>
        <p:txBody>
          <a:bodyPr/>
          <a:lstStyle/>
          <a:p>
            <a:pPr marL="609600" indent="-609600" eaLnBrk="1" hangingPunct="1">
              <a:buFontTx/>
              <a:buAutoNum type="arabicParenR" startAt="3"/>
            </a:pPr>
            <a:r>
              <a:rPr lang="en-GB" altLang="fr-FR" dirty="0" smtClean="0">
                <a:latin typeface="Times New Roman" panose="02020603050405020304" pitchFamily="18" charset="0"/>
              </a:rPr>
              <a:t>Experimental. This involves far smaller N, but real decisions (</a:t>
            </a:r>
            <a:r>
              <a:rPr lang="en-GB" altLang="fr-FR" dirty="0" err="1" smtClean="0">
                <a:latin typeface="Times New Roman" panose="02020603050405020304" pitchFamily="18" charset="0"/>
              </a:rPr>
              <a:t>Colombier</a:t>
            </a:r>
            <a:r>
              <a:rPr lang="en-GB" altLang="fr-FR" dirty="0" smtClean="0">
                <a:latin typeface="Times New Roman" panose="02020603050405020304" pitchFamily="18" charset="0"/>
              </a:rPr>
              <a:t> </a:t>
            </a:r>
            <a:r>
              <a:rPr lang="en-GB" altLang="fr-FR" i="1" dirty="0" smtClean="0">
                <a:latin typeface="Times New Roman" panose="02020603050405020304" pitchFamily="18" charset="0"/>
              </a:rPr>
              <a:t>et al</a:t>
            </a:r>
            <a:r>
              <a:rPr lang="en-GB" altLang="fr-FR" dirty="0" smtClean="0">
                <a:latin typeface="Times New Roman" panose="02020603050405020304" pitchFamily="18" charset="0"/>
              </a:rPr>
              <a:t>., </a:t>
            </a:r>
            <a:r>
              <a:rPr lang="en-GB" altLang="fr-FR" i="1" dirty="0" smtClean="0">
                <a:latin typeface="Times New Roman" panose="02020603050405020304" pitchFamily="18" charset="0"/>
              </a:rPr>
              <a:t>Journal of Economic </a:t>
            </a:r>
            <a:r>
              <a:rPr lang="en-GB" altLang="fr-FR" i="1" dirty="0" err="1" smtClean="0">
                <a:latin typeface="Times New Roman" panose="02020603050405020304" pitchFamily="18" charset="0"/>
              </a:rPr>
              <a:t>Behavior</a:t>
            </a:r>
            <a:r>
              <a:rPr lang="en-GB" altLang="fr-FR" i="1" dirty="0" smtClean="0">
                <a:latin typeface="Times New Roman" panose="02020603050405020304" pitchFamily="18" charset="0"/>
              </a:rPr>
              <a:t> &amp; Organization</a:t>
            </a:r>
            <a:r>
              <a:rPr lang="en-GB" altLang="fr-FR" dirty="0" smtClean="0">
                <a:latin typeface="Times New Roman" panose="02020603050405020304" pitchFamily="18" charset="0"/>
              </a:rPr>
              <a:t>). Holt-</a:t>
            </a:r>
            <a:r>
              <a:rPr lang="en-GB" altLang="fr-FR" dirty="0" err="1" smtClean="0">
                <a:latin typeface="Times New Roman" panose="02020603050405020304" pitchFamily="18" charset="0"/>
              </a:rPr>
              <a:t>Laury</a:t>
            </a:r>
            <a:r>
              <a:rPr lang="en-GB" altLang="fr-FR" dirty="0" smtClean="0">
                <a:latin typeface="Times New Roman" panose="02020603050405020304" pitchFamily="18" charset="0"/>
              </a:rPr>
              <a:t> measure of risk via lotteries.</a:t>
            </a:r>
          </a:p>
          <a:p>
            <a:pPr marL="609600" indent="-609600" eaLnBrk="1" hangingPunct="1">
              <a:buFontTx/>
              <a:buNone/>
            </a:pPr>
            <a:endParaRPr lang="en-GB" altLang="fr-FR" dirty="0" smtClean="0">
              <a:latin typeface="Times New Roman" panose="02020603050405020304" pitchFamily="18" charset="0"/>
            </a:endParaRPr>
          </a:p>
          <a:p>
            <a:pPr marL="609600" indent="-609600" eaLnBrk="1" hangingPunct="1">
              <a:buFontTx/>
              <a:buNone/>
            </a:pPr>
            <a:r>
              <a:rPr lang="en-GB" altLang="fr-FR" dirty="0" smtClean="0">
                <a:latin typeface="Times New Roman" panose="02020603050405020304" pitchFamily="18" charset="0"/>
              </a:rPr>
              <a:t>Individuals </a:t>
            </a:r>
            <a:r>
              <a:rPr lang="en-GB" altLang="fr-FR" dirty="0" smtClean="0">
                <a:solidFill>
                  <a:srgbClr val="FF0000"/>
                </a:solidFill>
                <a:latin typeface="Times New Roman" panose="02020603050405020304" pitchFamily="18" charset="0"/>
              </a:rPr>
              <a:t>choose between two lotteries</a:t>
            </a:r>
            <a:r>
              <a:rPr lang="en-GB" altLang="fr-FR" dirty="0" smtClean="0">
                <a:latin typeface="Times New Roman" panose="02020603050405020304" pitchFamily="18" charset="0"/>
              </a:rPr>
              <a:t>, A and B. The key element here is that lottery B is riskier than is lottery 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323850" y="260350"/>
            <a:ext cx="8362950" cy="6481763"/>
          </a:xfrm>
        </p:spPr>
        <p:txBody>
          <a:bodyPr/>
          <a:lstStyle/>
          <a:p>
            <a:pPr marL="0" indent="0" algn="just" eaLnBrk="1" hangingPunct="1">
              <a:lnSpc>
                <a:spcPct val="90000"/>
              </a:lnSpc>
              <a:buFontTx/>
              <a:buNone/>
            </a:pPr>
            <a:r>
              <a:rPr lang="en-GB" altLang="fr-FR" sz="4000" dirty="0" smtClean="0">
                <a:latin typeface="Times New Roman" panose="02020603050405020304" pitchFamily="18" charset="0"/>
                <a:cs typeface="Times New Roman" panose="02020603050405020304" pitchFamily="18" charset="0"/>
              </a:rPr>
              <a:t>When there are a number of different types of employment on the labour market, and workers can choose freely between them, </a:t>
            </a:r>
            <a:r>
              <a:rPr lang="en-GB" altLang="fr-FR" sz="4000" dirty="0" smtClean="0">
                <a:solidFill>
                  <a:srgbClr val="FF0000"/>
                </a:solidFill>
                <a:latin typeface="Times New Roman" panose="02020603050405020304" pitchFamily="18" charset="0"/>
                <a:cs typeface="Times New Roman" panose="02020603050405020304" pitchFamily="18" charset="0"/>
              </a:rPr>
              <a:t>we’d expect them to provide the same utility </a:t>
            </a:r>
            <a:r>
              <a:rPr lang="en-GB" altLang="fr-FR" sz="4000" dirty="0" smtClean="0">
                <a:latin typeface="Times New Roman" panose="02020603050405020304" pitchFamily="18" charset="0"/>
                <a:cs typeface="Times New Roman" panose="02020603050405020304" pitchFamily="18" charset="0"/>
              </a:rPr>
              <a:t>(for homogeneous workers).</a:t>
            </a:r>
          </a:p>
          <a:p>
            <a:pPr marL="0" indent="0" algn="just" eaLnBrk="1" hangingPunct="1">
              <a:lnSpc>
                <a:spcPct val="90000"/>
              </a:lnSpc>
              <a:buFontTx/>
              <a:buNone/>
            </a:pPr>
            <a:endParaRPr lang="en-GB" altLang="fr-FR" sz="4000" dirty="0" smtClean="0">
              <a:latin typeface="Times New Roman" panose="02020603050405020304" pitchFamily="18" charset="0"/>
              <a:cs typeface="Times New Roman" panose="02020603050405020304" pitchFamily="18" charset="0"/>
            </a:endParaRPr>
          </a:p>
          <a:p>
            <a:pPr marL="0" indent="0" algn="just" eaLnBrk="1" hangingPunct="1">
              <a:lnSpc>
                <a:spcPct val="90000"/>
              </a:lnSpc>
              <a:buFontTx/>
              <a:buNone/>
            </a:pPr>
            <a:r>
              <a:rPr lang="en-GB" altLang="fr-FR" sz="4000" dirty="0" smtClean="0">
                <a:latin typeface="Times New Roman" panose="02020603050405020304" pitchFamily="18" charset="0"/>
                <a:cs typeface="Times New Roman" panose="02020603050405020304" pitchFamily="18" charset="0"/>
              </a:rPr>
              <a:t>How do we know if W(SE) is greater than or less than W(E)?</a:t>
            </a:r>
            <a:endParaRPr lang="fr-FR" altLang="fr-FR" sz="4000"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57275"/>
            <a:ext cx="8856662"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body" idx="1"/>
          </p:nvPr>
        </p:nvSpPr>
        <p:spPr>
          <a:xfrm>
            <a:off x="323850" y="476250"/>
            <a:ext cx="8280400" cy="5761038"/>
          </a:xfrm>
        </p:spPr>
        <p:txBody>
          <a:bodyPr/>
          <a:lstStyle/>
          <a:p>
            <a:pPr marL="609600" indent="-609600" eaLnBrk="1" hangingPunct="1">
              <a:lnSpc>
                <a:spcPct val="80000"/>
              </a:lnSpc>
              <a:buFontTx/>
              <a:buNone/>
            </a:pPr>
            <a:r>
              <a:rPr lang="en-GB" altLang="fr-FR" sz="2800" smtClean="0">
                <a:latin typeface="Times New Roman" panose="02020603050405020304" pitchFamily="18" charset="0"/>
              </a:rPr>
              <a:t>For the first choices, the EV of A is greater than that of B; as the probabilities of winning the larger amount increase, the EV of B finally becomes greater than that of A. </a:t>
            </a:r>
          </a:p>
          <a:p>
            <a:pPr marL="609600" indent="-609600" eaLnBrk="1" hangingPunct="1">
              <a:lnSpc>
                <a:spcPct val="80000"/>
              </a:lnSpc>
              <a:buFontTx/>
              <a:buNone/>
            </a:pPr>
            <a:r>
              <a:rPr lang="en-GB" altLang="fr-FR" sz="2800" smtClean="0">
                <a:latin typeface="Times New Roman" panose="02020603050405020304" pitchFamily="18" charset="0"/>
              </a:rPr>
              <a:t>The point where individuals change between A and B shows their risk-aversion.</a:t>
            </a:r>
          </a:p>
          <a:p>
            <a:pPr marL="609600" indent="-609600" eaLnBrk="1" hangingPunct="1">
              <a:lnSpc>
                <a:spcPct val="80000"/>
              </a:lnSpc>
              <a:buFontTx/>
              <a:buNone/>
            </a:pPr>
            <a:r>
              <a:rPr lang="en-GB" altLang="fr-FR" sz="2800" smtClean="0">
                <a:latin typeface="Times New Roman" panose="02020603050405020304" pitchFamily="18" charset="0"/>
              </a:rPr>
              <a:t>Someone who is RN chooses according to EV: they choose A for the first four choices, and then B thereafter. </a:t>
            </a:r>
          </a:p>
          <a:p>
            <a:pPr marL="609600" indent="-609600" eaLnBrk="1" hangingPunct="1">
              <a:lnSpc>
                <a:spcPct val="80000"/>
              </a:lnSpc>
              <a:buFontTx/>
              <a:buNone/>
            </a:pPr>
            <a:r>
              <a:rPr lang="en-GB" altLang="fr-FR" sz="2800" smtClean="0">
                <a:latin typeface="Times New Roman" panose="02020603050405020304" pitchFamily="18" charset="0"/>
              </a:rPr>
              <a:t>Someone who is RA will change later. At choice 5 the EV of B is greater than that of A, but the RA will still go for A (because they are scared of getting the small prize, 0.1, in lottery B)</a:t>
            </a:r>
          </a:p>
          <a:p>
            <a:pPr marL="609600" indent="-609600" eaLnBrk="1" hangingPunct="1">
              <a:lnSpc>
                <a:spcPct val="80000"/>
              </a:lnSpc>
              <a:buFontTx/>
              <a:buNone/>
            </a:pPr>
            <a:r>
              <a:rPr lang="en-GB" altLang="fr-FR" sz="2800" smtClean="0">
                <a:latin typeface="Times New Roman" panose="02020603050405020304" pitchFamily="18" charset="0"/>
              </a:rPr>
              <a:t>Someone who is RL will change earlier.</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body" idx="1"/>
          </p:nvPr>
        </p:nvSpPr>
        <p:spPr>
          <a:xfrm>
            <a:off x="323850" y="476250"/>
            <a:ext cx="8280400" cy="5761038"/>
          </a:xfrm>
        </p:spPr>
        <p:txBody>
          <a:bodyPr/>
          <a:lstStyle/>
          <a:p>
            <a:pPr marL="609600" indent="-609600" eaLnBrk="1" hangingPunct="1">
              <a:lnSpc>
                <a:spcPct val="80000"/>
              </a:lnSpc>
              <a:buFontTx/>
              <a:buNone/>
            </a:pPr>
            <a:r>
              <a:rPr lang="en-GB" altLang="fr-FR" sz="2400" dirty="0" smtClean="0">
                <a:latin typeface="Times New Roman" panose="02020603050405020304" pitchFamily="18" charset="0"/>
              </a:rPr>
              <a:t>Main Result: the (real-life) E are more risk-averse than the (real-life) SE</a:t>
            </a:r>
          </a:p>
          <a:p>
            <a:pPr marL="609600" indent="-609600" eaLnBrk="1" hangingPunct="1">
              <a:lnSpc>
                <a:spcPct val="80000"/>
              </a:lnSpc>
              <a:buFontTx/>
              <a:buNone/>
            </a:pPr>
            <a:endParaRPr lang="en-GB" altLang="fr-FR" sz="2400" dirty="0" smtClean="0">
              <a:latin typeface="Times New Roman" panose="02020603050405020304" pitchFamily="18" charset="0"/>
            </a:endParaRPr>
          </a:p>
          <a:p>
            <a:pPr marL="609600" indent="-609600" eaLnBrk="1" hangingPunct="1">
              <a:lnSpc>
                <a:spcPct val="80000"/>
              </a:lnSpc>
              <a:buFontTx/>
              <a:buNone/>
            </a:pPr>
            <a:r>
              <a:rPr lang="en-GB" altLang="fr-FR" sz="2400" dirty="0" smtClean="0">
                <a:latin typeface="Times New Roman" panose="02020603050405020304" pitchFamily="18" charset="0"/>
              </a:rPr>
              <a:t>All three explanations are consistent with U</a:t>
            </a:r>
            <a:r>
              <a:rPr lang="en-GB" altLang="fr-FR" sz="2400" baseline="-25000" dirty="0" smtClean="0">
                <a:latin typeface="Times New Roman" panose="02020603050405020304" pitchFamily="18" charset="0"/>
              </a:rPr>
              <a:t>SE</a:t>
            </a:r>
            <a:r>
              <a:rPr lang="en-GB" altLang="fr-FR" sz="2400" dirty="0" smtClean="0">
                <a:latin typeface="Times New Roman" panose="02020603050405020304" pitchFamily="18" charset="0"/>
              </a:rPr>
              <a:t> &gt; U</a:t>
            </a:r>
            <a:r>
              <a:rPr lang="en-GB" altLang="fr-FR" sz="2400" baseline="-25000" dirty="0" smtClean="0">
                <a:latin typeface="Times New Roman" panose="02020603050405020304" pitchFamily="18" charset="0"/>
              </a:rPr>
              <a:t>E</a:t>
            </a:r>
            <a:r>
              <a:rPr lang="en-GB" altLang="fr-FR" sz="2400" dirty="0" smtClean="0">
                <a:latin typeface="Times New Roman" panose="02020603050405020304" pitchFamily="18" charset="0"/>
              </a:rPr>
              <a:t>.</a:t>
            </a:r>
          </a:p>
          <a:p>
            <a:pPr marL="609600" indent="-609600" eaLnBrk="1" hangingPunct="1">
              <a:lnSpc>
                <a:spcPct val="80000"/>
              </a:lnSpc>
              <a:buFontTx/>
              <a:buNone/>
            </a:pPr>
            <a:r>
              <a:rPr lang="en-GB" altLang="fr-FR" sz="2400" dirty="0" smtClean="0">
                <a:latin typeface="Times New Roman" panose="02020603050405020304" pitchFamily="18" charset="0"/>
              </a:rPr>
              <a:t>The first is a rent story; the second two are matching.</a:t>
            </a:r>
          </a:p>
          <a:p>
            <a:pPr marL="609600" indent="-609600" eaLnBrk="1" hangingPunct="1">
              <a:lnSpc>
                <a:spcPct val="80000"/>
              </a:lnSpc>
              <a:buFontTx/>
              <a:buNone/>
            </a:pPr>
            <a:endParaRPr lang="en-GB" altLang="fr-FR" sz="2400" dirty="0" smtClean="0">
              <a:latin typeface="Times New Roman" panose="02020603050405020304" pitchFamily="18" charset="0"/>
            </a:endParaRPr>
          </a:p>
          <a:p>
            <a:pPr marL="609600" indent="-609600" eaLnBrk="1" hangingPunct="1">
              <a:lnSpc>
                <a:spcPct val="80000"/>
              </a:lnSpc>
              <a:buFontTx/>
              <a:buNone/>
            </a:pPr>
            <a:r>
              <a:rPr lang="en-GB" altLang="fr-FR" sz="2400" b="1" dirty="0" smtClean="0">
                <a:latin typeface="Times New Roman" panose="02020603050405020304" pitchFamily="18" charset="0"/>
              </a:rPr>
              <a:t>Apply these results to two empirical phenomena.</a:t>
            </a:r>
          </a:p>
          <a:p>
            <a:pPr marL="609600" indent="-609600" eaLnBrk="1" hangingPunct="1">
              <a:lnSpc>
                <a:spcPct val="80000"/>
              </a:lnSpc>
            </a:pPr>
            <a:r>
              <a:rPr lang="en-GB" altLang="fr-FR" sz="2400" dirty="0" smtClean="0">
                <a:latin typeface="Times New Roman" panose="02020603050405020304" pitchFamily="18" charset="0"/>
              </a:rPr>
              <a:t>SE rates have been falling</a:t>
            </a:r>
          </a:p>
          <a:p>
            <a:pPr marL="609600" indent="-609600" eaLnBrk="1" hangingPunct="1">
              <a:lnSpc>
                <a:spcPct val="80000"/>
              </a:lnSpc>
            </a:pPr>
            <a:r>
              <a:rPr lang="en-GB" altLang="fr-FR" sz="2400" dirty="0" smtClean="0">
                <a:latin typeface="Times New Roman" panose="02020603050405020304" pitchFamily="18" charset="0"/>
              </a:rPr>
              <a:t>France is not entrepreneurial</a:t>
            </a:r>
          </a:p>
          <a:p>
            <a:pPr marL="609600" indent="-609600" eaLnBrk="1" hangingPunct="1">
              <a:lnSpc>
                <a:spcPct val="80000"/>
              </a:lnSpc>
              <a:buFontTx/>
              <a:buNone/>
            </a:pPr>
            <a:endParaRPr lang="en-GB" altLang="fr-FR" sz="2400" dirty="0" smtClean="0">
              <a:latin typeface="Times New Roman" panose="02020603050405020304" pitchFamily="18" charset="0"/>
            </a:endParaRPr>
          </a:p>
          <a:p>
            <a:pPr marL="609600" indent="-609600" eaLnBrk="1" hangingPunct="1">
              <a:lnSpc>
                <a:spcPct val="80000"/>
              </a:lnSpc>
              <a:buFontTx/>
              <a:buNone/>
            </a:pPr>
            <a:r>
              <a:rPr lang="en-GB" altLang="fr-FR" sz="2400" dirty="0" smtClean="0">
                <a:latin typeface="Times New Roman" panose="02020603050405020304" pitchFamily="18" charset="0"/>
              </a:rPr>
              <a:t>The SE decision is based on the comparison of the value of V</a:t>
            </a:r>
            <a:r>
              <a:rPr lang="en-GB" altLang="fr-FR" sz="2400" baseline="-25000" dirty="0" smtClean="0">
                <a:latin typeface="Times New Roman" panose="02020603050405020304" pitchFamily="18" charset="0"/>
              </a:rPr>
              <a:t>SE</a:t>
            </a:r>
            <a:r>
              <a:rPr lang="en-GB" altLang="fr-FR" sz="2400" dirty="0" smtClean="0">
                <a:latin typeface="Times New Roman" panose="02020603050405020304" pitchFamily="18" charset="0"/>
              </a:rPr>
              <a:t> to V</a:t>
            </a:r>
            <a:r>
              <a:rPr lang="en-GB" altLang="fr-FR" sz="2400" baseline="-25000" dirty="0" smtClean="0">
                <a:latin typeface="Times New Roman" panose="02020603050405020304" pitchFamily="18" charset="0"/>
              </a:rPr>
              <a:t>E</a:t>
            </a:r>
            <a:r>
              <a:rPr lang="en-GB" altLang="fr-FR" sz="2400" dirty="0" smtClean="0">
                <a:latin typeface="Times New Roman" panose="02020603050405020304" pitchFamily="18" charset="0"/>
              </a:rPr>
              <a:t>.</a:t>
            </a:r>
          </a:p>
          <a:p>
            <a:pPr marL="609600" indent="-609600" eaLnBrk="1" hangingPunct="1">
              <a:lnSpc>
                <a:spcPct val="80000"/>
              </a:lnSpc>
              <a:buFontTx/>
              <a:buNone/>
            </a:pPr>
            <a:endParaRPr lang="en-GB" altLang="fr-FR" sz="2400" dirty="0" smtClean="0">
              <a:latin typeface="Times New Roman" panose="02020603050405020304" pitchFamily="18" charset="0"/>
            </a:endParaRPr>
          </a:p>
          <a:p>
            <a:pPr marL="609600" indent="-609600" eaLnBrk="1" hangingPunct="1">
              <a:lnSpc>
                <a:spcPct val="80000"/>
              </a:lnSpc>
              <a:buFontTx/>
              <a:buNone/>
            </a:pPr>
            <a:r>
              <a:rPr lang="en-GB" altLang="fr-FR" sz="2400" dirty="0" smtClean="0">
                <a:latin typeface="Times New Roman" panose="02020603050405020304" pitchFamily="18" charset="0"/>
              </a:rPr>
              <a:t>1) Jobs have become of better quality (?) and French jobs are </a:t>
            </a:r>
            <a:r>
              <a:rPr lang="en-GB" altLang="fr-FR" sz="2400" u="sng" dirty="0" smtClean="0">
                <a:latin typeface="Times New Roman" panose="02020603050405020304" pitchFamily="18" charset="0"/>
              </a:rPr>
              <a:t>really</a:t>
            </a:r>
            <a:r>
              <a:rPr lang="en-GB" altLang="fr-FR" sz="2400" dirty="0" smtClean="0">
                <a:latin typeface="Times New Roman" panose="02020603050405020304" pitchFamily="18" charset="0"/>
              </a:rPr>
              <a:t> good (??).</a:t>
            </a:r>
          </a:p>
          <a:p>
            <a:pPr marL="609600" indent="-609600" eaLnBrk="1" hangingPunct="1">
              <a:lnSpc>
                <a:spcPct val="80000"/>
              </a:lnSpc>
              <a:buFontTx/>
              <a:buNone/>
            </a:pPr>
            <a:r>
              <a:rPr lang="en-GB" altLang="fr-FR" sz="2400" dirty="0" smtClean="0">
                <a:latin typeface="Times New Roman" panose="02020603050405020304" pitchFamily="18" charset="0"/>
              </a:rPr>
              <a:t>2) Constrained access to employment, so choose SE. So unemployment has been falling (Yes) and France has low unemployment (No)</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body" idx="1"/>
          </p:nvPr>
        </p:nvSpPr>
        <p:spPr>
          <a:xfrm>
            <a:off x="323850" y="476250"/>
            <a:ext cx="8280400" cy="5761038"/>
          </a:xfrm>
        </p:spPr>
        <p:txBody>
          <a:bodyPr/>
          <a:lstStyle/>
          <a:p>
            <a:pPr marL="609600" indent="-609600" eaLnBrk="1" hangingPunct="1">
              <a:lnSpc>
                <a:spcPct val="80000"/>
              </a:lnSpc>
              <a:buFontTx/>
              <a:buAutoNum type="arabicParenR" startAt="3"/>
            </a:pPr>
            <a:r>
              <a:rPr lang="en-GB" altLang="fr-FR" sz="2400" dirty="0" smtClean="0">
                <a:latin typeface="Times New Roman" panose="02020603050405020304" pitchFamily="18" charset="0"/>
              </a:rPr>
              <a:t>V</a:t>
            </a:r>
            <a:r>
              <a:rPr lang="en-GB" altLang="fr-FR" sz="2400" baseline="-25000" dirty="0" smtClean="0">
                <a:latin typeface="Times New Roman" panose="02020603050405020304" pitchFamily="18" charset="0"/>
              </a:rPr>
              <a:t>SE</a:t>
            </a:r>
            <a:r>
              <a:rPr lang="en-GB" altLang="fr-FR" sz="2400" dirty="0" smtClean="0">
                <a:latin typeface="Times New Roman" panose="02020603050405020304" pitchFamily="18" charset="0"/>
              </a:rPr>
              <a:t> has been falling because tastes have changed: increasing taste for leisure (SE hours higher) or increasing taste for income (SE income lower).</a:t>
            </a:r>
          </a:p>
          <a:p>
            <a:pPr marL="609600" indent="-609600" eaLnBrk="1" hangingPunct="1">
              <a:lnSpc>
                <a:spcPct val="80000"/>
              </a:lnSpc>
              <a:buFontTx/>
              <a:buAutoNum type="arabicParenR" startAt="3"/>
            </a:pPr>
            <a:endParaRPr lang="en-GB" altLang="fr-FR" sz="2400" dirty="0" smtClean="0">
              <a:latin typeface="Times New Roman" panose="02020603050405020304" pitchFamily="18" charset="0"/>
            </a:endParaRPr>
          </a:p>
          <a:p>
            <a:pPr marL="609600" indent="-609600" eaLnBrk="1" hangingPunct="1">
              <a:lnSpc>
                <a:spcPct val="80000"/>
              </a:lnSpc>
              <a:buFontTx/>
              <a:buAutoNum type="arabicParenR" startAt="3"/>
            </a:pPr>
            <a:r>
              <a:rPr lang="en-GB" altLang="fr-FR" sz="2400" dirty="0" smtClean="0">
                <a:latin typeface="Times New Roman" panose="02020603050405020304" pitchFamily="18" charset="0"/>
              </a:rPr>
              <a:t>Capital constraints have increased, and are particularly large in France.</a:t>
            </a:r>
          </a:p>
          <a:p>
            <a:pPr marL="609600" indent="-609600" eaLnBrk="1" hangingPunct="1">
              <a:lnSpc>
                <a:spcPct val="80000"/>
              </a:lnSpc>
              <a:buFontTx/>
              <a:buAutoNum type="arabicParenR" startAt="3"/>
            </a:pPr>
            <a:endParaRPr lang="en-GB" altLang="fr-FR" sz="2400" dirty="0" smtClean="0">
              <a:latin typeface="Times New Roman" panose="02020603050405020304" pitchFamily="18" charset="0"/>
            </a:endParaRPr>
          </a:p>
          <a:p>
            <a:pPr marL="609600" indent="-609600" eaLnBrk="1" hangingPunct="1">
              <a:lnSpc>
                <a:spcPct val="80000"/>
              </a:lnSpc>
              <a:buFontTx/>
              <a:buAutoNum type="arabicParenR" startAt="3"/>
            </a:pPr>
            <a:r>
              <a:rPr lang="en-GB" altLang="fr-FR" sz="2400" dirty="0" smtClean="0">
                <a:latin typeface="Times New Roman" panose="02020603050405020304" pitchFamily="18" charset="0"/>
              </a:rPr>
              <a:t>Sorting: less know-how handed down (because jobs change so quickly now??) and less know-how in France. But that only explains low current French SE by low past French SE….</a:t>
            </a:r>
          </a:p>
          <a:p>
            <a:pPr marL="609600" indent="-609600" eaLnBrk="1" hangingPunct="1">
              <a:lnSpc>
                <a:spcPct val="80000"/>
              </a:lnSpc>
              <a:buFontTx/>
              <a:buAutoNum type="arabicParenR" startAt="3"/>
            </a:pPr>
            <a:endParaRPr lang="en-GB" altLang="fr-FR" sz="2400" dirty="0" smtClean="0">
              <a:latin typeface="Times New Roman" panose="02020603050405020304" pitchFamily="18" charset="0"/>
            </a:endParaRPr>
          </a:p>
          <a:p>
            <a:pPr marL="609600" indent="-609600" eaLnBrk="1" hangingPunct="1">
              <a:lnSpc>
                <a:spcPct val="80000"/>
              </a:lnSpc>
              <a:buFontTx/>
              <a:buAutoNum type="arabicParenR" startAt="3"/>
            </a:pPr>
            <a:r>
              <a:rPr lang="en-GB" altLang="fr-FR" sz="2400" dirty="0" smtClean="0">
                <a:latin typeface="Times New Roman" panose="02020603050405020304" pitchFamily="18" charset="0"/>
              </a:rPr>
              <a:t>Sorting: Risk-aversion has been rising, and the French very risk-averse. (RA does rise with GDP: </a:t>
            </a:r>
            <a:r>
              <a:rPr lang="en-GB" altLang="fr-FR" sz="2400" dirty="0" err="1" smtClean="0">
                <a:latin typeface="Times New Roman" panose="02020603050405020304" pitchFamily="18" charset="0"/>
              </a:rPr>
              <a:t>l'Haridon</a:t>
            </a:r>
            <a:r>
              <a:rPr lang="en-GB" altLang="fr-FR" sz="2400" dirty="0" smtClean="0">
                <a:latin typeface="Times New Roman" panose="02020603050405020304" pitchFamily="18" charset="0"/>
              </a:rPr>
              <a:t> and </a:t>
            </a:r>
            <a:r>
              <a:rPr lang="en-GB" altLang="fr-FR" sz="2400" dirty="0" err="1" smtClean="0">
                <a:latin typeface="Times New Roman" panose="02020603050405020304" pitchFamily="18" charset="0"/>
              </a:rPr>
              <a:t>Vieider</a:t>
            </a:r>
            <a:r>
              <a:rPr lang="en-GB" altLang="fr-FR" sz="2400" dirty="0" smtClean="0">
                <a:latin typeface="Times New Roman" panose="02020603050405020304" pitchFamily="18" charset="0"/>
              </a:rPr>
              <a:t>)</a:t>
            </a:r>
          </a:p>
          <a:p>
            <a:pPr marL="609600" indent="-609600" eaLnBrk="1" hangingPunct="1">
              <a:lnSpc>
                <a:spcPct val="80000"/>
              </a:lnSpc>
              <a:buFontTx/>
              <a:buAutoNum type="arabicParenR" startAt="3"/>
            </a:pPr>
            <a:endParaRPr lang="en-GB" altLang="fr-FR" sz="2400" dirty="0" smtClean="0">
              <a:latin typeface="Times New Roman" panose="02020603050405020304" pitchFamily="18" charset="0"/>
            </a:endParaRPr>
          </a:p>
          <a:p>
            <a:pPr marL="609600" indent="-609600" eaLnBrk="1" hangingPunct="1">
              <a:lnSpc>
                <a:spcPct val="80000"/>
              </a:lnSpc>
              <a:buFontTx/>
              <a:buNone/>
            </a:pPr>
            <a:r>
              <a:rPr lang="en-GB" altLang="fr-FR" sz="2400" dirty="0" smtClean="0">
                <a:latin typeface="Times New Roman" panose="02020603050405020304" pitchFamily="18" charset="0"/>
              </a:rPr>
              <a:t>I like no. 4), but the analysis of self-employment, particularly cross-country, is still wide open for further research.</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3" y="36513"/>
            <a:ext cx="8604250" cy="576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9635" name="ZoneTexte 3"/>
          <p:cNvSpPr txBox="1">
            <a:spLocks noChangeArrowheads="1"/>
          </p:cNvSpPr>
          <p:nvPr/>
        </p:nvSpPr>
        <p:spPr bwMode="auto">
          <a:xfrm>
            <a:off x="144463" y="5876925"/>
            <a:ext cx="8820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2000">
                <a:latin typeface="Times New Roman" panose="02020603050405020304" pitchFamily="18" charset="0"/>
                <a:cs typeface="Times New Roman" panose="02020603050405020304" pitchFamily="18" charset="0"/>
              </a:rPr>
              <a:t>Risk Aversion at the Country Level, Gandelman and Hernández-Murillo, FRB St.Louis, 2014 [Beware of confidence intervals…. like journal rankings]</a:t>
            </a:r>
            <a:endParaRPr lang="fr-FR" altLang="fr-FR" sz="20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ZoneTexte 3"/>
          <p:cNvSpPr txBox="1">
            <a:spLocks noChangeArrowheads="1"/>
          </p:cNvSpPr>
          <p:nvPr/>
        </p:nvSpPr>
        <p:spPr bwMode="auto">
          <a:xfrm>
            <a:off x="144463" y="5445125"/>
            <a:ext cx="88201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fr-FR" sz="2000">
                <a:latin typeface="Times New Roman" panose="02020603050405020304" pitchFamily="18" charset="0"/>
              </a:rPr>
              <a:t>Falk, A., Becker, A., Dohmen, T., Enke, B., Huffman, D., and Sunde, U. (2015). "The Nature and Predictive Power of Preferences: Global Evidence". IZA, Discussion Paper No. 9504.</a:t>
            </a:r>
          </a:p>
          <a:p>
            <a:pPr eaLnBrk="1" hangingPunct="1">
              <a:spcBef>
                <a:spcPct val="0"/>
              </a:spcBef>
              <a:buFontTx/>
              <a:buNone/>
            </a:pPr>
            <a:r>
              <a:rPr lang="en-GB" altLang="fr-FR" sz="2000">
                <a:latin typeface="Times New Roman" panose="02020603050405020304" pitchFamily="18" charset="0"/>
                <a:cs typeface="Times New Roman" panose="02020603050405020304" pitchFamily="18" charset="0"/>
              </a:rPr>
              <a:t>Risk aversion measured by five lottery versus sure payment questions</a:t>
            </a:r>
            <a:endParaRPr lang="fr-FR" altLang="fr-FR" sz="2000">
              <a:latin typeface="Times New Roman" panose="02020603050405020304" pitchFamily="18" charset="0"/>
              <a:cs typeface="Times New Roman" panose="02020603050405020304" pitchFamily="18" charset="0"/>
            </a:endParaRPr>
          </a:p>
        </p:txBody>
      </p:sp>
      <p:pic>
        <p:nvPicPr>
          <p:cNvPr id="706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96838"/>
            <a:ext cx="6972300" cy="527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body" idx="1"/>
          </p:nvPr>
        </p:nvSpPr>
        <p:spPr>
          <a:xfrm>
            <a:off x="323850" y="476250"/>
            <a:ext cx="8280400" cy="5761038"/>
          </a:xfrm>
        </p:spPr>
        <p:txBody>
          <a:bodyPr/>
          <a:lstStyle/>
          <a:p>
            <a:pPr marL="609600" indent="-609600" eaLnBrk="1" hangingPunct="1">
              <a:lnSpc>
                <a:spcPct val="80000"/>
              </a:lnSpc>
              <a:buFontTx/>
              <a:buNone/>
            </a:pPr>
            <a:r>
              <a:rPr lang="en-GB" altLang="fr-FR" smtClean="0">
                <a:latin typeface="Times New Roman" panose="02020603050405020304" pitchFamily="18" charset="0"/>
              </a:rPr>
              <a:t>There are many other potential explanations of the choice of SE</a:t>
            </a:r>
          </a:p>
          <a:p>
            <a:pPr marL="609600" indent="-609600" eaLnBrk="1" hangingPunct="1">
              <a:lnSpc>
                <a:spcPct val="80000"/>
              </a:lnSpc>
              <a:buFontTx/>
              <a:buNone/>
            </a:pPr>
            <a:endParaRPr lang="en-US" altLang="fr-FR" smtClean="0">
              <a:latin typeface="Times New Roman" panose="02020603050405020304" pitchFamily="18" charset="0"/>
            </a:endParaRPr>
          </a:p>
          <a:p>
            <a:pPr marL="609600" indent="-609600" eaLnBrk="1" hangingPunct="1">
              <a:lnSpc>
                <a:spcPct val="80000"/>
              </a:lnSpc>
              <a:buFontTx/>
              <a:buNone/>
            </a:pPr>
            <a:r>
              <a:rPr lang="en-US" altLang="fr-FR" smtClean="0">
                <a:latin typeface="Times New Roman" panose="02020603050405020304" pitchFamily="18" charset="0"/>
              </a:rPr>
              <a:t>Particularly across country, work (Torrini, Labour Economics, 2005) has emphasised the role of</a:t>
            </a:r>
          </a:p>
          <a:p>
            <a:pPr marL="609600" indent="-609600" eaLnBrk="1" hangingPunct="1">
              <a:lnSpc>
                <a:spcPct val="80000"/>
              </a:lnSpc>
              <a:buFontTx/>
              <a:buNone/>
            </a:pPr>
            <a:endParaRPr lang="en-US" altLang="fr-FR" smtClean="0">
              <a:latin typeface="Times New Roman" panose="02020603050405020304" pitchFamily="18" charset="0"/>
            </a:endParaRPr>
          </a:p>
          <a:p>
            <a:pPr marL="609600" indent="-609600" eaLnBrk="1" hangingPunct="1">
              <a:lnSpc>
                <a:spcPct val="80000"/>
              </a:lnSpc>
              <a:buFont typeface="Wingdings" panose="05000000000000000000" pitchFamily="2" charset="2"/>
              <a:buChar char="§"/>
            </a:pPr>
            <a:r>
              <a:rPr lang="en-US" altLang="fr-FR" smtClean="0">
                <a:latin typeface="Times New Roman" panose="02020603050405020304" pitchFamily="18" charset="0"/>
              </a:rPr>
              <a:t>Trust/Social capital</a:t>
            </a:r>
          </a:p>
          <a:p>
            <a:pPr marL="609600" indent="-609600" eaLnBrk="1" hangingPunct="1">
              <a:lnSpc>
                <a:spcPct val="80000"/>
              </a:lnSpc>
              <a:buFont typeface="Wingdings" panose="05000000000000000000" pitchFamily="2" charset="2"/>
              <a:buChar char="§"/>
            </a:pPr>
            <a:r>
              <a:rPr lang="en-US" altLang="fr-FR" smtClean="0">
                <a:latin typeface="Times New Roman" panose="02020603050405020304" pitchFamily="18" charset="0"/>
              </a:rPr>
              <a:t>The Public Sector (crowds out self-employment? Employer of the last resort?)</a:t>
            </a:r>
          </a:p>
          <a:p>
            <a:pPr marL="609600" indent="-609600" eaLnBrk="1" hangingPunct="1">
              <a:lnSpc>
                <a:spcPct val="80000"/>
              </a:lnSpc>
              <a:buFont typeface="Wingdings" panose="05000000000000000000" pitchFamily="2" charset="2"/>
              <a:buChar char="§"/>
            </a:pPr>
            <a:r>
              <a:rPr lang="en-US" altLang="fr-FR" smtClean="0">
                <a:latin typeface="Times New Roman" panose="02020603050405020304" pitchFamily="18" charset="0"/>
              </a:rPr>
              <a:t>Corruption (potential for tax evasion?)</a:t>
            </a:r>
            <a:endParaRPr lang="en-GB" altLang="fr-FR" smtClean="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body" idx="1"/>
          </p:nvPr>
        </p:nvSpPr>
        <p:spPr>
          <a:xfrm>
            <a:off x="323850" y="476250"/>
            <a:ext cx="8280400" cy="5761038"/>
          </a:xfrm>
        </p:spPr>
        <p:txBody>
          <a:bodyPr/>
          <a:lstStyle/>
          <a:p>
            <a:pPr marL="609600" indent="-609600" eaLnBrk="1" hangingPunct="1">
              <a:lnSpc>
                <a:spcPct val="80000"/>
              </a:lnSpc>
              <a:buFontTx/>
              <a:buNone/>
            </a:pPr>
            <a:r>
              <a:rPr lang="en-US" altLang="fr-FR" b="1" dirty="0" smtClean="0">
                <a:latin typeface="Times New Roman" panose="02020603050405020304" pitchFamily="18" charset="0"/>
              </a:rPr>
              <a:t>Factoids</a:t>
            </a:r>
          </a:p>
          <a:p>
            <a:pPr marL="609600" indent="-609600" eaLnBrk="1" hangingPunct="1">
              <a:lnSpc>
                <a:spcPct val="80000"/>
              </a:lnSpc>
              <a:buFontTx/>
              <a:buNone/>
            </a:pPr>
            <a:endParaRPr lang="en-US" altLang="fr-FR" dirty="0" smtClean="0">
              <a:latin typeface="Times New Roman" panose="02020603050405020304" pitchFamily="18" charset="0"/>
            </a:endParaRPr>
          </a:p>
          <a:p>
            <a:pPr marL="609600" indent="-609600" eaLnBrk="1" hangingPunct="1">
              <a:lnSpc>
                <a:spcPct val="80000"/>
              </a:lnSpc>
              <a:buFontTx/>
              <a:buAutoNum type="romanLcParenR"/>
            </a:pPr>
            <a:r>
              <a:rPr lang="en-US" altLang="fr-FR" dirty="0" smtClean="0">
                <a:latin typeface="Times New Roman" panose="02020603050405020304" pitchFamily="18" charset="0"/>
              </a:rPr>
              <a:t>As individuals become richer they are less capital-constrained and so P(SE) rises.</a:t>
            </a:r>
          </a:p>
          <a:p>
            <a:pPr marL="609600" indent="-609600" eaLnBrk="1" hangingPunct="1">
              <a:lnSpc>
                <a:spcPct val="80000"/>
              </a:lnSpc>
              <a:buFontTx/>
              <a:buAutoNum type="romanLcParenR"/>
            </a:pPr>
            <a:endParaRPr lang="en-US" altLang="fr-FR" dirty="0" smtClean="0">
              <a:latin typeface="Times New Roman" panose="02020603050405020304" pitchFamily="18" charset="0"/>
            </a:endParaRPr>
          </a:p>
          <a:p>
            <a:pPr marL="609600" indent="-609600" eaLnBrk="1" hangingPunct="1">
              <a:lnSpc>
                <a:spcPct val="80000"/>
              </a:lnSpc>
              <a:buFontTx/>
              <a:buAutoNum type="romanLcParenR"/>
            </a:pPr>
            <a:r>
              <a:rPr lang="en-US" altLang="fr-FR" dirty="0" smtClean="0">
                <a:latin typeface="Times New Roman" panose="02020603050405020304" pitchFamily="18" charset="0"/>
              </a:rPr>
              <a:t>Poor countries have more SE than do rich countries; as GDP rises P(SE) falls.</a:t>
            </a:r>
          </a:p>
          <a:p>
            <a:pPr marL="609600" indent="-609600" eaLnBrk="1" hangingPunct="1">
              <a:lnSpc>
                <a:spcPct val="80000"/>
              </a:lnSpc>
              <a:buFontTx/>
              <a:buAutoNum type="romanLcParenR"/>
            </a:pPr>
            <a:endParaRPr lang="en-US" altLang="fr-FR" dirty="0" smtClean="0">
              <a:latin typeface="Times New Roman" panose="02020603050405020304" pitchFamily="18" charset="0"/>
            </a:endParaRPr>
          </a:p>
          <a:p>
            <a:pPr marL="609600" indent="-609600" eaLnBrk="1" hangingPunct="1">
              <a:lnSpc>
                <a:spcPct val="80000"/>
              </a:lnSpc>
              <a:buFontTx/>
              <a:buNone/>
            </a:pPr>
            <a:r>
              <a:rPr lang="en-US" altLang="fr-FR" dirty="0" smtClean="0">
                <a:latin typeface="Times New Roman" panose="02020603050405020304" pitchFamily="18" charset="0"/>
              </a:rPr>
              <a:t>A sort of SE </a:t>
            </a:r>
            <a:r>
              <a:rPr lang="en-US" altLang="fr-FR" dirty="0" err="1" smtClean="0">
                <a:latin typeface="Times New Roman" panose="02020603050405020304" pitchFamily="18" charset="0"/>
              </a:rPr>
              <a:t>Easterlin</a:t>
            </a:r>
            <a:r>
              <a:rPr lang="en-US" altLang="fr-FR" dirty="0" smtClean="0">
                <a:latin typeface="Times New Roman" panose="02020603050405020304" pitchFamily="18" charset="0"/>
              </a:rPr>
              <a:t> Paradox? </a:t>
            </a:r>
            <a:endParaRPr lang="en-GB" altLang="fr-FR" dirty="0" smtClean="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body" idx="1"/>
          </p:nvPr>
        </p:nvSpPr>
        <p:spPr>
          <a:xfrm>
            <a:off x="323850" y="476250"/>
            <a:ext cx="8280400" cy="5761038"/>
          </a:xfrm>
        </p:spPr>
        <p:txBody>
          <a:bodyPr/>
          <a:lstStyle/>
          <a:p>
            <a:pPr marL="609600" indent="-609600" eaLnBrk="1" hangingPunct="1">
              <a:lnSpc>
                <a:spcPct val="80000"/>
              </a:lnSpc>
              <a:buFontTx/>
              <a:buNone/>
            </a:pPr>
            <a:r>
              <a:rPr lang="en-US" altLang="fr-FR" dirty="0" smtClean="0">
                <a:latin typeface="Times New Roman" panose="02020603050405020304" pitchFamily="18" charset="0"/>
              </a:rPr>
              <a:t>The answer, as is often the case, is in an omitted variable.</a:t>
            </a:r>
          </a:p>
          <a:p>
            <a:pPr marL="609600" indent="-609600" eaLnBrk="1" hangingPunct="1">
              <a:lnSpc>
                <a:spcPct val="80000"/>
              </a:lnSpc>
              <a:buFontTx/>
              <a:buNone/>
            </a:pPr>
            <a:endParaRPr lang="en-US" altLang="fr-FR" dirty="0" smtClean="0">
              <a:latin typeface="Times New Roman" panose="02020603050405020304" pitchFamily="18" charset="0"/>
            </a:endParaRPr>
          </a:p>
          <a:p>
            <a:pPr marL="609600" indent="-609600" eaLnBrk="1" hangingPunct="1">
              <a:lnSpc>
                <a:spcPct val="80000"/>
              </a:lnSpc>
              <a:buFontTx/>
              <a:buNone/>
            </a:pPr>
            <a:r>
              <a:rPr lang="en-US" altLang="fr-FR" dirty="0" smtClean="0">
                <a:latin typeface="Times New Roman" panose="02020603050405020304" pitchFamily="18" charset="0"/>
              </a:rPr>
              <a:t>As countries grow over time, something else changes which affects P(SE).</a:t>
            </a:r>
          </a:p>
          <a:p>
            <a:pPr marL="609600" indent="-609600" eaLnBrk="1" hangingPunct="1">
              <a:lnSpc>
                <a:spcPct val="80000"/>
              </a:lnSpc>
              <a:buFontTx/>
              <a:buAutoNum type="romanLcParenR"/>
            </a:pPr>
            <a:r>
              <a:rPr lang="en-US" altLang="fr-FR" dirty="0" smtClean="0">
                <a:latin typeface="Times New Roman" panose="02020603050405020304" pitchFamily="18" charset="0"/>
              </a:rPr>
              <a:t>Corruption falls</a:t>
            </a:r>
          </a:p>
          <a:p>
            <a:pPr marL="609600" indent="-609600" eaLnBrk="1" hangingPunct="1">
              <a:lnSpc>
                <a:spcPct val="80000"/>
              </a:lnSpc>
              <a:buFontTx/>
              <a:buAutoNum type="romanLcParenR"/>
            </a:pPr>
            <a:r>
              <a:rPr lang="en-US" altLang="fr-FR" dirty="0" smtClean="0">
                <a:latin typeface="Times New Roman" panose="02020603050405020304" pitchFamily="18" charset="0"/>
              </a:rPr>
              <a:t>The public sector becomes larger</a:t>
            </a:r>
          </a:p>
          <a:p>
            <a:pPr marL="609600" indent="-609600" eaLnBrk="1" hangingPunct="1">
              <a:lnSpc>
                <a:spcPct val="80000"/>
              </a:lnSpc>
              <a:buFontTx/>
              <a:buAutoNum type="romanLcParenR"/>
            </a:pPr>
            <a:r>
              <a:rPr lang="en-US" altLang="fr-FR" dirty="0" smtClean="0">
                <a:latin typeface="Times New Roman" panose="02020603050405020304" pitchFamily="18" charset="0"/>
              </a:rPr>
              <a:t>Trust falls (?)</a:t>
            </a:r>
          </a:p>
          <a:p>
            <a:pPr marL="609600" indent="-609600" eaLnBrk="1" hangingPunct="1">
              <a:lnSpc>
                <a:spcPct val="80000"/>
              </a:lnSpc>
              <a:buFontTx/>
              <a:buAutoNum type="romanLcParenR"/>
            </a:pPr>
            <a:r>
              <a:rPr lang="en-US" altLang="fr-FR" dirty="0" smtClean="0">
                <a:latin typeface="Times New Roman" panose="02020603050405020304" pitchFamily="18" charset="0"/>
              </a:rPr>
              <a:t>Risk-aversion rises (?)</a:t>
            </a:r>
          </a:p>
          <a:p>
            <a:pPr marL="609600" indent="-609600" eaLnBrk="1" hangingPunct="1">
              <a:lnSpc>
                <a:spcPct val="80000"/>
              </a:lnSpc>
              <a:buFontTx/>
              <a:buAutoNum type="romanLcParenR"/>
            </a:pPr>
            <a:r>
              <a:rPr lang="en-US" altLang="fr-FR" dirty="0" smtClean="0">
                <a:latin typeface="Times New Roman" panose="02020603050405020304" pitchFamily="18" charset="0"/>
              </a:rPr>
              <a:t>The quantity and quality of paid employment in general rises (as in Bianchi, 2012).</a:t>
            </a:r>
          </a:p>
          <a:p>
            <a:pPr marL="609600" indent="-609600" eaLnBrk="1" hangingPunct="1">
              <a:lnSpc>
                <a:spcPct val="80000"/>
              </a:lnSpc>
              <a:buFontTx/>
              <a:buAutoNum type="romanLcParenR"/>
            </a:pPr>
            <a:endParaRPr lang="en-US" altLang="fr-FR" dirty="0" smtClean="0">
              <a:latin typeface="Times New Roman" panose="02020603050405020304" pitchFamily="18" charset="0"/>
            </a:endParaRPr>
          </a:p>
          <a:p>
            <a:pPr marL="609600" indent="-609600" eaLnBrk="1" hangingPunct="1">
              <a:lnSpc>
                <a:spcPct val="80000"/>
              </a:lnSpc>
              <a:buFontTx/>
              <a:buNone/>
            </a:pPr>
            <a:endParaRPr lang="en-GB" altLang="fr-FR" dirty="0" smtClean="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ZoneTexte 3"/>
          <p:cNvSpPr txBox="1">
            <a:spLocks noChangeArrowheads="1"/>
          </p:cNvSpPr>
          <p:nvPr/>
        </p:nvSpPr>
        <p:spPr bwMode="auto">
          <a:xfrm>
            <a:off x="144463" y="5366826"/>
            <a:ext cx="882015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GB" altLang="fr-FR" sz="2000" dirty="0" smtClean="0">
                <a:latin typeface="Times New Roman" panose="02020603050405020304" pitchFamily="18" charset="0"/>
              </a:rPr>
              <a:t>Self-employed Literacy </a:t>
            </a:r>
            <a:r>
              <a:rPr lang="en-GB" altLang="fr-FR" sz="2000" dirty="0">
                <a:latin typeface="Times New Roman" panose="02020603050405020304" pitchFamily="18" charset="0"/>
              </a:rPr>
              <a:t>test scores </a:t>
            </a:r>
            <a:r>
              <a:rPr lang="en-GB" altLang="fr-FR" sz="2000" dirty="0" smtClean="0">
                <a:latin typeface="Times New Roman" panose="02020603050405020304" pitchFamily="18" charset="0"/>
              </a:rPr>
              <a:t>- Below vs</a:t>
            </a:r>
            <a:r>
              <a:rPr lang="en-GB" altLang="fr-FR" sz="2000" dirty="0">
                <a:latin typeface="Times New Roman" panose="02020603050405020304" pitchFamily="18" charset="0"/>
              </a:rPr>
              <a:t>. above median income </a:t>
            </a:r>
            <a:r>
              <a:rPr lang="en-GB" altLang="fr-FR" sz="2000" dirty="0" smtClean="0">
                <a:latin typeface="Times New Roman" panose="02020603050405020304" pitchFamily="18" charset="0"/>
              </a:rPr>
              <a:t>countries</a:t>
            </a:r>
          </a:p>
          <a:p>
            <a:pPr>
              <a:buFontTx/>
              <a:buNone/>
            </a:pPr>
            <a:endParaRPr lang="en-US" altLang="fr-FR" sz="2000" dirty="0" smtClean="0">
              <a:latin typeface="Times New Roman" panose="02020603050405020304" pitchFamily="18" charset="0"/>
            </a:endParaRPr>
          </a:p>
          <a:p>
            <a:pPr>
              <a:buFontTx/>
              <a:buNone/>
            </a:pPr>
            <a:r>
              <a:rPr lang="en-US" altLang="fr-FR" sz="2000" dirty="0" err="1" smtClean="0">
                <a:latin typeface="Times New Roman" panose="02020603050405020304" pitchFamily="18" charset="0"/>
              </a:rPr>
              <a:t>Atallah</a:t>
            </a:r>
            <a:r>
              <a:rPr lang="en-US" altLang="fr-FR" sz="2000" dirty="0" smtClean="0">
                <a:latin typeface="Times New Roman" panose="02020603050405020304" pitchFamily="18" charset="0"/>
              </a:rPr>
              <a:t>, M. (2018). "</a:t>
            </a:r>
            <a:r>
              <a:rPr lang="en-GB" altLang="fr-FR" sz="2000" dirty="0">
                <a:latin typeface="Times New Roman" panose="02020603050405020304" pitchFamily="18" charset="0"/>
              </a:rPr>
              <a:t>Skills &amp; Self-Employment in Developing Countries</a:t>
            </a:r>
            <a:r>
              <a:rPr lang="en-US" altLang="fr-FR" sz="2000" dirty="0" smtClean="0">
                <a:latin typeface="Times New Roman" panose="02020603050405020304" pitchFamily="18" charset="0"/>
              </a:rPr>
              <a:t>". PSE, mimeo.</a:t>
            </a:r>
            <a:endParaRPr lang="en-US" altLang="fr-FR" sz="2000" dirty="0">
              <a:latin typeface="Times New Roman" panose="02020603050405020304" pitchFamily="18" charset="0"/>
            </a:endParaRPr>
          </a:p>
        </p:txBody>
      </p:sp>
      <p:pic>
        <p:nvPicPr>
          <p:cNvPr id="2" name="Image 1"/>
          <p:cNvPicPr>
            <a:picLocks noChangeAspect="1"/>
          </p:cNvPicPr>
          <p:nvPr/>
        </p:nvPicPr>
        <p:blipFill>
          <a:blip r:embed="rId3"/>
          <a:stretch>
            <a:fillRect/>
          </a:stretch>
        </p:blipFill>
        <p:spPr>
          <a:xfrm>
            <a:off x="1437299" y="898282"/>
            <a:ext cx="6269401" cy="4474934"/>
          </a:xfrm>
          <a:prstGeom prst="rect">
            <a:avLst/>
          </a:prstGeom>
        </p:spPr>
      </p:pic>
      <p:sp>
        <p:nvSpPr>
          <p:cNvPr id="4" name="ZoneTexte 3"/>
          <p:cNvSpPr txBox="1">
            <a:spLocks noChangeArrowheads="1"/>
          </p:cNvSpPr>
          <p:nvPr/>
        </p:nvSpPr>
        <p:spPr bwMode="auto">
          <a:xfrm>
            <a:off x="296863" y="220578"/>
            <a:ext cx="88201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GB" altLang="fr-FR" sz="2000" dirty="0" smtClean="0">
                <a:latin typeface="Times New Roman" panose="02020603050405020304" pitchFamily="18" charset="0"/>
              </a:rPr>
              <a:t>There is certainly differential entry into SE by the level of country development</a:t>
            </a:r>
            <a:endParaRPr lang="en-US" altLang="fr-FR" sz="2000" dirty="0">
              <a:latin typeface="Times New Roman" panose="02020603050405020304" pitchFamily="18" charset="0"/>
            </a:endParaRPr>
          </a:p>
        </p:txBody>
      </p:sp>
    </p:spTree>
    <p:extLst>
      <p:ext uri="{BB962C8B-B14F-4D97-AF65-F5344CB8AC3E}">
        <p14:creationId xmlns:p14="http://schemas.microsoft.com/office/powerpoint/2010/main" val="28231013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323850" y="260350"/>
            <a:ext cx="8362950" cy="6481763"/>
          </a:xfrm>
        </p:spPr>
        <p:txBody>
          <a:bodyPr/>
          <a:lstStyle/>
          <a:p>
            <a:pPr algn="just" eaLnBrk="1" hangingPunct="1">
              <a:lnSpc>
                <a:spcPct val="90000"/>
              </a:lnSpc>
              <a:buFontTx/>
              <a:buNone/>
            </a:pPr>
            <a:r>
              <a:rPr lang="en-GB" altLang="fr-FR" sz="4000" dirty="0" smtClean="0">
                <a:latin typeface="Times New Roman" panose="02020603050405020304" pitchFamily="18" charset="0"/>
                <a:cs typeface="Times New Roman" panose="02020603050405020304" pitchFamily="18" charset="0"/>
              </a:rPr>
              <a:t>In Economics, we rely on </a:t>
            </a:r>
            <a:r>
              <a:rPr lang="en-GB" altLang="fr-FR" sz="4000" dirty="0" smtClean="0">
                <a:solidFill>
                  <a:srgbClr val="FF0000"/>
                </a:solidFill>
                <a:latin typeface="Times New Roman" panose="02020603050405020304" pitchFamily="18" charset="0"/>
                <a:cs typeface="Times New Roman" panose="02020603050405020304" pitchFamily="18" charset="0"/>
              </a:rPr>
              <a:t>revealed preference</a:t>
            </a:r>
            <a:r>
              <a:rPr lang="en-GB" altLang="fr-FR" sz="4000" dirty="0" smtClean="0">
                <a:latin typeface="Times New Roman" panose="02020603050405020304" pitchFamily="18" charset="0"/>
                <a:cs typeface="Times New Roman" panose="02020603050405020304" pitchFamily="18" charset="0"/>
              </a:rPr>
              <a:t>: everyone chooses the status that suits them best (= brings the highest level of </a:t>
            </a:r>
            <a:r>
              <a:rPr lang="en-GB" altLang="fr-FR" sz="4000" dirty="0" smtClean="0">
                <a:latin typeface="Times New Roman" panose="02020603050405020304" pitchFamily="18" charset="0"/>
                <a:cs typeface="Times New Roman" panose="02020603050405020304" pitchFamily="18" charset="0"/>
              </a:rPr>
              <a:t>welfare).</a:t>
            </a:r>
            <a:endParaRPr lang="en-GB" altLang="fr-FR" sz="4000" dirty="0" smtClean="0">
              <a:latin typeface="Times New Roman" panose="02020603050405020304" pitchFamily="18" charset="0"/>
              <a:cs typeface="Times New Roman" panose="02020603050405020304" pitchFamily="18" charset="0"/>
            </a:endParaRPr>
          </a:p>
          <a:p>
            <a:pPr algn="just" eaLnBrk="1" hangingPunct="1">
              <a:lnSpc>
                <a:spcPct val="90000"/>
              </a:lnSpc>
              <a:buFontTx/>
              <a:buNone/>
            </a:pPr>
            <a:r>
              <a:rPr lang="en-GB" altLang="fr-FR" sz="4000" dirty="0" smtClean="0">
                <a:latin typeface="Times New Roman" panose="02020603050405020304" pitchFamily="18" charset="0"/>
                <a:cs typeface="Times New Roman" panose="02020603050405020304" pitchFamily="18" charset="0"/>
              </a:rPr>
              <a:t>Or we can make </a:t>
            </a:r>
            <a:r>
              <a:rPr lang="en-GB" altLang="fr-FR" sz="4000" dirty="0" smtClean="0">
                <a:solidFill>
                  <a:srgbClr val="FF0000"/>
                </a:solidFill>
                <a:latin typeface="Times New Roman" panose="02020603050405020304" pitchFamily="18" charset="0"/>
                <a:cs typeface="Times New Roman" panose="02020603050405020304" pitchFamily="18" charset="0"/>
              </a:rPr>
              <a:t>lists</a:t>
            </a:r>
            <a:r>
              <a:rPr lang="en-GB" altLang="fr-FR" sz="4000" dirty="0" smtClean="0">
                <a:latin typeface="Times New Roman" panose="02020603050405020304" pitchFamily="18" charset="0"/>
                <a:cs typeface="Times New Roman" panose="02020603050405020304" pitchFamily="18" charset="0"/>
              </a:rPr>
              <a:t> of the various aspects of the different kinds of jobs.</a:t>
            </a:r>
          </a:p>
          <a:p>
            <a:pPr algn="just" eaLnBrk="1" hangingPunct="1">
              <a:lnSpc>
                <a:spcPct val="90000"/>
              </a:lnSpc>
              <a:buFontTx/>
              <a:buNone/>
            </a:pPr>
            <a:r>
              <a:rPr lang="en-GB" altLang="fr-FR" sz="4000" dirty="0" smtClean="0">
                <a:latin typeface="Times New Roman" panose="02020603050405020304" pitchFamily="18" charset="0"/>
                <a:cs typeface="Times New Roman" panose="02020603050405020304" pitchFamily="18" charset="0"/>
              </a:rPr>
              <a:t>Or compare the reported </a:t>
            </a:r>
            <a:r>
              <a:rPr lang="en-GB" altLang="fr-FR" sz="4000" dirty="0" smtClean="0">
                <a:solidFill>
                  <a:srgbClr val="FF0000"/>
                </a:solidFill>
                <a:latin typeface="Times New Roman" panose="02020603050405020304" pitchFamily="18" charset="0"/>
                <a:cs typeface="Times New Roman" panose="02020603050405020304" pitchFamily="18" charset="0"/>
              </a:rPr>
              <a:t>subjective well-being</a:t>
            </a:r>
            <a:r>
              <a:rPr lang="en-GB" altLang="fr-FR" sz="4000" dirty="0" smtClean="0">
                <a:latin typeface="Times New Roman" panose="02020603050405020304" pitchFamily="18" charset="0"/>
                <a:cs typeface="Times New Roman" panose="02020603050405020304" pitchFamily="18" charset="0"/>
              </a:rPr>
              <a:t> of individuals in the different labour-market states (or in panel data, the well-being of individuals who </a:t>
            </a:r>
            <a:r>
              <a:rPr lang="en-GB" altLang="fr-FR" sz="4000" dirty="0">
                <a:solidFill>
                  <a:srgbClr val="FF0000"/>
                </a:solidFill>
                <a:latin typeface="Times New Roman" panose="02020603050405020304" pitchFamily="18" charset="0"/>
                <a:cs typeface="Times New Roman" panose="02020603050405020304" pitchFamily="18" charset="0"/>
              </a:rPr>
              <a:t>change states</a:t>
            </a:r>
            <a:r>
              <a:rPr lang="en-GB" altLang="fr-FR" sz="4000" dirty="0" smtClean="0">
                <a:latin typeface="Times New Roman" panose="02020603050405020304" pitchFamily="18" charset="0"/>
                <a:cs typeface="Times New Roman" panose="02020603050405020304" pitchFamily="18" charset="0"/>
              </a:rPr>
              <a:t>)</a:t>
            </a:r>
            <a:endParaRPr lang="fr-FR" altLang="fr-FR" sz="4000"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body" idx="1"/>
          </p:nvPr>
        </p:nvSpPr>
        <p:spPr>
          <a:xfrm>
            <a:off x="323850" y="476250"/>
            <a:ext cx="8280400" cy="5761038"/>
          </a:xfrm>
        </p:spPr>
        <p:txBody>
          <a:bodyPr/>
          <a:lstStyle/>
          <a:p>
            <a:pPr marL="609600" indent="-609600" eaLnBrk="1" hangingPunct="1">
              <a:lnSpc>
                <a:spcPct val="80000"/>
              </a:lnSpc>
              <a:buFontTx/>
              <a:buNone/>
              <a:defRPr/>
            </a:pPr>
            <a:r>
              <a:rPr lang="en-US" altLang="fr-FR" dirty="0" smtClean="0">
                <a:latin typeface="Times New Roman" pitchFamily="18" charset="0"/>
              </a:rPr>
              <a:t>The SE well-being boost may only be temporary. </a:t>
            </a:r>
          </a:p>
          <a:p>
            <a:pPr marL="609600" indent="-609600" eaLnBrk="1" hangingPunct="1">
              <a:lnSpc>
                <a:spcPct val="80000"/>
              </a:lnSpc>
              <a:buFontTx/>
              <a:buNone/>
              <a:defRPr/>
            </a:pPr>
            <a:endParaRPr lang="en-US" altLang="fr-FR" dirty="0">
              <a:latin typeface="Times New Roman" pitchFamily="18" charset="0"/>
            </a:endParaRPr>
          </a:p>
          <a:p>
            <a:pPr>
              <a:defRPr/>
            </a:pPr>
            <a:r>
              <a:rPr lang="en-US" altLang="fr-FR" dirty="0" smtClean="0">
                <a:latin typeface="Times New Roman" pitchFamily="18" charset="0"/>
              </a:rPr>
              <a:t>See </a:t>
            </a:r>
            <a:r>
              <a:rPr lang="en-US" dirty="0" err="1" smtClean="0">
                <a:latin typeface="Times New Roman"/>
              </a:rPr>
              <a:t>Hanglberger</a:t>
            </a:r>
            <a:r>
              <a:rPr lang="en-US" dirty="0" smtClean="0">
                <a:latin typeface="Times New Roman"/>
              </a:rPr>
              <a:t>, D., and </a:t>
            </a:r>
            <a:r>
              <a:rPr lang="en-US" dirty="0" err="1" smtClean="0">
                <a:latin typeface="Times New Roman"/>
              </a:rPr>
              <a:t>Merz</a:t>
            </a:r>
            <a:r>
              <a:rPr lang="en-US" dirty="0" smtClean="0">
                <a:latin typeface="Times New Roman"/>
              </a:rPr>
              <a:t>, J. (2015). "Does self-employment really raise job satisfaction? Adaptation and anticipation effects on self-employment and general job changes". </a:t>
            </a:r>
            <a:r>
              <a:rPr lang="en-US" i="1" dirty="0" smtClean="0">
                <a:latin typeface="Times New Roman"/>
              </a:rPr>
              <a:t>Journal for </a:t>
            </a:r>
            <a:r>
              <a:rPr lang="en-US" i="1" dirty="0" err="1" smtClean="0">
                <a:latin typeface="Times New Roman"/>
              </a:rPr>
              <a:t>Labour</a:t>
            </a:r>
            <a:r>
              <a:rPr lang="en-US" i="1" dirty="0" smtClean="0">
                <a:latin typeface="Times New Roman"/>
              </a:rPr>
              <a:t> Market Research.</a:t>
            </a:r>
          </a:p>
          <a:p>
            <a:pPr marL="609600" indent="-609600" eaLnBrk="1" hangingPunct="1">
              <a:lnSpc>
                <a:spcPct val="80000"/>
              </a:lnSpc>
              <a:buFontTx/>
              <a:buNone/>
              <a:defRPr/>
            </a:pPr>
            <a:endParaRPr lang="en-GB" altLang="fr-FR" dirty="0" smtClean="0">
              <a:latin typeface="Times New Roman" pitchFamily="18" charset="0"/>
            </a:endParaRPr>
          </a:p>
          <a:p>
            <a:pPr marL="609600" indent="-609600" eaLnBrk="1" hangingPunct="1">
              <a:lnSpc>
                <a:spcPct val="80000"/>
              </a:lnSpc>
              <a:buFontTx/>
              <a:buNone/>
              <a:defRPr/>
            </a:pPr>
            <a:r>
              <a:rPr lang="en-GB" altLang="fr-FR" dirty="0" smtClean="0">
                <a:latin typeface="Times New Roman" pitchFamily="18" charset="0"/>
              </a:rPr>
              <a:t>SOEP data 1984-2009. They find an average SE gap of one quarter of a life satisfaction point.</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Espace réservé du contenu 1"/>
          <p:cNvSpPr>
            <a:spLocks noGrp="1"/>
          </p:cNvSpPr>
          <p:nvPr>
            <p:ph idx="1"/>
          </p:nvPr>
        </p:nvSpPr>
        <p:spPr/>
        <p:txBody>
          <a:bodyPr/>
          <a:lstStyle/>
          <a:p>
            <a:endParaRPr lang="fr-FR" altLang="fr-FR" smtClean="0"/>
          </a:p>
        </p:txBody>
      </p:sp>
      <p:pic>
        <p:nvPicPr>
          <p:cNvPr id="7680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404813"/>
            <a:ext cx="8964612" cy="5757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body" idx="1"/>
          </p:nvPr>
        </p:nvSpPr>
        <p:spPr>
          <a:xfrm>
            <a:off x="323850" y="476250"/>
            <a:ext cx="8280400" cy="5761038"/>
          </a:xfrm>
        </p:spPr>
        <p:txBody>
          <a:bodyPr/>
          <a:lstStyle/>
          <a:p>
            <a:pPr marL="609600" indent="-609600" eaLnBrk="1" hangingPunct="1">
              <a:lnSpc>
                <a:spcPct val="80000"/>
              </a:lnSpc>
              <a:buFontTx/>
              <a:buNone/>
            </a:pPr>
            <a:r>
              <a:rPr lang="en-US" altLang="fr-FR" smtClean="0">
                <a:latin typeface="Times New Roman" panose="02020603050405020304" pitchFamily="18" charset="0"/>
              </a:rPr>
              <a:t>Most of this effect seems to come from the comparison of dissatisfied employment before the job change, and a rise in satisfaction after the change.</a:t>
            </a:r>
          </a:p>
          <a:p>
            <a:pPr marL="609600" indent="-609600" eaLnBrk="1" hangingPunct="1">
              <a:lnSpc>
                <a:spcPct val="80000"/>
              </a:lnSpc>
              <a:buFontTx/>
              <a:buNone/>
            </a:pPr>
            <a:endParaRPr lang="en-US" altLang="fr-FR" smtClean="0">
              <a:latin typeface="Times New Roman" panose="02020603050405020304" pitchFamily="18" charset="0"/>
            </a:endParaRPr>
          </a:p>
          <a:p>
            <a:pPr marL="609600" indent="-609600" eaLnBrk="1" hangingPunct="1">
              <a:lnSpc>
                <a:spcPct val="80000"/>
              </a:lnSpc>
              <a:buFontTx/>
              <a:buNone/>
            </a:pPr>
            <a:r>
              <a:rPr lang="en-US" altLang="fr-FR" smtClean="0">
                <a:latin typeface="Times New Roman" panose="02020603050405020304" pitchFamily="18" charset="0"/>
              </a:rPr>
              <a:t>There is a well-known honeymoon effect following any kind of job change.</a:t>
            </a:r>
          </a:p>
          <a:p>
            <a:pPr marL="609600" indent="-609600" eaLnBrk="1" hangingPunct="1">
              <a:lnSpc>
                <a:spcPct val="80000"/>
              </a:lnSpc>
              <a:buFontTx/>
              <a:buNone/>
            </a:pPr>
            <a:endParaRPr lang="en-US" altLang="fr-FR" smtClean="0">
              <a:latin typeface="Times New Roman" panose="02020603050405020304" pitchFamily="18" charset="0"/>
            </a:endParaRPr>
          </a:p>
          <a:p>
            <a:pPr marL="609600" indent="-609600" eaLnBrk="1" hangingPunct="1">
              <a:lnSpc>
                <a:spcPct val="80000"/>
              </a:lnSpc>
              <a:buFontTx/>
              <a:buNone/>
            </a:pPr>
            <a:r>
              <a:rPr lang="en-US" altLang="fr-FR" smtClean="0">
                <a:latin typeface="Times New Roman" panose="02020603050405020304" pitchFamily="18" charset="0"/>
              </a:rPr>
              <a:t>So is their result above particular to self-employment, or is it found for any kind of job change?</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u contenu 1"/>
          <p:cNvSpPr>
            <a:spLocks noGrp="1"/>
          </p:cNvSpPr>
          <p:nvPr>
            <p:ph idx="1"/>
          </p:nvPr>
        </p:nvSpPr>
        <p:spPr/>
        <p:txBody>
          <a:bodyPr/>
          <a:lstStyle/>
          <a:p>
            <a:endParaRPr lang="fr-FR" altLang="fr-FR" smtClean="0"/>
          </a:p>
        </p:txBody>
      </p:sp>
      <p:pic>
        <p:nvPicPr>
          <p:cNvPr id="788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333375"/>
            <a:ext cx="8964612" cy="566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body" idx="1"/>
          </p:nvPr>
        </p:nvSpPr>
        <p:spPr>
          <a:xfrm>
            <a:off x="323850" y="476250"/>
            <a:ext cx="8280400" cy="5761038"/>
          </a:xfrm>
        </p:spPr>
        <p:txBody>
          <a:bodyPr/>
          <a:lstStyle/>
          <a:p>
            <a:pPr marL="609600" indent="-609600" eaLnBrk="1" hangingPunct="1">
              <a:lnSpc>
                <a:spcPct val="80000"/>
              </a:lnSpc>
              <a:buFontTx/>
              <a:buNone/>
            </a:pPr>
            <a:r>
              <a:rPr lang="en-US" altLang="fr-FR" smtClean="0">
                <a:latin typeface="Times New Roman" panose="02020603050405020304" pitchFamily="18" charset="0"/>
              </a:rPr>
              <a:t>We can make this fit with the Blanchflower and Oswald findings of greater SE and greater satisfaction as follows.</a:t>
            </a:r>
          </a:p>
          <a:p>
            <a:pPr marL="609600" indent="-609600" eaLnBrk="1" hangingPunct="1">
              <a:lnSpc>
                <a:spcPct val="80000"/>
              </a:lnSpc>
              <a:buFontTx/>
              <a:buNone/>
            </a:pPr>
            <a:endParaRPr lang="en-US" altLang="fr-FR" smtClean="0">
              <a:latin typeface="Times New Roman" panose="02020603050405020304" pitchFamily="18" charset="0"/>
            </a:endParaRPr>
          </a:p>
          <a:p>
            <a:pPr marL="609600" indent="-609600" eaLnBrk="1" hangingPunct="1">
              <a:lnSpc>
                <a:spcPct val="80000"/>
              </a:lnSpc>
              <a:buFontTx/>
              <a:buNone/>
            </a:pPr>
            <a:r>
              <a:rPr lang="en-US" altLang="fr-FR" smtClean="0">
                <a:latin typeface="Times New Roman" panose="02020603050405020304" pitchFamily="18" charset="0"/>
              </a:rPr>
              <a:t>The Blanchflower and Oswald findings picked up new changers to SE, who had shorter tenure (hadn’t adapted yet)</a:t>
            </a:r>
          </a:p>
          <a:p>
            <a:pPr marL="609600" indent="-609600" eaLnBrk="1" hangingPunct="1">
              <a:lnSpc>
                <a:spcPct val="80000"/>
              </a:lnSpc>
              <a:buFontTx/>
              <a:buNone/>
            </a:pPr>
            <a:r>
              <a:rPr lang="en-US" altLang="fr-FR" smtClean="0">
                <a:latin typeface="Times New Roman" panose="02020603050405020304" pitchFamily="18" charset="0"/>
              </a:rPr>
              <a:t>If they had compared new SE to new E, they might not have found a difference.</a:t>
            </a:r>
          </a:p>
          <a:p>
            <a:pPr marL="609600" indent="-609600" eaLnBrk="1" hangingPunct="1">
              <a:lnSpc>
                <a:spcPct val="80000"/>
              </a:lnSpc>
              <a:buFontTx/>
              <a:buNone/>
            </a:pPr>
            <a:r>
              <a:rPr lang="en-US" altLang="fr-FR" smtClean="0">
                <a:latin typeface="Times New Roman" panose="02020603050405020304" pitchFamily="18" charset="0"/>
              </a:rPr>
              <a:t>The adaptation findings are within-subject; the typical SE premium is cross-section. We can make the two consistent via a selection of the satisfied into SE (see Stutzer and Frey, 2006, for the same argument applied to marriage). </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body" idx="1"/>
          </p:nvPr>
        </p:nvSpPr>
        <p:spPr>
          <a:xfrm>
            <a:off x="323850" y="476250"/>
            <a:ext cx="8280400" cy="5761038"/>
          </a:xfrm>
        </p:spPr>
        <p:txBody>
          <a:bodyPr/>
          <a:lstStyle/>
          <a:p>
            <a:pPr marL="660400" indent="-660400" eaLnBrk="1" hangingPunct="1">
              <a:lnSpc>
                <a:spcPct val="80000"/>
              </a:lnSpc>
              <a:buFontTx/>
              <a:buNone/>
            </a:pPr>
            <a:r>
              <a:rPr lang="en-GB" altLang="fr-FR" sz="2400" smtClean="0">
                <a:latin typeface="Times New Roman" panose="02020603050405020304" pitchFamily="18" charset="0"/>
              </a:rPr>
              <a:t>In particular, beware of the dreaded “OECD-country generality”. This assumes that “</a:t>
            </a:r>
            <a:r>
              <a:rPr lang="en-GB" altLang="fr-FR" sz="2400" i="1" smtClean="0">
                <a:latin typeface="Times New Roman" panose="02020603050405020304" pitchFamily="18" charset="0"/>
              </a:rPr>
              <a:t>any result I’ve found in the UK must necessarily generalise worldwide</a:t>
            </a:r>
            <a:r>
              <a:rPr lang="en-GB" altLang="fr-FR" sz="2400" smtClean="0">
                <a:latin typeface="Times New Roman" panose="02020603050405020304" pitchFamily="18" charset="0"/>
              </a:rPr>
              <a:t>”. </a:t>
            </a:r>
          </a:p>
          <a:p>
            <a:pPr marL="660400" indent="-660400" eaLnBrk="1" hangingPunct="1">
              <a:lnSpc>
                <a:spcPct val="80000"/>
              </a:lnSpc>
              <a:buFontTx/>
              <a:buNone/>
            </a:pPr>
            <a:endParaRPr lang="en-GB" altLang="fr-FR" sz="2400" smtClean="0">
              <a:latin typeface="Times New Roman" panose="02020603050405020304" pitchFamily="18" charset="0"/>
            </a:endParaRPr>
          </a:p>
          <a:p>
            <a:pPr marL="660400" indent="-660400" eaLnBrk="1" hangingPunct="1">
              <a:lnSpc>
                <a:spcPct val="80000"/>
              </a:lnSpc>
              <a:buFontTx/>
              <a:buNone/>
            </a:pPr>
            <a:r>
              <a:rPr lang="en-GB" altLang="fr-FR" sz="2400" smtClean="0">
                <a:latin typeface="Times New Roman" panose="02020603050405020304" pitchFamily="18" charset="0"/>
              </a:rPr>
              <a:t>This point is really well brought out in Bianchi (2010). Financial development eases the capital constraints to becoming self-employed. That’s what we have already understood.</a:t>
            </a:r>
          </a:p>
          <a:p>
            <a:pPr marL="660400" indent="-660400" eaLnBrk="1" hangingPunct="1">
              <a:lnSpc>
                <a:spcPct val="80000"/>
              </a:lnSpc>
              <a:buFontTx/>
              <a:buNone/>
            </a:pPr>
            <a:endParaRPr lang="en-GB" altLang="fr-FR" sz="2400" smtClean="0">
              <a:latin typeface="Times New Roman" panose="02020603050405020304" pitchFamily="18" charset="0"/>
            </a:endParaRPr>
          </a:p>
          <a:p>
            <a:pPr marL="660400" indent="-660400" eaLnBrk="1" hangingPunct="1">
              <a:lnSpc>
                <a:spcPct val="80000"/>
              </a:lnSpc>
              <a:buFontTx/>
              <a:buNone/>
            </a:pPr>
            <a:r>
              <a:rPr lang="en-GB" altLang="fr-FR" sz="2400" smtClean="0">
                <a:latin typeface="Times New Roman" panose="02020603050405020304" pitchFamily="18" charset="0"/>
              </a:rPr>
              <a:t>However, it does something else as well: it affects both the classic labour market and the product market. The satisfaction differential between the self-employed depends on three things:</a:t>
            </a:r>
          </a:p>
          <a:p>
            <a:pPr marL="660400" indent="-660400" eaLnBrk="1" hangingPunct="1">
              <a:lnSpc>
                <a:spcPct val="80000"/>
              </a:lnSpc>
              <a:buFontTx/>
              <a:buAutoNum type="romanLcParenR"/>
            </a:pPr>
            <a:r>
              <a:rPr lang="en-GB" altLang="fr-FR" sz="2400" smtClean="0">
                <a:latin typeface="Times New Roman" panose="02020603050405020304" pitchFamily="18" charset="0"/>
              </a:rPr>
              <a:t>SE profit</a:t>
            </a:r>
          </a:p>
          <a:p>
            <a:pPr marL="660400" indent="-660400" eaLnBrk="1" hangingPunct="1">
              <a:lnSpc>
                <a:spcPct val="80000"/>
              </a:lnSpc>
              <a:buFontTx/>
              <a:buAutoNum type="romanLcParenR"/>
            </a:pPr>
            <a:r>
              <a:rPr lang="en-GB" altLang="fr-FR" sz="2400" smtClean="0">
                <a:latin typeface="Times New Roman" panose="02020603050405020304" pitchFamily="18" charset="0"/>
              </a:rPr>
              <a:t>SE non-pecuniary return (value of autonomy)</a:t>
            </a:r>
          </a:p>
          <a:p>
            <a:pPr marL="660400" indent="-660400" eaLnBrk="1" hangingPunct="1">
              <a:lnSpc>
                <a:spcPct val="80000"/>
              </a:lnSpc>
              <a:buFontTx/>
              <a:buAutoNum type="romanLcParenR"/>
            </a:pPr>
            <a:r>
              <a:rPr lang="en-GB" altLang="fr-FR" sz="2400" smtClean="0">
                <a:latin typeface="Times New Roman" panose="02020603050405020304" pitchFamily="18" charset="0"/>
              </a:rPr>
              <a:t>Employed wages.</a:t>
            </a:r>
          </a:p>
          <a:p>
            <a:pPr marL="660400" indent="-660400" eaLnBrk="1" hangingPunct="1">
              <a:lnSpc>
                <a:spcPct val="80000"/>
              </a:lnSpc>
              <a:buFontTx/>
              <a:buAutoNum type="romanLcParenR"/>
            </a:pPr>
            <a:endParaRPr lang="en-GB" altLang="fr-FR" sz="2400" smtClean="0">
              <a:latin typeface="Times New Roman" panose="02020603050405020304" pitchFamily="18" charset="0"/>
            </a:endParaRPr>
          </a:p>
          <a:p>
            <a:pPr marL="660400" indent="-660400" eaLnBrk="1" hangingPunct="1">
              <a:lnSpc>
                <a:spcPct val="80000"/>
              </a:lnSpc>
              <a:buFontTx/>
              <a:buNone/>
            </a:pPr>
            <a:r>
              <a:rPr lang="en-GB" altLang="fr-FR" sz="2400" smtClean="0">
                <a:latin typeface="Times New Roman" panose="02020603050405020304" pitchFamily="18" charset="0"/>
              </a:rPr>
              <a:t>Financial development affects all three, especially in developing countries).</a:t>
            </a:r>
          </a:p>
          <a:p>
            <a:pPr marL="660400" indent="-660400" eaLnBrk="1" hangingPunct="1">
              <a:lnSpc>
                <a:spcPct val="80000"/>
              </a:lnSpc>
              <a:buFontTx/>
              <a:buNone/>
            </a:pPr>
            <a:endParaRPr lang="en-GB" altLang="fr-FR" sz="2400" smtClean="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613" y="0"/>
            <a:ext cx="68405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GB" altLang="fr-FR" sz="2400" smtClean="0">
                <a:solidFill>
                  <a:schemeClr val="accent2"/>
                </a:solidFill>
              </a:rPr>
              <a:t>Another factoid: Self-employment is more satisfactory than employment… and becoming more so</a:t>
            </a:r>
            <a:endParaRPr lang="fr-FR" altLang="fr-FR" sz="2400" smtClean="0">
              <a:solidFill>
                <a:schemeClr val="accent2"/>
              </a:solidFill>
            </a:endParaRPr>
          </a:p>
        </p:txBody>
      </p:sp>
      <p:pic>
        <p:nvPicPr>
          <p:cNvPr id="8294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0" y="1341438"/>
            <a:ext cx="9144000" cy="2027237"/>
          </a:xfrm>
          <a:noFill/>
        </p:spPr>
      </p:pic>
      <p:sp>
        <p:nvSpPr>
          <p:cNvPr id="82948" name="Text Box 4"/>
          <p:cNvSpPr txBox="1">
            <a:spLocks noChangeArrowheads="1"/>
          </p:cNvSpPr>
          <p:nvPr/>
        </p:nvSpPr>
        <p:spPr bwMode="auto">
          <a:xfrm>
            <a:off x="539750" y="3429000"/>
            <a:ext cx="8353425"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1475" indent="-371475"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fr-FR" sz="2000">
                <a:solidFill>
                  <a:schemeClr val="accent2"/>
                </a:solidFill>
              </a:rPr>
              <a:t>This is consistent with entry barriers to self-employment rising over time:</a:t>
            </a:r>
          </a:p>
          <a:p>
            <a:pPr eaLnBrk="1" hangingPunct="1">
              <a:spcBef>
                <a:spcPct val="50000"/>
              </a:spcBef>
              <a:buFontTx/>
              <a:buAutoNum type="romanLcParenR"/>
            </a:pPr>
            <a:r>
              <a:rPr lang="en-US" altLang="fr-FR" sz="2000">
                <a:solidFill>
                  <a:schemeClr val="accent2"/>
                </a:solidFill>
              </a:rPr>
              <a:t>The self-employment rate is falling;</a:t>
            </a:r>
          </a:p>
          <a:p>
            <a:pPr eaLnBrk="1" hangingPunct="1">
              <a:spcBef>
                <a:spcPct val="50000"/>
              </a:spcBef>
              <a:buFontTx/>
              <a:buAutoNum type="romanLcParenR"/>
            </a:pPr>
            <a:r>
              <a:rPr lang="en-GB" altLang="fr-FR" sz="2000">
                <a:solidFill>
                  <a:schemeClr val="accent2"/>
                </a:solidFill>
              </a:rPr>
              <a:t>More people want to be self-employed than are actually self-employed; and</a:t>
            </a:r>
          </a:p>
          <a:p>
            <a:pPr eaLnBrk="1" hangingPunct="1">
              <a:spcBef>
                <a:spcPct val="50000"/>
              </a:spcBef>
              <a:buFontTx/>
              <a:buAutoNum type="romanLcParenR"/>
            </a:pPr>
            <a:r>
              <a:rPr lang="en-GB" altLang="fr-FR" sz="2000">
                <a:solidFill>
                  <a:schemeClr val="accent2"/>
                </a:solidFill>
              </a:rPr>
              <a:t>The satisfaction “premium” from self-employment is on the rise</a:t>
            </a:r>
            <a:endParaRPr lang="fr-FR" altLang="fr-FR" sz="2000">
              <a:solidFill>
                <a:schemeClr val="accent2"/>
              </a:solidFill>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51520" y="116632"/>
            <a:ext cx="8640960" cy="6863417"/>
          </a:xfrm>
          <a:prstGeom prst="rect">
            <a:avLst/>
          </a:prstGeom>
          <a:noFill/>
        </p:spPr>
        <p:txBody>
          <a:bodyPr wrap="square" rtlCol="0">
            <a:spAutoFit/>
          </a:bodyPr>
          <a:lstStyle/>
          <a:p>
            <a:pPr lvl="0" algn="just"/>
            <a:r>
              <a:rPr lang="en-US" altLang="en-US" sz="2000" b="1" dirty="0" smtClean="0">
                <a:ea typeface="Times New Roman" panose="02020603050405020304" pitchFamily="18" charset="0"/>
                <a:cs typeface="Times New Roman" panose="02020603050405020304" pitchFamily="18" charset="0"/>
              </a:rPr>
              <a:t>References</a:t>
            </a:r>
          </a:p>
          <a:p>
            <a:pPr lvl="0" algn="just"/>
            <a:endParaRPr lang="en-US" altLang="en-US" sz="2000" b="1" dirty="0">
              <a:ea typeface="Times New Roman" panose="02020603050405020304" pitchFamily="18" charset="0"/>
              <a:cs typeface="Times New Roman" panose="02020603050405020304" pitchFamily="18" charset="0"/>
            </a:endParaRPr>
          </a:p>
          <a:p>
            <a:pPr marL="180975" lvl="0" indent="-180975" algn="just"/>
            <a:r>
              <a:rPr lang="en-GB" altLang="en-US" sz="2000" dirty="0" err="1">
                <a:ea typeface="Times New Roman" panose="02020603050405020304" pitchFamily="18" charset="0"/>
                <a:cs typeface="Times New Roman" panose="02020603050405020304" pitchFamily="18" charset="0"/>
              </a:rPr>
              <a:t>Akerlof</a:t>
            </a:r>
            <a:r>
              <a:rPr lang="en-GB" altLang="en-US" sz="2000" dirty="0">
                <a:ea typeface="Times New Roman" panose="02020603050405020304" pitchFamily="18" charset="0"/>
                <a:cs typeface="Times New Roman" panose="02020603050405020304" pitchFamily="18" charset="0"/>
              </a:rPr>
              <a:t>, G.A., and Katz, L.F. (1989). "Worker's Trust Funds and the Logic of Wage Profiles". Quarterly Journal of Economics, 104, 525-536.</a:t>
            </a:r>
          </a:p>
          <a:p>
            <a:pPr marL="180975" lvl="0" indent="-180975" algn="just"/>
            <a:r>
              <a:rPr lang="en-GB" altLang="en-US" sz="2000" dirty="0" err="1" smtClean="0">
                <a:ea typeface="Times New Roman" panose="02020603050405020304" pitchFamily="18" charset="0"/>
                <a:cs typeface="Times New Roman" panose="02020603050405020304" pitchFamily="18" charset="0"/>
              </a:rPr>
              <a:t>Atallah</a:t>
            </a:r>
            <a:r>
              <a:rPr lang="en-GB" altLang="en-US" sz="2000" dirty="0">
                <a:ea typeface="Times New Roman" panose="02020603050405020304" pitchFamily="18" charset="0"/>
                <a:cs typeface="Times New Roman" panose="02020603050405020304" pitchFamily="18" charset="0"/>
              </a:rPr>
              <a:t>, M. (2018). "Skills &amp; Self-Employment in Developing Countries". PSE, mimeo.</a:t>
            </a:r>
          </a:p>
          <a:p>
            <a:pPr marL="180975" lvl="0" indent="-180975" algn="just"/>
            <a:r>
              <a:rPr lang="en-GB" altLang="en-US" sz="2000" dirty="0" smtClean="0">
                <a:ea typeface="Times New Roman" panose="02020603050405020304" pitchFamily="18" charset="0"/>
                <a:cs typeface="Times New Roman" panose="02020603050405020304" pitchFamily="18" charset="0"/>
              </a:rPr>
              <a:t>Bianchi</a:t>
            </a:r>
            <a:r>
              <a:rPr lang="en-GB" altLang="en-US" sz="2000" dirty="0">
                <a:ea typeface="Times New Roman" panose="02020603050405020304" pitchFamily="18" charset="0"/>
                <a:cs typeface="Times New Roman" panose="02020603050405020304" pitchFamily="18" charset="0"/>
              </a:rPr>
              <a:t>, M. (2012). "Financial Development, Entrepreneurship and Job Satisfaction". Review of Economics and Statistics, 94, 273-286.</a:t>
            </a:r>
          </a:p>
          <a:p>
            <a:pPr marL="180975" lvl="0" indent="-180975" algn="just"/>
            <a:r>
              <a:rPr lang="en-GB" altLang="en-US" sz="2000" dirty="0" err="1">
                <a:ea typeface="Times New Roman" panose="02020603050405020304" pitchFamily="18" charset="0"/>
                <a:cs typeface="Times New Roman" panose="02020603050405020304" pitchFamily="18" charset="0"/>
              </a:rPr>
              <a:t>Blanchflower</a:t>
            </a:r>
            <a:r>
              <a:rPr lang="en-GB" altLang="en-US" sz="2000" dirty="0">
                <a:ea typeface="Times New Roman" panose="02020603050405020304" pitchFamily="18" charset="0"/>
                <a:cs typeface="Times New Roman" panose="02020603050405020304" pitchFamily="18" charset="0"/>
              </a:rPr>
              <a:t>, D.G., &amp; Oswald, A.J. (1998). "What Makes an Entrepreneur?". Journal of </a:t>
            </a:r>
            <a:r>
              <a:rPr lang="en-GB" altLang="en-US" sz="2000" dirty="0" err="1">
                <a:ea typeface="Times New Roman" panose="02020603050405020304" pitchFamily="18" charset="0"/>
                <a:cs typeface="Times New Roman" panose="02020603050405020304" pitchFamily="18" charset="0"/>
              </a:rPr>
              <a:t>Labor</a:t>
            </a:r>
            <a:r>
              <a:rPr lang="en-GB" altLang="en-US" sz="2000" dirty="0">
                <a:ea typeface="Times New Roman" panose="02020603050405020304" pitchFamily="18" charset="0"/>
                <a:cs typeface="Times New Roman" panose="02020603050405020304" pitchFamily="18" charset="0"/>
              </a:rPr>
              <a:t> Economics, 16, 26-60.</a:t>
            </a:r>
          </a:p>
          <a:p>
            <a:pPr marL="180975" lvl="0" indent="-180975" algn="just"/>
            <a:r>
              <a:rPr lang="en-GB" altLang="en-US" sz="2000" dirty="0" err="1">
                <a:ea typeface="Times New Roman" panose="02020603050405020304" pitchFamily="18" charset="0"/>
                <a:cs typeface="Times New Roman" panose="02020603050405020304" pitchFamily="18" charset="0"/>
              </a:rPr>
              <a:t>Blanchflower</a:t>
            </a:r>
            <a:r>
              <a:rPr lang="en-GB" altLang="en-US" sz="2000" dirty="0">
                <a:ea typeface="Times New Roman" panose="02020603050405020304" pitchFamily="18" charset="0"/>
                <a:cs typeface="Times New Roman" panose="02020603050405020304" pitchFamily="18" charset="0"/>
              </a:rPr>
              <a:t>, D.G., Oswald, A.J., &amp; </a:t>
            </a:r>
            <a:r>
              <a:rPr lang="en-GB" altLang="en-US" sz="2000" dirty="0" err="1">
                <a:ea typeface="Times New Roman" panose="02020603050405020304" pitchFamily="18" charset="0"/>
                <a:cs typeface="Times New Roman" panose="02020603050405020304" pitchFamily="18" charset="0"/>
              </a:rPr>
              <a:t>Stutzer</a:t>
            </a:r>
            <a:r>
              <a:rPr lang="en-GB" altLang="en-US" sz="2000" dirty="0">
                <a:ea typeface="Times New Roman" panose="02020603050405020304" pitchFamily="18" charset="0"/>
                <a:cs typeface="Times New Roman" panose="02020603050405020304" pitchFamily="18" charset="0"/>
              </a:rPr>
              <a:t>, A. (2001). "Latent Entrepreneurship Across Nations". European Economic Review, 45, 680-691.</a:t>
            </a:r>
          </a:p>
          <a:p>
            <a:pPr marL="180975" lvl="0" indent="-180975" algn="just"/>
            <a:r>
              <a:rPr lang="en-GB" altLang="en-US" sz="2000" dirty="0">
                <a:ea typeface="Times New Roman" panose="02020603050405020304" pitchFamily="18" charset="0"/>
                <a:cs typeface="Times New Roman" panose="02020603050405020304" pitchFamily="18" charset="0"/>
              </a:rPr>
              <a:t>Clark, A.E. (2010). "Work, Jobs and Well-Being Across the Millennium". In E. </a:t>
            </a:r>
            <a:r>
              <a:rPr lang="en-GB" altLang="en-US" sz="2000" dirty="0" err="1">
                <a:ea typeface="Times New Roman" panose="02020603050405020304" pitchFamily="18" charset="0"/>
                <a:cs typeface="Times New Roman" panose="02020603050405020304" pitchFamily="18" charset="0"/>
              </a:rPr>
              <a:t>Diener</a:t>
            </a:r>
            <a:r>
              <a:rPr lang="en-GB" altLang="en-US" sz="2000" dirty="0">
                <a:ea typeface="Times New Roman" panose="02020603050405020304" pitchFamily="18" charset="0"/>
                <a:cs typeface="Times New Roman" panose="02020603050405020304" pitchFamily="18" charset="0"/>
              </a:rPr>
              <a:t>, J. </a:t>
            </a:r>
            <a:r>
              <a:rPr lang="en-GB" altLang="en-US" sz="2000" dirty="0" err="1">
                <a:ea typeface="Times New Roman" panose="02020603050405020304" pitchFamily="18" charset="0"/>
                <a:cs typeface="Times New Roman" panose="02020603050405020304" pitchFamily="18" charset="0"/>
              </a:rPr>
              <a:t>Helliwell</a:t>
            </a:r>
            <a:r>
              <a:rPr lang="en-GB" altLang="en-US" sz="2000" dirty="0">
                <a:ea typeface="Times New Roman" panose="02020603050405020304" pitchFamily="18" charset="0"/>
                <a:cs typeface="Times New Roman" panose="02020603050405020304" pitchFamily="18" charset="0"/>
              </a:rPr>
              <a:t>, and D. </a:t>
            </a:r>
            <a:r>
              <a:rPr lang="en-GB" altLang="en-US" sz="2000" dirty="0" err="1">
                <a:ea typeface="Times New Roman" panose="02020603050405020304" pitchFamily="18" charset="0"/>
                <a:cs typeface="Times New Roman" panose="02020603050405020304" pitchFamily="18" charset="0"/>
              </a:rPr>
              <a:t>Kahneman</a:t>
            </a:r>
            <a:r>
              <a:rPr lang="en-GB" altLang="en-US" sz="2000" dirty="0">
                <a:ea typeface="Times New Roman" panose="02020603050405020304" pitchFamily="18" charset="0"/>
                <a:cs typeface="Times New Roman" panose="02020603050405020304" pitchFamily="18" charset="0"/>
              </a:rPr>
              <a:t> (Eds.), International Differences in Well-Being. Oxford: Oxford University Press.</a:t>
            </a:r>
          </a:p>
          <a:p>
            <a:pPr marL="180975" lvl="0" indent="-180975" algn="just"/>
            <a:r>
              <a:rPr lang="en-GB" altLang="en-US" sz="2000" dirty="0">
                <a:ea typeface="Times New Roman" panose="02020603050405020304" pitchFamily="18" charset="0"/>
                <a:cs typeface="Times New Roman" panose="02020603050405020304" pitchFamily="18" charset="0"/>
              </a:rPr>
              <a:t>Clark, A.E., </a:t>
            </a:r>
            <a:r>
              <a:rPr lang="en-GB" altLang="en-US" sz="2000" dirty="0" err="1">
                <a:ea typeface="Times New Roman" panose="02020603050405020304" pitchFamily="18" charset="0"/>
                <a:cs typeface="Times New Roman" panose="02020603050405020304" pitchFamily="18" charset="0"/>
              </a:rPr>
              <a:t>Colombier</a:t>
            </a:r>
            <a:r>
              <a:rPr lang="en-GB" altLang="en-US" sz="2000" dirty="0">
                <a:ea typeface="Times New Roman" panose="02020603050405020304" pitchFamily="18" charset="0"/>
                <a:cs typeface="Times New Roman" panose="02020603050405020304" pitchFamily="18" charset="0"/>
              </a:rPr>
              <a:t>, N., and </a:t>
            </a:r>
            <a:r>
              <a:rPr lang="en-GB" altLang="en-US" sz="2000" dirty="0" err="1">
                <a:ea typeface="Times New Roman" panose="02020603050405020304" pitchFamily="18" charset="0"/>
                <a:cs typeface="Times New Roman" panose="02020603050405020304" pitchFamily="18" charset="0"/>
              </a:rPr>
              <a:t>Masclet</a:t>
            </a:r>
            <a:r>
              <a:rPr lang="en-GB" altLang="en-US" sz="2000" dirty="0">
                <a:ea typeface="Times New Roman" panose="02020603050405020304" pitchFamily="18" charset="0"/>
                <a:cs typeface="Times New Roman" panose="02020603050405020304" pitchFamily="18" charset="0"/>
              </a:rPr>
              <a:t>, D. (2008). "Never the Same After the First Time: The Satisfaction of the Second-Generation Self-Employed". International Journal of Manpower, 29, 591-609. </a:t>
            </a:r>
          </a:p>
          <a:p>
            <a:pPr marL="180975" lvl="0" indent="-180975" algn="just"/>
            <a:r>
              <a:rPr lang="en-GB" altLang="en-US" sz="2000" dirty="0">
                <a:ea typeface="Times New Roman" panose="02020603050405020304" pitchFamily="18" charset="0"/>
                <a:cs typeface="Times New Roman" panose="02020603050405020304" pitchFamily="18" charset="0"/>
              </a:rPr>
              <a:t>Clark, A.E., &amp; </a:t>
            </a:r>
            <a:r>
              <a:rPr lang="en-GB" altLang="en-US" sz="2000" dirty="0" err="1">
                <a:ea typeface="Times New Roman" panose="02020603050405020304" pitchFamily="18" charset="0"/>
                <a:cs typeface="Times New Roman" panose="02020603050405020304" pitchFamily="18" charset="0"/>
              </a:rPr>
              <a:t>Senik</a:t>
            </a:r>
            <a:r>
              <a:rPr lang="en-GB" altLang="en-US" sz="2000" dirty="0">
                <a:ea typeface="Times New Roman" panose="02020603050405020304" pitchFamily="18" charset="0"/>
                <a:cs typeface="Times New Roman" panose="02020603050405020304" pitchFamily="18" charset="0"/>
              </a:rPr>
              <a:t>, C. (2006). "The (Unexpected) Structure of "Rents" on the French and British Labour Markets". Journal of Socio-Economics, 35, 180-196</a:t>
            </a:r>
            <a:r>
              <a:rPr lang="en-GB" altLang="en-US" sz="2000" dirty="0" smtClean="0">
                <a:ea typeface="Times New Roman" panose="02020603050405020304" pitchFamily="18" charset="0"/>
                <a:cs typeface="Times New Roman" panose="02020603050405020304" pitchFamily="18" charset="0"/>
              </a:rPr>
              <a:t>.</a:t>
            </a:r>
            <a:endParaRPr lang="en-GB" altLang="en-US" sz="20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402588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51520" y="116632"/>
            <a:ext cx="8640960" cy="6247864"/>
          </a:xfrm>
          <a:prstGeom prst="rect">
            <a:avLst/>
          </a:prstGeom>
          <a:noFill/>
        </p:spPr>
        <p:txBody>
          <a:bodyPr wrap="square" rtlCol="0">
            <a:spAutoFit/>
          </a:bodyPr>
          <a:lstStyle/>
          <a:p>
            <a:pPr marL="180975" indent="-180975" algn="just"/>
            <a:r>
              <a:rPr lang="en-GB" altLang="en-US" sz="2000" dirty="0" err="1">
                <a:ea typeface="Times New Roman" panose="02020603050405020304" pitchFamily="18" charset="0"/>
                <a:cs typeface="Times New Roman" panose="02020603050405020304" pitchFamily="18" charset="0"/>
              </a:rPr>
              <a:t>Colombier</a:t>
            </a:r>
            <a:r>
              <a:rPr lang="en-GB" altLang="en-US" sz="2000" dirty="0">
                <a:ea typeface="Times New Roman" panose="02020603050405020304" pitchFamily="18" charset="0"/>
                <a:cs typeface="Times New Roman" panose="02020603050405020304" pitchFamily="18" charset="0"/>
              </a:rPr>
              <a:t>, N., </a:t>
            </a:r>
            <a:r>
              <a:rPr lang="en-GB" altLang="en-US" sz="2000" dirty="0" err="1">
                <a:ea typeface="Times New Roman" panose="02020603050405020304" pitchFamily="18" charset="0"/>
                <a:cs typeface="Times New Roman" panose="02020603050405020304" pitchFamily="18" charset="0"/>
              </a:rPr>
              <a:t>Denant-Boemont</a:t>
            </a:r>
            <a:r>
              <a:rPr lang="en-GB" altLang="en-US" sz="2000" dirty="0">
                <a:ea typeface="Times New Roman" panose="02020603050405020304" pitchFamily="18" charset="0"/>
                <a:cs typeface="Times New Roman" panose="02020603050405020304" pitchFamily="18" charset="0"/>
              </a:rPr>
              <a:t>, L., </a:t>
            </a:r>
            <a:r>
              <a:rPr lang="en-GB" altLang="en-US" sz="2000" dirty="0" err="1">
                <a:ea typeface="Times New Roman" panose="02020603050405020304" pitchFamily="18" charset="0"/>
                <a:cs typeface="Times New Roman" panose="02020603050405020304" pitchFamily="18" charset="0"/>
              </a:rPr>
              <a:t>Lohéac</a:t>
            </a:r>
            <a:r>
              <a:rPr lang="en-GB" altLang="en-US" sz="2000" dirty="0">
                <a:ea typeface="Times New Roman" panose="02020603050405020304" pitchFamily="18" charset="0"/>
                <a:cs typeface="Times New Roman" panose="02020603050405020304" pitchFamily="18" charset="0"/>
              </a:rPr>
              <a:t>, Y., and </a:t>
            </a:r>
            <a:r>
              <a:rPr lang="en-GB" altLang="en-US" sz="2000" dirty="0" err="1">
                <a:ea typeface="Times New Roman" panose="02020603050405020304" pitchFamily="18" charset="0"/>
                <a:cs typeface="Times New Roman" panose="02020603050405020304" pitchFamily="18" charset="0"/>
              </a:rPr>
              <a:t>Masclet</a:t>
            </a:r>
            <a:r>
              <a:rPr lang="en-GB" altLang="en-US" sz="2000" dirty="0">
                <a:ea typeface="Times New Roman" panose="02020603050405020304" pitchFamily="18" charset="0"/>
                <a:cs typeface="Times New Roman" panose="02020603050405020304" pitchFamily="18" charset="0"/>
              </a:rPr>
              <a:t>, D. (2009). "Group and </a:t>
            </a:r>
            <a:r>
              <a:rPr lang="en-GB" altLang="en-US" sz="2000" dirty="0" err="1">
                <a:ea typeface="Times New Roman" panose="02020603050405020304" pitchFamily="18" charset="0"/>
                <a:cs typeface="Times New Roman" panose="02020603050405020304" pitchFamily="18" charset="0"/>
              </a:rPr>
              <a:t>Idividual</a:t>
            </a:r>
            <a:r>
              <a:rPr lang="en-GB" altLang="en-US" sz="2000" dirty="0">
                <a:ea typeface="Times New Roman" panose="02020603050405020304" pitchFamily="18" charset="0"/>
                <a:cs typeface="Times New Roman" panose="02020603050405020304" pitchFamily="18" charset="0"/>
              </a:rPr>
              <a:t> Risk Preferences: A Lottery-Choice Experiment with Self-Employed and Salaried Workers". Journal of Economic </a:t>
            </a:r>
            <a:r>
              <a:rPr lang="en-GB" altLang="en-US" sz="2000" dirty="0" err="1">
                <a:ea typeface="Times New Roman" panose="02020603050405020304" pitchFamily="18" charset="0"/>
                <a:cs typeface="Times New Roman" panose="02020603050405020304" pitchFamily="18" charset="0"/>
              </a:rPr>
              <a:t>Behavior</a:t>
            </a:r>
            <a:r>
              <a:rPr lang="en-GB" altLang="en-US" sz="2000" dirty="0">
                <a:ea typeface="Times New Roman" panose="02020603050405020304" pitchFamily="18" charset="0"/>
                <a:cs typeface="Times New Roman" panose="02020603050405020304" pitchFamily="18" charset="0"/>
              </a:rPr>
              <a:t> &amp; Organization, 70, 470-483.</a:t>
            </a:r>
          </a:p>
          <a:p>
            <a:pPr marL="180975" lvl="0" indent="-180975" algn="just"/>
            <a:r>
              <a:rPr lang="en-GB" altLang="en-US" sz="2000" dirty="0" err="1" smtClean="0">
                <a:ea typeface="Times New Roman" panose="02020603050405020304" pitchFamily="18" charset="0"/>
                <a:cs typeface="Times New Roman" panose="02020603050405020304" pitchFamily="18" charset="0"/>
              </a:rPr>
              <a:t>Colombier</a:t>
            </a:r>
            <a:r>
              <a:rPr lang="en-GB" altLang="en-US" sz="2000" dirty="0">
                <a:ea typeface="Times New Roman" panose="02020603050405020304" pitchFamily="18" charset="0"/>
                <a:cs typeface="Times New Roman" panose="02020603050405020304" pitchFamily="18" charset="0"/>
              </a:rPr>
              <a:t>, N., and </a:t>
            </a:r>
            <a:r>
              <a:rPr lang="en-GB" altLang="en-US" sz="2000" dirty="0" err="1">
                <a:ea typeface="Times New Roman" panose="02020603050405020304" pitchFamily="18" charset="0"/>
                <a:cs typeface="Times New Roman" panose="02020603050405020304" pitchFamily="18" charset="0"/>
              </a:rPr>
              <a:t>Masclet</a:t>
            </a:r>
            <a:r>
              <a:rPr lang="en-GB" altLang="en-US" sz="2000" dirty="0">
                <a:ea typeface="Times New Roman" panose="02020603050405020304" pitchFamily="18" charset="0"/>
                <a:cs typeface="Times New Roman" panose="02020603050405020304" pitchFamily="18" charset="0"/>
              </a:rPr>
              <a:t>, D. (2008). "Intergenerational Correlation in Self-employment: Some Further Evidence from ECHP Data". Small Business Economics, 30, 423-437. </a:t>
            </a:r>
          </a:p>
          <a:p>
            <a:pPr marL="180975" lvl="0" indent="-180975" algn="just"/>
            <a:r>
              <a:rPr lang="en-GB" altLang="en-US" sz="2000" dirty="0" err="1">
                <a:ea typeface="Times New Roman" panose="02020603050405020304" pitchFamily="18" charset="0"/>
                <a:cs typeface="Times New Roman" panose="02020603050405020304" pitchFamily="18" charset="0"/>
              </a:rPr>
              <a:t>Dohmen</a:t>
            </a:r>
            <a:r>
              <a:rPr lang="en-GB" altLang="en-US" sz="2000" dirty="0">
                <a:ea typeface="Times New Roman" panose="02020603050405020304" pitchFamily="18" charset="0"/>
                <a:cs typeface="Times New Roman" panose="02020603050405020304" pitchFamily="18" charset="0"/>
              </a:rPr>
              <a:t>, T., Falk, A., Huffman, D., </a:t>
            </a:r>
            <a:r>
              <a:rPr lang="en-GB" altLang="en-US" sz="2000" dirty="0" err="1">
                <a:ea typeface="Times New Roman" panose="02020603050405020304" pitchFamily="18" charset="0"/>
                <a:cs typeface="Times New Roman" panose="02020603050405020304" pitchFamily="18" charset="0"/>
              </a:rPr>
              <a:t>Sunde</a:t>
            </a:r>
            <a:r>
              <a:rPr lang="en-GB" altLang="en-US" sz="2000" dirty="0">
                <a:ea typeface="Times New Roman" panose="02020603050405020304" pitchFamily="18" charset="0"/>
                <a:cs typeface="Times New Roman" panose="02020603050405020304" pitchFamily="18" charset="0"/>
              </a:rPr>
              <a:t>, U., </a:t>
            </a:r>
            <a:r>
              <a:rPr lang="en-GB" altLang="en-US" sz="2000" dirty="0" err="1">
                <a:ea typeface="Times New Roman" panose="02020603050405020304" pitchFamily="18" charset="0"/>
                <a:cs typeface="Times New Roman" panose="02020603050405020304" pitchFamily="18" charset="0"/>
              </a:rPr>
              <a:t>Schupp</a:t>
            </a:r>
            <a:r>
              <a:rPr lang="en-GB" altLang="en-US" sz="2000" dirty="0">
                <a:ea typeface="Times New Roman" panose="02020603050405020304" pitchFamily="18" charset="0"/>
                <a:cs typeface="Times New Roman" panose="02020603050405020304" pitchFamily="18" charset="0"/>
              </a:rPr>
              <a:t>, J., and Wagner, G. (2010). "Individual Risk Attitudes: New Evidence from a Large, Representative, Experimentally-Validated Survey". Journal of the European Economic Association, 9, 522-550.</a:t>
            </a:r>
          </a:p>
          <a:p>
            <a:pPr marL="180975" lvl="0" indent="-180975" algn="just"/>
            <a:r>
              <a:rPr lang="en-GB" altLang="en-US" sz="2000" dirty="0">
                <a:ea typeface="Times New Roman" panose="02020603050405020304" pitchFamily="18" charset="0"/>
                <a:cs typeface="Times New Roman" panose="02020603050405020304" pitchFamily="18" charset="0"/>
              </a:rPr>
              <a:t>Earle, J., and </a:t>
            </a:r>
            <a:r>
              <a:rPr lang="en-GB" altLang="en-US" sz="2000" dirty="0" err="1">
                <a:ea typeface="Times New Roman" panose="02020603050405020304" pitchFamily="18" charset="0"/>
                <a:cs typeface="Times New Roman" panose="02020603050405020304" pitchFamily="18" charset="0"/>
              </a:rPr>
              <a:t>Sakova</a:t>
            </a:r>
            <a:r>
              <a:rPr lang="en-GB" altLang="en-US" sz="2000" dirty="0">
                <a:ea typeface="Times New Roman" panose="02020603050405020304" pitchFamily="18" charset="0"/>
                <a:cs typeface="Times New Roman" panose="02020603050405020304" pitchFamily="18" charset="0"/>
              </a:rPr>
              <a:t>, Z. (2000). "Business start-ups or disguised unemployment? Evidence on the character of self-employment from transition economies". Labour Economics, 7, 575-601. </a:t>
            </a:r>
          </a:p>
          <a:p>
            <a:pPr marL="180975" lvl="0" indent="-180975" algn="just"/>
            <a:r>
              <a:rPr lang="en-GB" altLang="en-US" sz="2000" dirty="0" err="1">
                <a:ea typeface="Times New Roman" panose="02020603050405020304" pitchFamily="18" charset="0"/>
                <a:cs typeface="Times New Roman" panose="02020603050405020304" pitchFamily="18" charset="0"/>
              </a:rPr>
              <a:t>Einav</a:t>
            </a:r>
            <a:r>
              <a:rPr lang="en-GB" altLang="en-US" sz="2000" dirty="0">
                <a:ea typeface="Times New Roman" panose="02020603050405020304" pitchFamily="18" charset="0"/>
                <a:cs typeface="Times New Roman" panose="02020603050405020304" pitchFamily="18" charset="0"/>
              </a:rPr>
              <a:t>, L., and </a:t>
            </a:r>
            <a:r>
              <a:rPr lang="en-GB" altLang="en-US" sz="2000" dirty="0" err="1">
                <a:ea typeface="Times New Roman" panose="02020603050405020304" pitchFamily="18" charset="0"/>
                <a:cs typeface="Times New Roman" panose="02020603050405020304" pitchFamily="18" charset="0"/>
              </a:rPr>
              <a:t>Yariv</a:t>
            </a:r>
            <a:r>
              <a:rPr lang="en-GB" altLang="en-US" sz="2000" dirty="0">
                <a:ea typeface="Times New Roman" panose="02020603050405020304" pitchFamily="18" charset="0"/>
                <a:cs typeface="Times New Roman" panose="02020603050405020304" pitchFamily="18" charset="0"/>
              </a:rPr>
              <a:t>, L. (2006). "What's in a Surname? The Effects of Surname Initials on Academic Success". Journal of Economic Perspectives, 20, 175-187.</a:t>
            </a:r>
          </a:p>
          <a:p>
            <a:pPr marL="180975" lvl="0" indent="-180975" algn="just"/>
            <a:r>
              <a:rPr lang="en-GB" altLang="en-US" sz="2000" dirty="0" err="1">
                <a:ea typeface="Times New Roman" panose="02020603050405020304" pitchFamily="18" charset="0"/>
                <a:cs typeface="Times New Roman" panose="02020603050405020304" pitchFamily="18" charset="0"/>
              </a:rPr>
              <a:t>Ekelund</a:t>
            </a:r>
            <a:r>
              <a:rPr lang="en-GB" altLang="en-US" sz="2000" dirty="0">
                <a:ea typeface="Times New Roman" panose="02020603050405020304" pitchFamily="18" charset="0"/>
                <a:cs typeface="Times New Roman" panose="02020603050405020304" pitchFamily="18" charset="0"/>
              </a:rPr>
              <a:t>, J., Johansson, E., </a:t>
            </a:r>
            <a:r>
              <a:rPr lang="en-GB" altLang="en-US" sz="2000" dirty="0" err="1">
                <a:ea typeface="Times New Roman" panose="02020603050405020304" pitchFamily="18" charset="0"/>
                <a:cs typeface="Times New Roman" panose="02020603050405020304" pitchFamily="18" charset="0"/>
              </a:rPr>
              <a:t>Järvelin</a:t>
            </a:r>
            <a:r>
              <a:rPr lang="en-GB" altLang="en-US" sz="2000" dirty="0">
                <a:ea typeface="Times New Roman" panose="02020603050405020304" pitchFamily="18" charset="0"/>
                <a:cs typeface="Times New Roman" panose="02020603050405020304" pitchFamily="18" charset="0"/>
              </a:rPr>
              <a:t>, M.-R., &amp; </a:t>
            </a:r>
            <a:r>
              <a:rPr lang="en-GB" altLang="en-US" sz="2000" dirty="0" err="1">
                <a:ea typeface="Times New Roman" panose="02020603050405020304" pitchFamily="18" charset="0"/>
                <a:cs typeface="Times New Roman" panose="02020603050405020304" pitchFamily="18" charset="0"/>
              </a:rPr>
              <a:t>Lichtermann</a:t>
            </a:r>
            <a:r>
              <a:rPr lang="en-GB" altLang="en-US" sz="2000" dirty="0">
                <a:ea typeface="Times New Roman" panose="02020603050405020304" pitchFamily="18" charset="0"/>
                <a:cs typeface="Times New Roman" panose="02020603050405020304" pitchFamily="18" charset="0"/>
              </a:rPr>
              <a:t>, D. (2005). "Self-employment and risk-aversion - evidence from psychological test data". Labour Economics, 12, 649-659</a:t>
            </a:r>
            <a:r>
              <a:rPr lang="en-GB" altLang="en-US" sz="2000" dirty="0" smtClean="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1317447"/>
      </p:ext>
    </p:extLst>
  </p:cSld>
  <p:clrMapOvr>
    <a:masterClrMapping/>
  </p:clrMapOvr>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13453</TotalTime>
  <Words>5391</Words>
  <Application>Microsoft Office PowerPoint</Application>
  <PresentationFormat>Affichage à l'écran (4:3)</PresentationFormat>
  <Paragraphs>632</Paragraphs>
  <Slides>101</Slides>
  <Notes>37</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1</vt:i4>
      </vt:variant>
      <vt:variant>
        <vt:lpstr>Titres des diapositives</vt:lpstr>
      </vt:variant>
      <vt:variant>
        <vt:i4>101</vt:i4>
      </vt:variant>
    </vt:vector>
  </HeadingPairs>
  <TitlesOfParts>
    <vt:vector size="110" baseType="lpstr">
      <vt:lpstr>ＭＳ Ｐゴシック</vt:lpstr>
      <vt:lpstr>Arial</vt:lpstr>
      <vt:lpstr>Calibri</vt:lpstr>
      <vt:lpstr>Cambria Math</vt:lpstr>
      <vt:lpstr>Mathematica1</vt:lpstr>
      <vt:lpstr>Times New Roman</vt:lpstr>
      <vt:lpstr>Wingdings</vt:lpstr>
      <vt:lpstr>Modèle par défaut</vt:lpstr>
      <vt:lpstr>Equation</vt:lpstr>
      <vt:lpstr>Self-Employment, Well-Being, Rents and Matching </vt:lpstr>
      <vt:lpstr>The History of SE in OECD  Countries: Rates are Falling, or have plateaued</vt:lpstr>
      <vt:lpstr>Wide disparity between countries</vt:lpstr>
      <vt:lpstr>The situation in 2019</vt:lpstr>
      <vt:lpstr>Présentation PowerPoint</vt:lpstr>
      <vt:lpstr>Présentation PowerPoint</vt:lpstr>
      <vt:lpstr>Men are far more likely to be SE than are women</vt:lpstr>
      <vt:lpstr>Présentation PowerPoint</vt:lpstr>
      <vt:lpstr>Présentation PowerPoint</vt:lpstr>
      <vt:lpstr>Présentation PowerPoint</vt:lpstr>
      <vt:lpstr>Présentation PowerPoint</vt:lpstr>
      <vt:lpstr>Présentation PowerPoint</vt:lpstr>
      <vt:lpstr>Job Characteristics: SE vs E.</vt:lpstr>
      <vt:lpstr>Présentation PowerPoint</vt:lpstr>
      <vt:lpstr>Présentation PowerPoint</vt:lpstr>
      <vt:lpstr>Job Characteristics: SE vs E.</vt:lpstr>
      <vt:lpstr>Job Characteristics: SE vs E.</vt:lpstr>
      <vt:lpstr>Présentation PowerPoint</vt:lpstr>
      <vt:lpstr>Job Characteristics: SE vs E.</vt:lpstr>
      <vt:lpstr>Job Characteristics: SE vs E.</vt:lpstr>
      <vt:lpstr>Job Characteristics: SE vs E.</vt:lpstr>
      <vt:lpstr>Job Characteristics: SE vs E.</vt:lpstr>
      <vt:lpstr>Job Characteristics: SE vs E.</vt:lpstr>
      <vt:lpstr>Measuring Well-being: The Day Reconstruction Method</vt:lpstr>
      <vt:lpstr>Présentation PowerPoint</vt:lpstr>
      <vt:lpstr>Présentation PowerPoint</vt:lpstr>
      <vt:lpstr>Présentation PowerPoint</vt:lpstr>
      <vt:lpstr>Présentation PowerPoint</vt:lpstr>
      <vt:lpstr>Job Characteristics: SE vs E.</vt:lpstr>
      <vt:lpstr>Job Characteristics: SE vs E.</vt:lpstr>
      <vt:lpstr>Job Characteristics: SE vs E.</vt:lpstr>
      <vt:lpstr>Job Characteristics: SE vs E.</vt:lpstr>
      <vt:lpstr>Présentation PowerPoint</vt:lpstr>
      <vt:lpstr>Présentation PowerPoint</vt:lpstr>
      <vt:lpstr>Présentation PowerPoint</vt:lpstr>
      <vt:lpstr>Formal model in Evans and Jovanovic (1989):  Shows not only the decision to become SE, but also the resulting size of the SE firm</vt:lpstr>
      <vt:lpstr>Evans and Jovanovic (1989)</vt:lpstr>
      <vt:lpstr>Choice of Optimal Entrepreneurial Capital Stock</vt:lpstr>
      <vt:lpstr>Finish Solving The Model:  Part 1 </vt:lpstr>
      <vt:lpstr>Finish Solving the Model: Part 2 Compare Entrepreneurial Earnings to Wages</vt:lpstr>
      <vt:lpstr>Implication of the Model: Probability of Entrepreneurship Increasing in Wealth</vt:lpstr>
      <vt:lpstr>Implication of the Model: Probability of Entrepreneurship Increasing in Wealth</vt:lpstr>
      <vt:lpstr>Implication of the Model: Probability of Entrepreneurship Increasing in Wealth</vt:lpstr>
      <vt:lpstr>Evans and Jovanovic Conclusions</vt:lpstr>
      <vt:lpstr>Présentation PowerPoint</vt:lpstr>
      <vt:lpstr>Présentation PowerPoint</vt:lpstr>
      <vt:lpstr>Regression for P(SE)</vt:lpstr>
      <vt:lpstr>Présentation PowerPoint</vt:lpstr>
      <vt:lpstr>Présentation PowerPoint</vt:lpstr>
      <vt:lpstr>Présentation PowerPoint</vt:lpstr>
      <vt:lpstr>Housing Collateral, Credit Constraints and Entrepreneurship:  Evidence from a Mortgage Reform</vt:lpstr>
      <vt:lpstr>Présentation PowerPoint</vt:lpstr>
      <vt:lpstr>Motivation</vt:lpstr>
      <vt:lpstr>Motivation</vt:lpstr>
      <vt:lpstr>This study</vt:lpstr>
      <vt:lpstr>Summary of findings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Another factoid: Self-employment is more satisfactory than employment… and becoming more so</vt:lpstr>
      <vt:lpstr>Présentation PowerPoint</vt:lpstr>
      <vt:lpstr>Présentation PowerPoint</vt:lpstr>
      <vt:lpstr>Présentation PowerPoint</vt:lpstr>
      <vt:lpstr>Présentation PowerPoint</vt:lpstr>
    </vt:vector>
  </TitlesOfParts>
  <Company>pse-eep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DANISH NEIGHBOURS AS NEGATIVES</dc:title>
  <dc:creator>A.Clark</dc:creator>
  <cp:lastModifiedBy>Andrew Clark</cp:lastModifiedBy>
  <cp:revision>211</cp:revision>
  <dcterms:created xsi:type="dcterms:W3CDTF">2008-08-30T09:27:44Z</dcterms:created>
  <dcterms:modified xsi:type="dcterms:W3CDTF">2022-11-28T17:26:24Z</dcterms:modified>
</cp:coreProperties>
</file>