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56" r:id="rId2"/>
    <p:sldId id="381" r:id="rId3"/>
    <p:sldId id="382" r:id="rId4"/>
    <p:sldId id="383" r:id="rId5"/>
    <p:sldId id="287" r:id="rId6"/>
    <p:sldId id="376" r:id="rId7"/>
    <p:sldId id="406" r:id="rId8"/>
    <p:sldId id="407" r:id="rId9"/>
    <p:sldId id="428" r:id="rId10"/>
    <p:sldId id="377" r:id="rId11"/>
    <p:sldId id="378" r:id="rId12"/>
    <p:sldId id="447" r:id="rId13"/>
    <p:sldId id="448" r:id="rId14"/>
    <p:sldId id="392" r:id="rId15"/>
    <p:sldId id="394" r:id="rId16"/>
    <p:sldId id="384" r:id="rId17"/>
    <p:sldId id="388" r:id="rId18"/>
    <p:sldId id="389" r:id="rId19"/>
    <p:sldId id="390" r:id="rId20"/>
    <p:sldId id="393" r:id="rId21"/>
    <p:sldId id="395" r:id="rId22"/>
    <p:sldId id="301" r:id="rId23"/>
    <p:sldId id="403" r:id="rId24"/>
    <p:sldId id="430" r:id="rId25"/>
    <p:sldId id="404" r:id="rId26"/>
    <p:sldId id="451" r:id="rId27"/>
    <p:sldId id="429" r:id="rId28"/>
    <p:sldId id="411" r:id="rId29"/>
    <p:sldId id="387" r:id="rId30"/>
    <p:sldId id="289" r:id="rId31"/>
    <p:sldId id="302" r:id="rId32"/>
    <p:sldId id="330" r:id="rId33"/>
    <p:sldId id="331" r:id="rId34"/>
    <p:sldId id="332" r:id="rId35"/>
    <p:sldId id="333" r:id="rId36"/>
    <p:sldId id="334" r:id="rId37"/>
    <p:sldId id="335" r:id="rId38"/>
    <p:sldId id="336" r:id="rId39"/>
    <p:sldId id="408" r:id="rId40"/>
    <p:sldId id="337" r:id="rId41"/>
    <p:sldId id="396" r:id="rId42"/>
    <p:sldId id="431" r:id="rId43"/>
    <p:sldId id="432" r:id="rId44"/>
    <p:sldId id="433" r:id="rId45"/>
    <p:sldId id="434" r:id="rId46"/>
    <p:sldId id="397" r:id="rId47"/>
    <p:sldId id="398" r:id="rId48"/>
    <p:sldId id="412" r:id="rId49"/>
    <p:sldId id="413" r:id="rId50"/>
    <p:sldId id="414" r:id="rId51"/>
    <p:sldId id="416" r:id="rId52"/>
    <p:sldId id="417" r:id="rId53"/>
    <p:sldId id="418" r:id="rId54"/>
    <p:sldId id="420" r:id="rId55"/>
    <p:sldId id="419" r:id="rId56"/>
    <p:sldId id="421" r:id="rId57"/>
    <p:sldId id="426" r:id="rId58"/>
    <p:sldId id="423" r:id="rId59"/>
    <p:sldId id="425" r:id="rId60"/>
    <p:sldId id="338" r:id="rId61"/>
    <p:sldId id="339" r:id="rId62"/>
    <p:sldId id="340" r:id="rId63"/>
    <p:sldId id="449" r:id="rId64"/>
    <p:sldId id="341" r:id="rId65"/>
    <p:sldId id="450" r:id="rId66"/>
    <p:sldId id="342" r:id="rId67"/>
    <p:sldId id="343" r:id="rId68"/>
    <p:sldId id="344" r:id="rId69"/>
    <p:sldId id="435" r:id="rId70"/>
    <p:sldId id="436" r:id="rId71"/>
    <p:sldId id="437" r:id="rId72"/>
    <p:sldId id="438" r:id="rId73"/>
    <p:sldId id="439" r:id="rId74"/>
    <p:sldId id="346" r:id="rId75"/>
    <p:sldId id="409" r:id="rId76"/>
    <p:sldId id="440" r:id="rId77"/>
    <p:sldId id="347" r:id="rId78"/>
    <p:sldId id="348" r:id="rId79"/>
    <p:sldId id="349" r:id="rId80"/>
    <p:sldId id="372" r:id="rId81"/>
    <p:sldId id="360" r:id="rId82"/>
    <p:sldId id="361" r:id="rId83"/>
    <p:sldId id="362" r:id="rId84"/>
    <p:sldId id="363" r:id="rId85"/>
    <p:sldId id="364" r:id="rId86"/>
    <p:sldId id="368" r:id="rId87"/>
    <p:sldId id="365" r:id="rId88"/>
    <p:sldId id="366" r:id="rId89"/>
    <p:sldId id="369" r:id="rId90"/>
    <p:sldId id="367" r:id="rId91"/>
    <p:sldId id="370" r:id="rId92"/>
    <p:sldId id="350" r:id="rId93"/>
    <p:sldId id="380" r:id="rId94"/>
    <p:sldId id="351" r:id="rId95"/>
    <p:sldId id="352" r:id="rId96"/>
    <p:sldId id="353" r:id="rId97"/>
    <p:sldId id="359" r:id="rId98"/>
    <p:sldId id="399" r:id="rId99"/>
    <p:sldId id="400" r:id="rId100"/>
    <p:sldId id="401" r:id="rId101"/>
    <p:sldId id="386" r:id="rId102"/>
    <p:sldId id="444" r:id="rId103"/>
    <p:sldId id="443" r:id="rId104"/>
    <p:sldId id="379" r:id="rId105"/>
    <p:sldId id="442" r:id="rId106"/>
    <p:sldId id="355" r:id="rId107"/>
    <p:sldId id="356" r:id="rId108"/>
    <p:sldId id="357" r:id="rId109"/>
    <p:sldId id="402" r:id="rId110"/>
    <p:sldId id="358" r:id="rId111"/>
    <p:sldId id="373" r:id="rId112"/>
    <p:sldId id="410" r:id="rId113"/>
    <p:sldId id="371" r:id="rId114"/>
    <p:sldId id="445" r:id="rId115"/>
    <p:sldId id="446" r:id="rId116"/>
    <p:sldId id="452" r:id="rId117"/>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72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6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3E73351-51A2-4D09-8453-D4EEB82AC085}" type="slidenum">
              <a:rPr lang="fr-FR" altLang="fr-FR"/>
              <a:pPr>
                <a:defRPr/>
              </a:pPr>
              <a:t>‹N°›</a:t>
            </a:fld>
            <a:endParaRPr lang="fr-FR" altLang="fr-FR"/>
          </a:p>
        </p:txBody>
      </p:sp>
    </p:spTree>
    <p:extLst>
      <p:ext uri="{BB962C8B-B14F-4D97-AF65-F5344CB8AC3E}">
        <p14:creationId xmlns:p14="http://schemas.microsoft.com/office/powerpoint/2010/main" val="36020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358FBF-A815-488D-BEA6-C35946F0DB4D}" type="slidenum">
              <a:rPr lang="fr-FR" altLang="fr-FR"/>
              <a:pPr>
                <a:spcBef>
                  <a:spcPct val="0"/>
                </a:spcBef>
              </a:pPr>
              <a:t>1</a:t>
            </a:fld>
            <a:endParaRPr lang="fr-FR" altLang="fr-F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995401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2E5A48A-392F-4289-B13A-F7305DB8A0A9}" type="slidenum">
              <a:rPr lang="fr-FR" altLang="fr-FR"/>
              <a:pPr algn="r" eaLnBrk="1" hangingPunct="1">
                <a:spcBef>
                  <a:spcPct val="0"/>
                </a:spcBef>
              </a:pPr>
              <a:t>18</a:t>
            </a:fld>
            <a:endParaRPr lang="fr-FR" altLang="fr-F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66850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B0D3F0D-2B5D-4C19-9B92-96DA9EF4106B}" type="slidenum">
              <a:rPr lang="fr-FR" altLang="fr-FR"/>
              <a:pPr algn="r" eaLnBrk="1" hangingPunct="1">
                <a:spcBef>
                  <a:spcPct val="0"/>
                </a:spcBef>
              </a:pPr>
              <a:t>19</a:t>
            </a:fld>
            <a:endParaRPr lang="fr-FR" altLang="fr-F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97000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EDA21DA-15BC-42D4-9945-4E8990D6E506}" type="slidenum">
              <a:rPr lang="fr-FR" altLang="fr-FR"/>
              <a:pPr algn="r" eaLnBrk="1" hangingPunct="1">
                <a:spcBef>
                  <a:spcPct val="0"/>
                </a:spcBef>
              </a:pPr>
              <a:t>20</a:t>
            </a:fld>
            <a:endParaRPr lang="fr-FR" alt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14075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28A150-5275-4C96-8218-0C8A5BAFD41C}" type="slidenum">
              <a:rPr lang="fr-FR" altLang="fr-FR"/>
              <a:pPr>
                <a:spcBef>
                  <a:spcPct val="0"/>
                </a:spcBef>
              </a:pPr>
              <a:t>21</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10520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B2DC8-0003-4E3E-A7BB-0E6E25B194DF}" type="slidenum">
              <a:rPr lang="fr-FR" altLang="fr-FR"/>
              <a:pPr>
                <a:spcBef>
                  <a:spcPct val="0"/>
                </a:spcBef>
              </a:pPr>
              <a:t>22</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12183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E316A72-C9C4-4DCB-BDD9-B737B943F07C}" type="slidenum">
              <a:rPr lang="fr-FR" altLang="fr-FR"/>
              <a:pPr algn="r" eaLnBrk="1" hangingPunct="1">
                <a:spcBef>
                  <a:spcPct val="0"/>
                </a:spcBef>
              </a:pPr>
              <a:t>23</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83735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E316A72-C9C4-4DCB-BDD9-B737B943F07C}" type="slidenum">
              <a:rPr lang="fr-FR" altLang="fr-FR"/>
              <a:pPr algn="r" eaLnBrk="1" hangingPunct="1">
                <a:spcBef>
                  <a:spcPct val="0"/>
                </a:spcBef>
              </a:pPr>
              <a:t>24</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63951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C59979-88B1-479C-8EF1-2D041AAEFFCB}" type="slidenum">
              <a:rPr lang="fr-FR" altLang="fr-FR"/>
              <a:pPr algn="r" eaLnBrk="1" hangingPunct="1">
                <a:spcBef>
                  <a:spcPct val="0"/>
                </a:spcBef>
              </a:pPr>
              <a:t>25</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9875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C59979-88B1-479C-8EF1-2D041AAEFFCB}" type="slidenum">
              <a:rPr lang="fr-FR" altLang="fr-FR"/>
              <a:pPr algn="r" eaLnBrk="1" hangingPunct="1">
                <a:spcBef>
                  <a:spcPct val="0"/>
                </a:spcBef>
              </a:pPr>
              <a:t>26</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105047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C59979-88B1-479C-8EF1-2D041AAEFFCB}" type="slidenum">
              <a:rPr lang="fr-FR" altLang="fr-FR"/>
              <a:pPr algn="r" eaLnBrk="1" hangingPunct="1">
                <a:spcBef>
                  <a:spcPct val="0"/>
                </a:spcBef>
              </a:pPr>
              <a:t>27</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71494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1D4C0E-5B8B-465C-9D9F-7906BEC5C028}" type="slidenum">
              <a:rPr lang="fr-FR" altLang="fr-FR"/>
              <a:pPr>
                <a:spcBef>
                  <a:spcPct val="0"/>
                </a:spcBef>
              </a:pPr>
              <a:t>2</a:t>
            </a:fld>
            <a:endParaRPr lang="fr-FR" altLang="fr-F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8249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9554BD9-D6AB-40B0-A5E0-7003FD61390B}" type="slidenum">
              <a:rPr lang="fr-FR" altLang="fr-FR"/>
              <a:pPr algn="r" eaLnBrk="1" hangingPunct="1">
                <a:spcBef>
                  <a:spcPct val="0"/>
                </a:spcBef>
              </a:pPr>
              <a:t>28</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291326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551E8A1-0BAF-4454-A5E2-FE0F4A72669D}" type="slidenum">
              <a:rPr lang="fr-FR" altLang="fr-FR"/>
              <a:pPr algn="r" eaLnBrk="1" hangingPunct="1">
                <a:spcBef>
                  <a:spcPct val="0"/>
                </a:spcBef>
              </a:pPr>
              <a:t>29</a:t>
            </a:fld>
            <a:endParaRPr lang="fr-FR" altLang="fr-F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817210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C0D975-5958-4D3B-9347-07B18E02DAF5}" type="slidenum">
              <a:rPr lang="fr-FR" altLang="fr-FR"/>
              <a:pPr>
                <a:spcBef>
                  <a:spcPct val="0"/>
                </a:spcBef>
              </a:pPr>
              <a:t>30</a:t>
            </a:fld>
            <a:endParaRPr lang="fr-FR" alt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77780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584D82-FD14-4AA2-BE8C-94D73C74A107}" type="slidenum">
              <a:rPr lang="fr-FR" altLang="fr-FR"/>
              <a:pPr>
                <a:spcBef>
                  <a:spcPct val="0"/>
                </a:spcBef>
              </a:pPr>
              <a:t>31</a:t>
            </a:fld>
            <a:endParaRPr lang="fr-FR" alt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38343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3340CD-DA6D-4211-8B92-2453E54B8AC0}" type="slidenum">
              <a:rPr lang="fr-FR" altLang="fr-FR"/>
              <a:pPr>
                <a:spcBef>
                  <a:spcPct val="0"/>
                </a:spcBef>
              </a:pPr>
              <a:t>32</a:t>
            </a:fld>
            <a:endParaRPr lang="fr-FR" alt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97469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75DA9B-0E7F-4E17-A10B-BA6C54141927}" type="slidenum">
              <a:rPr lang="fr-FR" altLang="fr-FR"/>
              <a:pPr>
                <a:spcBef>
                  <a:spcPct val="0"/>
                </a:spcBef>
              </a:pPr>
              <a:t>33</a:t>
            </a:fld>
            <a:endParaRPr lang="fr-FR" altLang="fr-F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538523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24AA47-96E7-41DF-ACC3-8B54D3F6FFB3}" type="slidenum">
              <a:rPr lang="fr-FR" altLang="fr-FR"/>
              <a:pPr>
                <a:spcBef>
                  <a:spcPct val="0"/>
                </a:spcBef>
              </a:pPr>
              <a:t>34</a:t>
            </a:fld>
            <a:endParaRPr lang="fr-FR" altLang="fr-F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898082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6AEC93-1AD2-47AD-9556-D5FE764275EE}" type="slidenum">
              <a:rPr lang="fr-FR" altLang="fr-FR"/>
              <a:pPr>
                <a:spcBef>
                  <a:spcPct val="0"/>
                </a:spcBef>
              </a:pPr>
              <a:t>35</a:t>
            </a:fld>
            <a:endParaRPr lang="fr-FR" alt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50188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841467-4E89-4BD5-911D-4E26A0CA2268}" type="slidenum">
              <a:rPr lang="fr-FR" altLang="fr-FR"/>
              <a:pPr>
                <a:spcBef>
                  <a:spcPct val="0"/>
                </a:spcBef>
              </a:pPr>
              <a:t>36</a:t>
            </a:fld>
            <a:endParaRPr lang="fr-FR" altLang="fr-F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784334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6D2B9-4DD1-4091-892E-E071B05D5251}" type="slidenum">
              <a:rPr lang="fr-FR" altLang="fr-FR"/>
              <a:pPr>
                <a:spcBef>
                  <a:spcPct val="0"/>
                </a:spcBef>
              </a:pPr>
              <a:t>37</a:t>
            </a:fld>
            <a:endParaRPr lang="fr-FR" altLang="fr-F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44311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5D7B7-389A-46D8-98DC-FE2E68BFEB02}" type="slidenum">
              <a:rPr lang="fr-FR" altLang="fr-FR"/>
              <a:pPr>
                <a:spcBef>
                  <a:spcPct val="0"/>
                </a:spcBef>
              </a:pPr>
              <a:t>3</a:t>
            </a:fld>
            <a:endParaRPr lang="fr-FR" altLang="fr-F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700334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723123-A501-4FAF-87A8-16CC7F1BE743}" type="slidenum">
              <a:rPr lang="fr-FR" altLang="fr-FR"/>
              <a:pPr>
                <a:spcBef>
                  <a:spcPct val="0"/>
                </a:spcBef>
              </a:pPr>
              <a:t>38</a:t>
            </a:fld>
            <a:endParaRPr lang="fr-FR" altLang="fr-F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828283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A38981-94D4-4566-B1D8-4C52A5EFDC43}" type="slidenum">
              <a:rPr lang="fr-FR" altLang="fr-FR"/>
              <a:pPr>
                <a:spcBef>
                  <a:spcPct val="0"/>
                </a:spcBef>
              </a:pPr>
              <a:t>39</a:t>
            </a:fld>
            <a:endParaRPr lang="fr-FR" altLang="fr-F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52087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FC3919-9652-4B5A-839D-FE3F498DB18A}" type="slidenum">
              <a:rPr lang="fr-FR" altLang="fr-FR"/>
              <a:pPr>
                <a:spcBef>
                  <a:spcPct val="0"/>
                </a:spcBef>
              </a:pPr>
              <a:t>40</a:t>
            </a:fld>
            <a:endParaRPr lang="fr-FR" altLang="fr-F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744378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4C87C-9231-4CD1-8205-8F57D1754F0E}" type="slidenum">
              <a:rPr lang="fr-FR" altLang="fr-FR"/>
              <a:pPr>
                <a:spcBef>
                  <a:spcPct val="0"/>
                </a:spcBef>
              </a:pPr>
              <a:t>41</a:t>
            </a:fld>
            <a:endParaRPr lang="fr-FR" alt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039707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4C87C-9231-4CD1-8205-8F57D1754F0E}" type="slidenum">
              <a:rPr lang="fr-FR" altLang="fr-FR"/>
              <a:pPr>
                <a:spcBef>
                  <a:spcPct val="0"/>
                </a:spcBef>
              </a:pPr>
              <a:t>42</a:t>
            </a:fld>
            <a:endParaRPr lang="fr-FR" alt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107616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4C87C-9231-4CD1-8205-8F57D1754F0E}" type="slidenum">
              <a:rPr lang="fr-FR" altLang="fr-FR"/>
              <a:pPr>
                <a:spcBef>
                  <a:spcPct val="0"/>
                </a:spcBef>
              </a:pPr>
              <a:t>43</a:t>
            </a:fld>
            <a:endParaRPr lang="fr-FR" alt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438183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4C87C-9231-4CD1-8205-8F57D1754F0E}" type="slidenum">
              <a:rPr lang="fr-FR" altLang="fr-FR"/>
              <a:pPr>
                <a:spcBef>
                  <a:spcPct val="0"/>
                </a:spcBef>
              </a:pPr>
              <a:t>44</a:t>
            </a:fld>
            <a:endParaRPr lang="fr-FR" alt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009714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4C87C-9231-4CD1-8205-8F57D1754F0E}" type="slidenum">
              <a:rPr lang="fr-FR" altLang="fr-FR"/>
              <a:pPr>
                <a:spcBef>
                  <a:spcPct val="0"/>
                </a:spcBef>
              </a:pPr>
              <a:t>45</a:t>
            </a:fld>
            <a:endParaRPr lang="fr-FR" alt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30995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32C098-D485-4B49-9CCB-7D385EC04B71}" type="slidenum">
              <a:rPr lang="fr-FR" altLang="fr-FR"/>
              <a:pPr>
                <a:spcBef>
                  <a:spcPct val="0"/>
                </a:spcBef>
              </a:pPr>
              <a:t>46</a:t>
            </a:fld>
            <a:endParaRPr lang="fr-FR" altLang="fr-F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011634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4922D6-192D-4FA7-919D-E8426FF76A14}" type="slidenum">
              <a:rPr lang="fr-FR" altLang="fr-FR"/>
              <a:pPr>
                <a:spcBef>
                  <a:spcPct val="0"/>
                </a:spcBef>
              </a:pPr>
              <a:t>47</a:t>
            </a:fld>
            <a:endParaRPr lang="fr-FR" altLang="fr-F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08251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7600B-1FFA-415E-9F04-9EC0AEBB09E5}" type="slidenum">
              <a:rPr lang="fr-FR" altLang="fr-FR"/>
              <a:pPr>
                <a:spcBef>
                  <a:spcPct val="0"/>
                </a:spcBef>
              </a:pPr>
              <a:t>4</a:t>
            </a:fld>
            <a:endParaRPr lang="fr-FR" altLang="fr-F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473346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ln/>
        </p:spPr>
      </p:sp>
      <p:sp>
        <p:nvSpPr>
          <p:cNvPr id="870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002776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571882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ln/>
        </p:spPr>
      </p:sp>
      <p:sp>
        <p:nvSpPr>
          <p:cNvPr id="921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233262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88D372-1BD8-4BC8-B143-9FF38DC280CF}" type="slidenum">
              <a:rPr lang="fr-FR" altLang="fr-FR"/>
              <a:pPr>
                <a:spcBef>
                  <a:spcPct val="0"/>
                </a:spcBef>
              </a:pPr>
              <a:t>60</a:t>
            </a:fld>
            <a:endParaRPr lang="fr-FR" altLang="fr-F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013047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5E7BF3-349A-4B40-9A7A-1F5CFEECA544}" type="slidenum">
              <a:rPr lang="fr-FR" altLang="fr-FR"/>
              <a:pPr>
                <a:spcBef>
                  <a:spcPct val="0"/>
                </a:spcBef>
              </a:pPr>
              <a:t>61</a:t>
            </a:fld>
            <a:endParaRPr lang="fr-FR"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980496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1747E3-E5D7-4DF4-B6EC-76E571BF1233}" type="slidenum">
              <a:rPr lang="fr-FR" altLang="fr-FR"/>
              <a:pPr>
                <a:spcBef>
                  <a:spcPct val="0"/>
                </a:spcBef>
              </a:pPr>
              <a:t>62</a:t>
            </a:fld>
            <a:endParaRPr lang="fr-FR" altLang="fr-F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67429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85" tIns="48043" rIns="96085" bIns="48043" anchor="b"/>
          <a:lstStyle>
            <a:lvl1pPr defTabSz="960438" eaLnBrk="0" hangingPunct="0">
              <a:defRPr>
                <a:solidFill>
                  <a:schemeClr val="tx1"/>
                </a:solidFill>
                <a:latin typeface="Verdana" pitchFamily="34" charset="0"/>
                <a:cs typeface="Arial" charset="0"/>
              </a:defRPr>
            </a:lvl1pPr>
            <a:lvl2pPr marL="742950" indent="-285750" defTabSz="960438" eaLnBrk="0" hangingPunct="0">
              <a:defRPr>
                <a:solidFill>
                  <a:schemeClr val="tx1"/>
                </a:solidFill>
                <a:latin typeface="Verdana" pitchFamily="34" charset="0"/>
                <a:cs typeface="Arial" charset="0"/>
              </a:defRPr>
            </a:lvl2pPr>
            <a:lvl3pPr marL="1143000" indent="-228600" defTabSz="960438" eaLnBrk="0" hangingPunct="0">
              <a:defRPr>
                <a:solidFill>
                  <a:schemeClr val="tx1"/>
                </a:solidFill>
                <a:latin typeface="Verdana" pitchFamily="34" charset="0"/>
                <a:cs typeface="Arial" charset="0"/>
              </a:defRPr>
            </a:lvl3pPr>
            <a:lvl4pPr marL="1600200" indent="-228600" defTabSz="960438" eaLnBrk="0" hangingPunct="0">
              <a:defRPr>
                <a:solidFill>
                  <a:schemeClr val="tx1"/>
                </a:solidFill>
                <a:latin typeface="Verdana" pitchFamily="34" charset="0"/>
                <a:cs typeface="Arial" charset="0"/>
              </a:defRPr>
            </a:lvl4pPr>
            <a:lvl5pPr marL="2057400" indent="-228600" defTabSz="960438" eaLnBrk="0" hangingPunct="0">
              <a:defRPr>
                <a:solidFill>
                  <a:schemeClr val="tx1"/>
                </a:solidFill>
                <a:latin typeface="Verdana" pitchFamily="34" charset="0"/>
                <a:cs typeface="Arial" charset="0"/>
              </a:defRPr>
            </a:lvl5pPr>
            <a:lvl6pPr marL="2514600" indent="-228600" defTabSz="960438" eaLnBrk="0" fontAlgn="base" hangingPunct="0">
              <a:spcBef>
                <a:spcPct val="0"/>
              </a:spcBef>
              <a:spcAft>
                <a:spcPct val="0"/>
              </a:spcAft>
              <a:defRPr>
                <a:solidFill>
                  <a:schemeClr val="tx1"/>
                </a:solidFill>
                <a:latin typeface="Verdana" pitchFamily="34" charset="0"/>
                <a:cs typeface="Arial" charset="0"/>
              </a:defRPr>
            </a:lvl6pPr>
            <a:lvl7pPr marL="2971800" indent="-228600" defTabSz="960438" eaLnBrk="0" fontAlgn="base" hangingPunct="0">
              <a:spcBef>
                <a:spcPct val="0"/>
              </a:spcBef>
              <a:spcAft>
                <a:spcPct val="0"/>
              </a:spcAft>
              <a:defRPr>
                <a:solidFill>
                  <a:schemeClr val="tx1"/>
                </a:solidFill>
                <a:latin typeface="Verdana" pitchFamily="34" charset="0"/>
                <a:cs typeface="Arial" charset="0"/>
              </a:defRPr>
            </a:lvl7pPr>
            <a:lvl8pPr marL="3429000" indent="-228600" defTabSz="960438" eaLnBrk="0" fontAlgn="base" hangingPunct="0">
              <a:spcBef>
                <a:spcPct val="0"/>
              </a:spcBef>
              <a:spcAft>
                <a:spcPct val="0"/>
              </a:spcAft>
              <a:defRPr>
                <a:solidFill>
                  <a:schemeClr val="tx1"/>
                </a:solidFill>
                <a:latin typeface="Verdana" pitchFamily="34" charset="0"/>
                <a:cs typeface="Arial" charset="0"/>
              </a:defRPr>
            </a:lvl8pPr>
            <a:lvl9pPr marL="3886200" indent="-228600" defTabSz="96043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5C2012D-D91D-4688-94FC-E4BF1315D3D8}" type="slidenum">
              <a:rPr lang="fr-FR" sz="1300">
                <a:latin typeface="Arial" charset="0"/>
              </a:rPr>
              <a:pPr algn="r" eaLnBrk="1" hangingPunct="1"/>
              <a:t>63</a:t>
            </a:fld>
            <a:endParaRPr lang="fr-FR" sz="13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fr-FR" dirty="0"/>
              <a:t>Objectif de ce genre</a:t>
            </a:r>
            <a:r>
              <a:rPr lang="fr-FR" baseline="0" dirty="0"/>
              <a:t> de mesure : réduire la pression sur le marché du travail des hommes dans des périodes de pénurie d’emploi.</a:t>
            </a:r>
            <a:endParaRPr lang="fr-FR" dirty="0"/>
          </a:p>
        </p:txBody>
      </p:sp>
    </p:spTree>
    <p:extLst>
      <p:ext uri="{BB962C8B-B14F-4D97-AF65-F5344CB8AC3E}">
        <p14:creationId xmlns:p14="http://schemas.microsoft.com/office/powerpoint/2010/main" val="698169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EA7358-A951-4071-B7A1-6EACF01B93A9}" type="slidenum">
              <a:rPr lang="fr-FR" altLang="fr-FR"/>
              <a:pPr>
                <a:spcBef>
                  <a:spcPct val="0"/>
                </a:spcBef>
              </a:pPr>
              <a:t>64</a:t>
            </a:fld>
            <a:endParaRPr lang="fr-FR" alt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46749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EA7358-A951-4071-B7A1-6EACF01B93A9}" type="slidenum">
              <a:rPr lang="fr-FR" altLang="fr-FR"/>
              <a:pPr>
                <a:spcBef>
                  <a:spcPct val="0"/>
                </a:spcBef>
              </a:pPr>
              <a:t>65</a:t>
            </a:fld>
            <a:endParaRPr lang="fr-FR" alt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563748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651A4C-5C00-4F83-8823-AF01D03D5927}" type="slidenum">
              <a:rPr lang="fr-FR" altLang="fr-FR"/>
              <a:pPr>
                <a:spcBef>
                  <a:spcPct val="0"/>
                </a:spcBef>
              </a:pPr>
              <a:t>66</a:t>
            </a:fld>
            <a:endParaRPr lang="fr-FR"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80919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54F2B0-5F0C-484A-BD11-7D86E080F3C8}" type="slidenum">
              <a:rPr lang="fr-FR" altLang="fr-FR"/>
              <a:pPr>
                <a:spcBef>
                  <a:spcPct val="0"/>
                </a:spcBef>
              </a:pPr>
              <a:t>5</a:t>
            </a:fld>
            <a:endParaRPr lang="fr-FR" altLang="fr-F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195519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4612A6-29CB-46F6-A6AB-C06D087E5805}" type="slidenum">
              <a:rPr lang="fr-FR" altLang="fr-FR"/>
              <a:pPr>
                <a:spcBef>
                  <a:spcPct val="0"/>
                </a:spcBef>
              </a:pPr>
              <a:t>67</a:t>
            </a:fld>
            <a:endParaRPr lang="fr-FR" altLang="fr-F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453056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D4D530-F3DB-458B-A8DC-A3D76106C8A1}" type="slidenum">
              <a:rPr lang="fr-FR" altLang="fr-FR"/>
              <a:pPr>
                <a:spcBef>
                  <a:spcPct val="0"/>
                </a:spcBef>
              </a:pPr>
              <a:t>68</a:t>
            </a:fld>
            <a:endParaRPr lang="fr-FR" altLang="fr-F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35101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8A875-E3F2-46BE-880D-7058C81AEBEF}" type="slidenum">
              <a:rPr lang="fr-FR" altLang="fr-FR"/>
              <a:pPr>
                <a:spcBef>
                  <a:spcPct val="0"/>
                </a:spcBef>
              </a:pPr>
              <a:t>70</a:t>
            </a:fld>
            <a:endParaRPr lang="fr-FR"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836150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8A875-E3F2-46BE-880D-7058C81AEBEF}" type="slidenum">
              <a:rPr lang="fr-FR" altLang="fr-FR"/>
              <a:pPr>
                <a:spcBef>
                  <a:spcPct val="0"/>
                </a:spcBef>
              </a:pPr>
              <a:t>71</a:t>
            </a:fld>
            <a:endParaRPr lang="fr-FR"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4380584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8A875-E3F2-46BE-880D-7058C81AEBEF}" type="slidenum">
              <a:rPr lang="fr-FR" altLang="fr-FR"/>
              <a:pPr>
                <a:spcBef>
                  <a:spcPct val="0"/>
                </a:spcBef>
              </a:pPr>
              <a:t>72</a:t>
            </a:fld>
            <a:endParaRPr lang="fr-FR"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060195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8A875-E3F2-46BE-880D-7058C81AEBEF}" type="slidenum">
              <a:rPr lang="fr-FR" altLang="fr-FR"/>
              <a:pPr>
                <a:spcBef>
                  <a:spcPct val="0"/>
                </a:spcBef>
              </a:pPr>
              <a:t>73</a:t>
            </a:fld>
            <a:endParaRPr lang="fr-FR"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089841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57CB17-A692-404B-AB48-3CA07797C868}" type="slidenum">
              <a:rPr lang="fr-FR" altLang="fr-FR"/>
              <a:pPr>
                <a:spcBef>
                  <a:spcPct val="0"/>
                </a:spcBef>
              </a:pPr>
              <a:t>74</a:t>
            </a:fld>
            <a:endParaRPr lang="fr-FR" altLang="fr-F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505788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5A6C83-8903-4EB1-A2E3-9FA5E15B05EE}" type="slidenum">
              <a:rPr lang="fr-FR" altLang="fr-FR"/>
              <a:pPr>
                <a:spcBef>
                  <a:spcPct val="0"/>
                </a:spcBef>
              </a:pPr>
              <a:t>75</a:t>
            </a:fld>
            <a:endParaRPr lang="fr-FR"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607105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5A6C83-8903-4EB1-A2E3-9FA5E15B05EE}" type="slidenum">
              <a:rPr lang="fr-FR" altLang="fr-FR"/>
              <a:pPr>
                <a:spcBef>
                  <a:spcPct val="0"/>
                </a:spcBef>
              </a:pPr>
              <a:t>76</a:t>
            </a:fld>
            <a:endParaRPr lang="fr-FR"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910680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078D36-9B10-46EF-BFAE-326A31B9875D}" type="slidenum">
              <a:rPr lang="fr-FR" altLang="fr-FR"/>
              <a:pPr>
                <a:spcBef>
                  <a:spcPct val="0"/>
                </a:spcBef>
              </a:pPr>
              <a:t>77</a:t>
            </a:fld>
            <a:endParaRPr lang="fr-FR" altLang="fr-F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54435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3CF7AA-9015-4668-A1E5-D756EF9E2B41}" type="slidenum">
              <a:rPr lang="fr-FR" altLang="fr-FR"/>
              <a:pPr>
                <a:spcBef>
                  <a:spcPct val="0"/>
                </a:spcBef>
              </a:pPr>
              <a:t>7</a:t>
            </a:fld>
            <a:endParaRPr lang="fr-FR" altLang="fr-F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252379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56E50E-2B6C-438D-A717-F47634B62A94}" type="slidenum">
              <a:rPr lang="fr-FR" altLang="fr-FR"/>
              <a:pPr>
                <a:spcBef>
                  <a:spcPct val="0"/>
                </a:spcBef>
              </a:pPr>
              <a:t>78</a:t>
            </a:fld>
            <a:endParaRPr lang="fr-FR" altLang="fr-F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613454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003C6-81E5-4716-871B-991881FD4CE7}" type="slidenum">
              <a:rPr lang="fr-FR" altLang="fr-FR"/>
              <a:pPr>
                <a:spcBef>
                  <a:spcPct val="0"/>
                </a:spcBef>
              </a:pPr>
              <a:t>79</a:t>
            </a:fld>
            <a:endParaRPr lang="fr-FR" altLang="fr-F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624242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C49F27-8ABF-48AA-B7BB-DC2B269C539B}" type="slidenum">
              <a:rPr lang="fr-FR" altLang="fr-FR"/>
              <a:pPr>
                <a:spcBef>
                  <a:spcPct val="0"/>
                </a:spcBef>
              </a:pPr>
              <a:t>80</a:t>
            </a:fld>
            <a:endParaRPr lang="fr-FR" altLang="fr-F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402164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DC6C9A-EC66-4B65-B4F9-021562B2C492}" type="slidenum">
              <a:rPr lang="fr-FR" altLang="fr-FR"/>
              <a:pPr>
                <a:spcBef>
                  <a:spcPct val="0"/>
                </a:spcBef>
              </a:pPr>
              <a:t>81</a:t>
            </a:fld>
            <a:endParaRPr lang="fr-FR" altLang="fr-F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7894935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D98C2D-35A2-4187-B343-E886659C9CD9}" type="slidenum">
              <a:rPr lang="fr-FR" altLang="fr-FR"/>
              <a:pPr>
                <a:spcBef>
                  <a:spcPct val="0"/>
                </a:spcBef>
              </a:pPr>
              <a:t>82</a:t>
            </a:fld>
            <a:endParaRPr lang="fr-FR" altLang="fr-F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3845028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FB37C4-09D7-443E-9972-F2FD0C7640DB}" type="slidenum">
              <a:rPr lang="fr-FR" altLang="fr-FR"/>
              <a:pPr>
                <a:spcBef>
                  <a:spcPct val="0"/>
                </a:spcBef>
              </a:pPr>
              <a:t>83</a:t>
            </a:fld>
            <a:endParaRPr lang="fr-FR" altLang="fr-F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6319573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858BCB-7C62-4742-BA0F-007BAA5C0BA5}" type="slidenum">
              <a:rPr lang="fr-FR" altLang="fr-FR"/>
              <a:pPr>
                <a:spcBef>
                  <a:spcPct val="0"/>
                </a:spcBef>
              </a:pPr>
              <a:t>84</a:t>
            </a:fld>
            <a:endParaRPr lang="fr-FR" altLang="fr-F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8162325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72374C-0072-42EA-ADA6-84AC4591CD31}" type="slidenum">
              <a:rPr lang="fr-FR" altLang="fr-FR"/>
              <a:pPr>
                <a:spcBef>
                  <a:spcPct val="0"/>
                </a:spcBef>
              </a:pPr>
              <a:t>85</a:t>
            </a:fld>
            <a:endParaRPr lang="fr-FR"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4213237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A06A7C-95BA-4EE9-A5F1-B02EF0F6467E}" type="slidenum">
              <a:rPr lang="fr-FR" altLang="fr-FR"/>
              <a:pPr>
                <a:spcBef>
                  <a:spcPct val="0"/>
                </a:spcBef>
              </a:pPr>
              <a:t>87</a:t>
            </a:fld>
            <a:endParaRPr lang="fr-FR" altLang="fr-F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782770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1CA9BB-93CF-4551-9BE1-E98C54BB8578}" type="slidenum">
              <a:rPr lang="fr-FR" altLang="fr-FR"/>
              <a:pPr>
                <a:spcBef>
                  <a:spcPct val="0"/>
                </a:spcBef>
              </a:pPr>
              <a:t>88</a:t>
            </a:fld>
            <a:endParaRPr lang="fr-FR" altLang="fr-F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9054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AB2ED2-F52A-48D7-BE3B-3BA0C7EEBB24}" type="slidenum">
              <a:rPr lang="fr-FR" altLang="fr-FR"/>
              <a:pPr>
                <a:spcBef>
                  <a:spcPct val="0"/>
                </a:spcBef>
              </a:pPr>
              <a:t>8</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1547918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4AC1D6-1A08-44B2-B21C-CCCA4E527DFA}" type="slidenum">
              <a:rPr lang="fr-FR" altLang="fr-FR"/>
              <a:pPr>
                <a:spcBef>
                  <a:spcPct val="0"/>
                </a:spcBef>
              </a:pPr>
              <a:t>90</a:t>
            </a:fld>
            <a:endParaRPr lang="fr-FR" altLang="fr-F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091208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245A59-916E-4D31-B33D-3CD80D40433F}" type="slidenum">
              <a:rPr lang="fr-FR" altLang="fr-FR"/>
              <a:pPr>
                <a:spcBef>
                  <a:spcPct val="0"/>
                </a:spcBef>
              </a:pPr>
              <a:t>91</a:t>
            </a:fld>
            <a:endParaRPr lang="fr-FR" altLang="fr-F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8525026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DDB40B-C10D-49BD-8A72-BE9B8AFD146E}" type="slidenum">
              <a:rPr lang="fr-FR" altLang="fr-FR"/>
              <a:pPr>
                <a:spcBef>
                  <a:spcPct val="0"/>
                </a:spcBef>
              </a:pPr>
              <a:t>92</a:t>
            </a:fld>
            <a:endParaRPr lang="fr-FR" altLang="fr-F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807224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C3EDDA-2C3E-4CED-80C0-23F5A20358C7}" type="slidenum">
              <a:rPr lang="fr-FR" altLang="fr-FR"/>
              <a:pPr>
                <a:spcBef>
                  <a:spcPct val="0"/>
                </a:spcBef>
              </a:pPr>
              <a:t>93</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9191883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DD4919-47B3-48F9-919E-ABE187C2819F}" type="slidenum">
              <a:rPr lang="fr-FR" altLang="fr-FR"/>
              <a:pPr>
                <a:spcBef>
                  <a:spcPct val="0"/>
                </a:spcBef>
              </a:pPr>
              <a:t>94</a:t>
            </a:fld>
            <a:endParaRPr lang="fr-FR" altLang="fr-F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7789260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5E084A-415E-42AA-871C-82994B7615B8}" type="slidenum">
              <a:rPr lang="fr-FR" altLang="fr-FR"/>
              <a:pPr>
                <a:spcBef>
                  <a:spcPct val="0"/>
                </a:spcBef>
              </a:pPr>
              <a:t>95</a:t>
            </a:fld>
            <a:endParaRPr lang="fr-FR" altLang="fr-F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6588848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3B4CF9-8D9F-43E4-924A-39802290E8FA}" type="slidenum">
              <a:rPr lang="fr-FR" altLang="fr-FR"/>
              <a:pPr>
                <a:spcBef>
                  <a:spcPct val="0"/>
                </a:spcBef>
              </a:pPr>
              <a:t>96</a:t>
            </a:fld>
            <a:endParaRPr lang="fr-FR" altLang="fr-F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40353507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711B5E-B9C2-418A-8C83-713362DA5FEC}" type="slidenum">
              <a:rPr lang="fr-FR" altLang="fr-FR"/>
              <a:pPr>
                <a:spcBef>
                  <a:spcPct val="0"/>
                </a:spcBef>
              </a:pPr>
              <a:t>97</a:t>
            </a:fld>
            <a:endParaRPr lang="fr-FR"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8554212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78B9E-8E94-4D80-A0B6-BDB7C7FD1B09}" type="slidenum">
              <a:rPr lang="fr-FR" altLang="fr-FR"/>
              <a:pPr>
                <a:spcBef>
                  <a:spcPct val="0"/>
                </a:spcBef>
              </a:pPr>
              <a:t>98</a:t>
            </a:fld>
            <a:endParaRPr lang="fr-FR" altLang="fr-F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6641030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DE13DE-8E3D-4968-BE26-AC01ADBD8DBF}" type="slidenum">
              <a:rPr lang="fr-FR" altLang="fr-FR"/>
              <a:pPr>
                <a:spcBef>
                  <a:spcPct val="0"/>
                </a:spcBef>
              </a:pPr>
              <a:t>99</a:t>
            </a:fld>
            <a:endParaRPr lang="fr-FR" altLang="fr-F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06946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278CBD-97A0-47DF-A205-8B5C7CBD391C}" type="slidenum">
              <a:rPr lang="fr-FR" altLang="fr-FR"/>
              <a:pPr>
                <a:spcBef>
                  <a:spcPct val="0"/>
                </a:spcBef>
              </a:pPr>
              <a:t>16</a:t>
            </a:fld>
            <a:endParaRPr lang="fr-FR" altLang="fr-F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662518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6C712E-566D-4A4C-99EC-7D1F34121CA6}" type="slidenum">
              <a:rPr lang="fr-FR" altLang="fr-FR"/>
              <a:pPr>
                <a:spcBef>
                  <a:spcPct val="0"/>
                </a:spcBef>
              </a:pPr>
              <a:t>100</a:t>
            </a:fld>
            <a:endParaRPr lang="fr-FR" altLang="fr-F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6505151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9BEF14-30DE-4585-807A-1885AEFC1307}" type="slidenum">
              <a:rPr lang="fr-FR" altLang="fr-FR"/>
              <a:pPr>
                <a:spcBef>
                  <a:spcPct val="0"/>
                </a:spcBef>
              </a:pPr>
              <a:t>101</a:t>
            </a:fld>
            <a:endParaRPr lang="fr-FR" altLang="fr-F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9094091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6C6EDC-CCAE-43B6-81C9-BCB0981932B4}" type="slidenum">
              <a:rPr lang="fr-FR" altLang="fr-FR"/>
              <a:pPr>
                <a:spcBef>
                  <a:spcPct val="0"/>
                </a:spcBef>
              </a:pPr>
              <a:t>102</a:t>
            </a:fld>
            <a:endParaRPr lang="fr-FR" altLang="fr-F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8781801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6C6EDC-CCAE-43B6-81C9-BCB0981932B4}" type="slidenum">
              <a:rPr lang="fr-FR" altLang="fr-FR"/>
              <a:pPr>
                <a:spcBef>
                  <a:spcPct val="0"/>
                </a:spcBef>
              </a:pPr>
              <a:t>103</a:t>
            </a:fld>
            <a:endParaRPr lang="fr-FR" altLang="fr-F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4570732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B4258-E658-46BF-8EE6-0E0CD653AA38}" type="slidenum">
              <a:rPr lang="fr-FR" altLang="fr-FR"/>
              <a:pPr>
                <a:spcBef>
                  <a:spcPct val="0"/>
                </a:spcBef>
              </a:pPr>
              <a:t>104</a:t>
            </a:fld>
            <a:endParaRPr lang="fr-FR" altLang="fr-F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3699057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3CE527-5EE9-4AC8-AF4F-95084AD0F01E}" type="slidenum">
              <a:rPr lang="fr-FR" altLang="fr-FR"/>
              <a:pPr>
                <a:spcBef>
                  <a:spcPct val="0"/>
                </a:spcBef>
              </a:pPr>
              <a:t>105</a:t>
            </a:fld>
            <a:endParaRPr lang="fr-FR" altLang="fr-F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4161600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6C6EDC-CCAE-43B6-81C9-BCB0981932B4}" type="slidenum">
              <a:rPr lang="fr-FR" altLang="fr-FR"/>
              <a:pPr>
                <a:spcBef>
                  <a:spcPct val="0"/>
                </a:spcBef>
              </a:pPr>
              <a:t>106</a:t>
            </a:fld>
            <a:endParaRPr lang="fr-FR" altLang="fr-F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8374411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3BFCC1-6E88-4B68-98C9-ECA6C0B0BACC}" type="slidenum">
              <a:rPr lang="fr-FR" altLang="fr-FR"/>
              <a:pPr>
                <a:spcBef>
                  <a:spcPct val="0"/>
                </a:spcBef>
              </a:pPr>
              <a:t>107</a:t>
            </a:fld>
            <a:endParaRPr lang="fr-FR" altLang="fr-F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787540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AE4C72-4D9F-4233-8DEA-E290928DC428}" type="slidenum">
              <a:rPr lang="fr-FR" altLang="fr-FR"/>
              <a:pPr>
                <a:spcBef>
                  <a:spcPct val="0"/>
                </a:spcBef>
              </a:pPr>
              <a:t>108</a:t>
            </a:fld>
            <a:endParaRPr lang="fr-FR" altLang="fr-F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7662773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0E4D9B-21D7-4887-BEE6-BDFA2B543F6F}" type="slidenum">
              <a:rPr lang="fr-FR" altLang="fr-FR"/>
              <a:pPr>
                <a:spcBef>
                  <a:spcPct val="0"/>
                </a:spcBef>
              </a:pPr>
              <a:t>109</a:t>
            </a:fld>
            <a:endParaRPr lang="fr-FR" altLang="fr-F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15706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5C9746F-E64F-4916-9314-C9168E3A8EA8}" type="slidenum">
              <a:rPr lang="fr-FR" altLang="fr-FR"/>
              <a:pPr algn="r" eaLnBrk="1" hangingPunct="1">
                <a:spcBef>
                  <a:spcPct val="0"/>
                </a:spcBef>
              </a:pPr>
              <a:t>17</a:t>
            </a:fld>
            <a:endParaRPr lang="fr-FR" altLang="fr-F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7505783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6CD5DE-E163-45DA-ABE8-37D93427F886}" type="slidenum">
              <a:rPr lang="fr-FR" altLang="fr-FR"/>
              <a:pPr>
                <a:spcBef>
                  <a:spcPct val="0"/>
                </a:spcBef>
              </a:pPr>
              <a:t>110</a:t>
            </a:fld>
            <a:endParaRPr lang="fr-FR" altLang="fr-F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15075525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99041D-9187-4064-974D-2B185E3C7819}" type="slidenum">
              <a:rPr lang="fr-FR" altLang="fr-FR"/>
              <a:pPr>
                <a:spcBef>
                  <a:spcPct val="0"/>
                </a:spcBef>
              </a:pPr>
              <a:t>111</a:t>
            </a:fld>
            <a:endParaRPr lang="fr-FR" altLang="fr-F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29556206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845158-2EB4-4589-9E7C-61C3A70D9D43}" type="slidenum">
              <a:rPr lang="fr-FR" altLang="fr-FR"/>
              <a:pPr>
                <a:spcBef>
                  <a:spcPct val="0"/>
                </a:spcBef>
              </a:pPr>
              <a:t>112</a:t>
            </a:fld>
            <a:endParaRPr lang="fr-FR" altLang="fr-F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latin typeface="Arial" panose="020B0604020202020204" pitchFamily="34" charset="0"/>
            </a:endParaRPr>
          </a:p>
        </p:txBody>
      </p:sp>
    </p:spTree>
    <p:extLst>
      <p:ext uri="{BB962C8B-B14F-4D97-AF65-F5344CB8AC3E}">
        <p14:creationId xmlns:p14="http://schemas.microsoft.com/office/powerpoint/2010/main" val="341901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179ACF8-5401-495D-9A4B-4C9E2B46FF1F}" type="slidenum">
              <a:rPr lang="fr-FR" altLang="fr-FR"/>
              <a:pPr>
                <a:defRPr/>
              </a:pPr>
              <a:t>‹N°›</a:t>
            </a:fld>
            <a:endParaRPr lang="fr-FR" altLang="fr-FR"/>
          </a:p>
        </p:txBody>
      </p:sp>
    </p:spTree>
    <p:extLst>
      <p:ext uri="{BB962C8B-B14F-4D97-AF65-F5344CB8AC3E}">
        <p14:creationId xmlns:p14="http://schemas.microsoft.com/office/powerpoint/2010/main" val="121579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A92EE25-0DB7-4E25-8760-A7230955FA93}" type="slidenum">
              <a:rPr lang="fr-FR" altLang="fr-FR"/>
              <a:pPr>
                <a:defRPr/>
              </a:pPr>
              <a:t>‹N°›</a:t>
            </a:fld>
            <a:endParaRPr lang="fr-FR" altLang="fr-FR"/>
          </a:p>
        </p:txBody>
      </p:sp>
    </p:spTree>
    <p:extLst>
      <p:ext uri="{BB962C8B-B14F-4D97-AF65-F5344CB8AC3E}">
        <p14:creationId xmlns:p14="http://schemas.microsoft.com/office/powerpoint/2010/main" val="259002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DAF77D-48E1-40DE-B970-7072C5B53A60}" type="slidenum">
              <a:rPr lang="fr-FR" altLang="fr-FR"/>
              <a:pPr>
                <a:defRPr/>
              </a:pPr>
              <a:t>‹N°›</a:t>
            </a:fld>
            <a:endParaRPr lang="fr-FR" altLang="fr-FR"/>
          </a:p>
        </p:txBody>
      </p:sp>
    </p:spTree>
    <p:extLst>
      <p:ext uri="{BB962C8B-B14F-4D97-AF65-F5344CB8AC3E}">
        <p14:creationId xmlns:p14="http://schemas.microsoft.com/office/powerpoint/2010/main" val="33074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en-GB"/>
          </a:p>
        </p:txBody>
      </p:sp>
      <p:sp>
        <p:nvSpPr>
          <p:cNvPr id="3" name="Espace réservé du tableau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086CC32-D433-439C-99DF-DC276D6F3A94}" type="slidenum">
              <a:rPr lang="fr-FR" altLang="fr-FR"/>
              <a:pPr>
                <a:defRPr/>
              </a:pPr>
              <a:t>‹N°›</a:t>
            </a:fld>
            <a:endParaRPr lang="fr-FR" altLang="fr-FR"/>
          </a:p>
        </p:txBody>
      </p:sp>
    </p:spTree>
    <p:extLst>
      <p:ext uri="{BB962C8B-B14F-4D97-AF65-F5344CB8AC3E}">
        <p14:creationId xmlns:p14="http://schemas.microsoft.com/office/powerpoint/2010/main" val="334277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EAA38B6-44D7-4C37-B97C-074FBA33906F}" type="slidenum">
              <a:rPr lang="fr-FR" altLang="fr-FR"/>
              <a:pPr>
                <a:defRPr/>
              </a:pPr>
              <a:t>‹N°›</a:t>
            </a:fld>
            <a:endParaRPr lang="fr-FR" altLang="fr-FR"/>
          </a:p>
        </p:txBody>
      </p:sp>
    </p:spTree>
    <p:extLst>
      <p:ext uri="{BB962C8B-B14F-4D97-AF65-F5344CB8AC3E}">
        <p14:creationId xmlns:p14="http://schemas.microsoft.com/office/powerpoint/2010/main" val="269310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DD72A2-A63B-48C0-B34E-4D17D23EC108}" type="slidenum">
              <a:rPr lang="fr-FR" altLang="fr-FR"/>
              <a:pPr>
                <a:defRPr/>
              </a:pPr>
              <a:t>‹N°›</a:t>
            </a:fld>
            <a:endParaRPr lang="fr-FR" altLang="fr-FR"/>
          </a:p>
        </p:txBody>
      </p:sp>
    </p:spTree>
    <p:extLst>
      <p:ext uri="{BB962C8B-B14F-4D97-AF65-F5344CB8AC3E}">
        <p14:creationId xmlns:p14="http://schemas.microsoft.com/office/powerpoint/2010/main" val="321047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A575D99-2EE9-4266-AD2C-BA4B78528200}" type="slidenum">
              <a:rPr lang="fr-FR" altLang="fr-FR"/>
              <a:pPr>
                <a:defRPr/>
              </a:pPr>
              <a:t>‹N°›</a:t>
            </a:fld>
            <a:endParaRPr lang="fr-FR" altLang="fr-FR"/>
          </a:p>
        </p:txBody>
      </p:sp>
    </p:spTree>
    <p:extLst>
      <p:ext uri="{BB962C8B-B14F-4D97-AF65-F5344CB8AC3E}">
        <p14:creationId xmlns:p14="http://schemas.microsoft.com/office/powerpoint/2010/main" val="122382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6FF6DCD-FD1B-40E2-A4C7-0676A6E09BC1}" type="slidenum">
              <a:rPr lang="fr-FR" altLang="fr-FR"/>
              <a:pPr>
                <a:defRPr/>
              </a:pPr>
              <a:t>‹N°›</a:t>
            </a:fld>
            <a:endParaRPr lang="fr-FR" altLang="fr-FR"/>
          </a:p>
        </p:txBody>
      </p:sp>
    </p:spTree>
    <p:extLst>
      <p:ext uri="{BB962C8B-B14F-4D97-AF65-F5344CB8AC3E}">
        <p14:creationId xmlns:p14="http://schemas.microsoft.com/office/powerpoint/2010/main" val="140929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D1D1B93-4994-4CD5-AF6D-67A8C6EC856D}" type="slidenum">
              <a:rPr lang="fr-FR" altLang="fr-FR"/>
              <a:pPr>
                <a:defRPr/>
              </a:pPr>
              <a:t>‹N°›</a:t>
            </a:fld>
            <a:endParaRPr lang="fr-FR" altLang="fr-FR"/>
          </a:p>
        </p:txBody>
      </p:sp>
    </p:spTree>
    <p:extLst>
      <p:ext uri="{BB962C8B-B14F-4D97-AF65-F5344CB8AC3E}">
        <p14:creationId xmlns:p14="http://schemas.microsoft.com/office/powerpoint/2010/main" val="283424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CBC3A1D-9B78-462A-AD5D-6B945BEDA6AD}" type="slidenum">
              <a:rPr lang="fr-FR" altLang="fr-FR"/>
              <a:pPr>
                <a:defRPr/>
              </a:pPr>
              <a:t>‹N°›</a:t>
            </a:fld>
            <a:endParaRPr lang="fr-FR" altLang="fr-FR"/>
          </a:p>
        </p:txBody>
      </p:sp>
    </p:spTree>
    <p:extLst>
      <p:ext uri="{BB962C8B-B14F-4D97-AF65-F5344CB8AC3E}">
        <p14:creationId xmlns:p14="http://schemas.microsoft.com/office/powerpoint/2010/main" val="250728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0D031BE-BF22-4DAF-B163-154E8B3D87C5}" type="slidenum">
              <a:rPr lang="fr-FR" altLang="fr-FR"/>
              <a:pPr>
                <a:defRPr/>
              </a:pPr>
              <a:t>‹N°›</a:t>
            </a:fld>
            <a:endParaRPr lang="fr-FR" altLang="fr-FR"/>
          </a:p>
        </p:txBody>
      </p:sp>
    </p:spTree>
    <p:extLst>
      <p:ext uri="{BB962C8B-B14F-4D97-AF65-F5344CB8AC3E}">
        <p14:creationId xmlns:p14="http://schemas.microsoft.com/office/powerpoint/2010/main" val="182200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EDA8FD3-8EF2-4566-B4C1-26A36CB006C6}" type="slidenum">
              <a:rPr lang="fr-FR" altLang="fr-FR"/>
              <a:pPr>
                <a:defRPr/>
              </a:pPr>
              <a:t>‹N°›</a:t>
            </a:fld>
            <a:endParaRPr lang="fr-FR" altLang="fr-FR"/>
          </a:p>
        </p:txBody>
      </p:sp>
    </p:spTree>
    <p:extLst>
      <p:ext uri="{BB962C8B-B14F-4D97-AF65-F5344CB8AC3E}">
        <p14:creationId xmlns:p14="http://schemas.microsoft.com/office/powerpoint/2010/main" val="169489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A202AC8-372F-4E9A-8D17-4F7B0C251A5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isschoolofeconomics.com/clark-andr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549275"/>
            <a:ext cx="7772400" cy="1470025"/>
          </a:xfrm>
        </p:spPr>
        <p:txBody>
          <a:bodyPr/>
          <a:lstStyle/>
          <a:p>
            <a:pPr eaLnBrk="1" hangingPunct="1"/>
            <a:r>
              <a:rPr lang="en-GB" altLang="fr-FR" sz="3600" smtClean="0">
                <a:latin typeface="Times New Roman" panose="02020603050405020304" pitchFamily="18" charset="0"/>
              </a:rPr>
              <a:t>Gender and labour-market outcomes</a:t>
            </a:r>
            <a:endParaRPr lang="fr-FR" altLang="fr-FR" sz="3600" smtClean="0">
              <a:latin typeface="Times New Roman" panose="02020603050405020304" pitchFamily="18" charset="0"/>
            </a:endParaRPr>
          </a:p>
        </p:txBody>
      </p:sp>
      <p:sp>
        <p:nvSpPr>
          <p:cNvPr id="3075" name="Rectangle 3"/>
          <p:cNvSpPr>
            <a:spLocks noGrp="1" noChangeArrowheads="1"/>
          </p:cNvSpPr>
          <p:nvPr>
            <p:ph type="subTitle" idx="1"/>
          </p:nvPr>
        </p:nvSpPr>
        <p:spPr>
          <a:xfrm>
            <a:off x="971550" y="2636838"/>
            <a:ext cx="7345363" cy="1343025"/>
          </a:xfrm>
        </p:spPr>
        <p:txBody>
          <a:bodyPr/>
          <a:lstStyle/>
          <a:p>
            <a:pPr eaLnBrk="1" hangingPunct="1">
              <a:lnSpc>
                <a:spcPct val="90000"/>
              </a:lnSpc>
            </a:pPr>
            <a:r>
              <a:rPr lang="en-GB" altLang="fr-FR" sz="2400" b="1" smtClean="0">
                <a:latin typeface="Times New Roman" panose="02020603050405020304" pitchFamily="18" charset="0"/>
              </a:rPr>
              <a:t>Andrew E. Clark (Paris School of Economics</a:t>
            </a:r>
            <a:r>
              <a:rPr lang="en-GB" altLang="fr-FR" sz="2400" smtClean="0">
                <a:latin typeface="Times New Roman" panose="02020603050405020304" pitchFamily="18" charset="0"/>
              </a:rPr>
              <a:t> </a:t>
            </a:r>
            <a:r>
              <a:rPr lang="en-GB" altLang="fr-FR" sz="2400" b="1" smtClean="0">
                <a:latin typeface="Times New Roman" panose="02020603050405020304" pitchFamily="18" charset="0"/>
              </a:rPr>
              <a:t>– CNRS)</a:t>
            </a:r>
          </a:p>
          <a:p>
            <a:pPr eaLnBrk="1" hangingPunct="1">
              <a:lnSpc>
                <a:spcPct val="90000"/>
              </a:lnSpc>
            </a:pPr>
            <a:r>
              <a:rPr lang="en-GB" altLang="fr-FR" sz="2400" smtClean="0">
                <a:latin typeface="Times New Roman" panose="02020603050405020304" pitchFamily="18" charset="0"/>
                <a:hlinkClick r:id="rId3"/>
              </a:rPr>
              <a:t>http://www.parisschoolofeconomics.com/clark-andrew/</a:t>
            </a:r>
            <a:endParaRPr lang="fr-FR" altLang="fr-FR" sz="24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oneTexte 1"/>
          <p:cNvSpPr txBox="1">
            <a:spLocks noChangeArrowheads="1"/>
          </p:cNvSpPr>
          <p:nvPr/>
        </p:nvSpPr>
        <p:spPr bwMode="auto">
          <a:xfrm>
            <a:off x="179388" y="260350"/>
            <a:ext cx="885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a:t>Women are catching </a:t>
            </a:r>
            <a:r>
              <a:rPr lang="en-GB" altLang="fr-FR" sz="1800" dirty="0" smtClean="0"/>
              <a:t>up in terms of employment rates</a:t>
            </a:r>
            <a:endParaRPr lang="fr-FR" altLang="fr-FR" sz="1800"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2150"/>
            <a:ext cx="8818562" cy="476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ZoneTexte 2"/>
          <p:cNvSpPr txBox="1">
            <a:spLocks noChangeArrowheads="1"/>
          </p:cNvSpPr>
          <p:nvPr/>
        </p:nvSpPr>
        <p:spPr bwMode="auto">
          <a:xfrm>
            <a:off x="34925" y="5602288"/>
            <a:ext cx="9021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a:t>Partly because men were heavier hit by the recession, but the trend gap is falling: from 23% in 1990 to 18% in 2000, and 11.5% in 2014.</a:t>
            </a:r>
          </a:p>
          <a:p>
            <a:pPr eaLnBrk="1" hangingPunct="1">
              <a:spcBef>
                <a:spcPct val="0"/>
              </a:spcBef>
              <a:buFontTx/>
              <a:buNone/>
            </a:pPr>
            <a:endParaRPr lang="en-GB" altLang="fr-FR" sz="1800" dirty="0"/>
          </a:p>
          <a:p>
            <a:pPr eaLnBrk="1" hangingPunct="1">
              <a:spcBef>
                <a:spcPct val="0"/>
              </a:spcBef>
              <a:buFontTx/>
              <a:buNone/>
            </a:pPr>
            <a:r>
              <a:rPr lang="en-GB" altLang="fr-FR" sz="1800" b="1" dirty="0">
                <a:solidFill>
                  <a:srgbClr val="FF0000"/>
                </a:solidFill>
              </a:rPr>
              <a:t>The OECD Gender Employment Gap has exactly halved in a generation </a:t>
            </a:r>
            <a:endParaRPr lang="fr-FR" altLang="fr-FR" sz="1800" b="1"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323850" y="476250"/>
            <a:ext cx="8280400" cy="5761038"/>
          </a:xfrm>
        </p:spPr>
        <p:txBody>
          <a:bodyPr/>
          <a:lstStyle/>
          <a:p>
            <a:pPr marL="609600" indent="-609600" eaLnBrk="1" hangingPunct="1">
              <a:lnSpc>
                <a:spcPct val="90000"/>
              </a:lnSpc>
              <a:buFontTx/>
              <a:buNone/>
            </a:pPr>
            <a:r>
              <a:rPr lang="en-GB" altLang="fr-FR" sz="2400" smtClean="0">
                <a:latin typeface="Times New Roman" panose="02020603050405020304" pitchFamily="18" charset="0"/>
              </a:rPr>
              <a:t>Expectations may also explain the small or zero effect of education on happiness. </a:t>
            </a:r>
          </a:p>
          <a:p>
            <a:pPr marL="609600" indent="-609600" eaLnBrk="1" hangingPunct="1">
              <a:lnSpc>
                <a:spcPct val="90000"/>
              </a:lnSpc>
              <a:buFontTx/>
              <a:buNone/>
            </a:pPr>
            <a:endParaRPr lang="en-GB" altLang="fr-FR" sz="2400" smtClean="0">
              <a:latin typeface="Times New Roman" panose="02020603050405020304" pitchFamily="18" charset="0"/>
            </a:endParaRPr>
          </a:p>
          <a:p>
            <a:pPr marL="609600" indent="-609600" eaLnBrk="1" hangingPunct="1">
              <a:lnSpc>
                <a:spcPct val="90000"/>
              </a:lnSpc>
              <a:buFontTx/>
              <a:buNone/>
            </a:pPr>
            <a:r>
              <a:rPr lang="en-GB" altLang="fr-FR" sz="2400" smtClean="0">
                <a:latin typeface="Times New Roman" panose="02020603050405020304" pitchFamily="18" charset="0"/>
              </a:rPr>
              <a:t>Clark, Kamesaka and Teruyuki (2015): education is associated with greater happiness but also higher happiness aspirations (higher aspirations act as a deflator). </a:t>
            </a:r>
          </a:p>
          <a:p>
            <a:pPr marL="609600" indent="-609600" eaLnBrk="1" hangingPunct="1">
              <a:lnSpc>
                <a:spcPct val="90000"/>
              </a:lnSpc>
              <a:buFontTx/>
              <a:buNone/>
            </a:pPr>
            <a:endParaRPr lang="en-GB" altLang="fr-FR" sz="2400" smtClean="0">
              <a:latin typeface="Times New Roman" panose="02020603050405020304" pitchFamily="18" charset="0"/>
            </a:endParaRPr>
          </a:p>
          <a:p>
            <a:pPr marL="609600" indent="-609600" eaLnBrk="1" hangingPunct="1">
              <a:lnSpc>
                <a:spcPct val="90000"/>
              </a:lnSpc>
              <a:buFontTx/>
              <a:buNone/>
            </a:pPr>
            <a:r>
              <a:rPr lang="en-GB" altLang="fr-FR" sz="2400" smtClean="0">
                <a:latin typeface="Times New Roman" panose="02020603050405020304" pitchFamily="18" charset="0"/>
              </a:rPr>
              <a:t>If education raises aspirations faster than outcomes, it will be negatively correlated with subjective well-being.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07826" y="44226"/>
            <a:ext cx="8712646" cy="5761038"/>
          </a:xfrm>
        </p:spPr>
        <p:txBody>
          <a:bodyPr/>
          <a:lstStyle/>
          <a:p>
            <a:pPr marL="609600" indent="-609600" eaLnBrk="1" hangingPunct="1">
              <a:buFontTx/>
              <a:buNone/>
            </a:pPr>
            <a:r>
              <a:rPr lang="en-GB" altLang="fr-FR" dirty="0" smtClean="0">
                <a:latin typeface="Times New Roman" panose="02020603050405020304" pitchFamily="18" charset="0"/>
              </a:rPr>
              <a:t>3) Differences in the </a:t>
            </a:r>
            <a:r>
              <a:rPr lang="en-GB" altLang="fr-FR" b="1" dirty="0" smtClean="0">
                <a:solidFill>
                  <a:srgbClr val="FF0000"/>
                </a:solidFill>
                <a:latin typeface="Times New Roman" panose="02020603050405020304" pitchFamily="18" charset="0"/>
              </a:rPr>
              <a:t>mean</a:t>
            </a:r>
            <a:r>
              <a:rPr lang="en-GB" altLang="fr-FR" dirty="0" smtClean="0">
                <a:latin typeface="Times New Roman" panose="02020603050405020304" pitchFamily="18" charset="0"/>
              </a:rPr>
              <a:t> level, or the </a:t>
            </a:r>
            <a:r>
              <a:rPr lang="en-GB" altLang="fr-FR" b="1" dirty="0" smtClean="0">
                <a:solidFill>
                  <a:srgbClr val="FF0000"/>
                </a:solidFill>
                <a:latin typeface="Times New Roman" panose="02020603050405020304" pitchFamily="18" charset="0"/>
              </a:rPr>
              <a:t>variance</a:t>
            </a:r>
            <a:r>
              <a:rPr lang="en-GB" altLang="fr-FR" dirty="0" smtClean="0">
                <a:latin typeface="Times New Roman" panose="02020603050405020304" pitchFamily="18" charset="0"/>
              </a:rPr>
              <a:t>?</a:t>
            </a:r>
          </a:p>
          <a:p>
            <a:pPr marL="609600" indent="-609600" eaLnBrk="1" hangingPunct="1">
              <a:buFontTx/>
              <a:buNone/>
            </a:pPr>
            <a:endParaRPr lang="en-GB" altLang="fr-FR" dirty="0">
              <a:latin typeface="Times New Roman" panose="02020603050405020304" pitchFamily="18" charset="0"/>
            </a:endParaRPr>
          </a:p>
          <a:p>
            <a:pPr marL="0" indent="0" eaLnBrk="1" hangingPunct="1">
              <a:buFontTx/>
              <a:buNone/>
            </a:pPr>
            <a:r>
              <a:rPr lang="en-GB" altLang="fr-FR" sz="2800" dirty="0">
                <a:latin typeface="Times New Roman" panose="02020603050405020304" pitchFamily="18" charset="0"/>
              </a:rPr>
              <a:t>One way in which men and women differ is in their chromosomes.</a:t>
            </a:r>
          </a:p>
          <a:p>
            <a:pPr marL="0" indent="0" eaLnBrk="1" hangingPunct="1">
              <a:buFontTx/>
              <a:buNone/>
            </a:pPr>
            <a:endParaRPr lang="en-GB" altLang="fr-FR" sz="2800" dirty="0">
              <a:latin typeface="Times New Roman" panose="02020603050405020304" pitchFamily="18" charset="0"/>
            </a:endParaRPr>
          </a:p>
          <a:p>
            <a:pPr marL="0" indent="0" eaLnBrk="1" hangingPunct="1">
              <a:buFontTx/>
              <a:buNone/>
            </a:pPr>
            <a:r>
              <a:rPr lang="en-GB" altLang="fr-FR" sz="2800" dirty="0">
                <a:latin typeface="Times New Roman" panose="02020603050405020304" pitchFamily="18" charset="0"/>
              </a:rPr>
              <a:t>M = XY</a:t>
            </a:r>
          </a:p>
          <a:p>
            <a:pPr marL="0" indent="0" eaLnBrk="1" hangingPunct="1">
              <a:buFontTx/>
              <a:buNone/>
            </a:pPr>
            <a:r>
              <a:rPr lang="en-GB" altLang="fr-FR" sz="2800" dirty="0">
                <a:latin typeface="Times New Roman" panose="02020603050405020304" pitchFamily="18" charset="0"/>
              </a:rPr>
              <a:t>F = XX</a:t>
            </a:r>
          </a:p>
          <a:p>
            <a:pPr marL="0" indent="0" eaLnBrk="1" hangingPunct="1">
              <a:buFontTx/>
              <a:buNone/>
            </a:pPr>
            <a:endParaRPr lang="en-GB" altLang="fr-FR" sz="2800" dirty="0">
              <a:latin typeface="Times New Roman" panose="02020603050405020304" pitchFamily="18" charset="0"/>
            </a:endParaRPr>
          </a:p>
          <a:p>
            <a:pPr marL="0" indent="0" eaLnBrk="1" hangingPunct="1">
              <a:buNone/>
            </a:pPr>
            <a:r>
              <a:rPr lang="en-GB" altLang="fr-FR" sz="2800" dirty="0">
                <a:latin typeface="Times New Roman" panose="02020603050405020304" pitchFamily="18" charset="0"/>
              </a:rPr>
              <a:t>The genes for intellectual function are located on the X chromosome</a:t>
            </a:r>
          </a:p>
          <a:p>
            <a:pPr marL="0" indent="0" eaLnBrk="1" hangingPunct="1">
              <a:buFontTx/>
              <a:buNone/>
            </a:pPr>
            <a:r>
              <a:rPr lang="en-GB" altLang="fr-FR" sz="2800" dirty="0">
                <a:latin typeface="Times New Roman" panose="02020603050405020304" pitchFamily="18" charset="0"/>
              </a:rPr>
              <a:t>Any </a:t>
            </a:r>
            <a:r>
              <a:rPr lang="en-GB" altLang="fr-FR" sz="2800" dirty="0">
                <a:solidFill>
                  <a:srgbClr val="FF0000"/>
                </a:solidFill>
                <a:latin typeface="Times New Roman" panose="02020603050405020304" pitchFamily="18" charset="0"/>
              </a:rPr>
              <a:t>recessive </a:t>
            </a:r>
            <a:r>
              <a:rPr lang="en-GB" altLang="fr-FR" sz="2800" dirty="0">
                <a:latin typeface="Times New Roman" panose="02020603050405020304" pitchFamily="18" charset="0"/>
              </a:rPr>
              <a:t>allele will be expressed much more frequently amongst men than amongst women: at the allele frequency for men, but at the allele frequency squared for women.</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323850" y="476250"/>
            <a:ext cx="8640638" cy="5761038"/>
          </a:xfrm>
        </p:spPr>
        <p:txBody>
          <a:bodyPr/>
          <a:lstStyle/>
          <a:p>
            <a:pPr marL="0" indent="0" eaLnBrk="1" hangingPunct="1">
              <a:buFontTx/>
              <a:buNone/>
            </a:pPr>
            <a:r>
              <a:rPr lang="en-GB" altLang="fr-FR" dirty="0" smtClean="0">
                <a:latin typeface="Times New Roman" panose="02020603050405020304" pitchFamily="18" charset="0"/>
              </a:rPr>
              <a:t>Take colour-blindness (red-green), as discussed by the British Physicist and Chemist John Dalton.</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RG colour blindness is caused by the lack of the R or G visual pigment gene on the X chromosome (Dalton lacked the G gene). The allelic frequency is somewhere around 7% (differs across populations)</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On average 7%-8% of men are RG colour blind, but only 0.5% (= 7% of 7%) of women.</a:t>
            </a:r>
          </a:p>
        </p:txBody>
      </p:sp>
    </p:spTree>
    <p:extLst>
      <p:ext uri="{BB962C8B-B14F-4D97-AF65-F5344CB8AC3E}">
        <p14:creationId xmlns:p14="http://schemas.microsoft.com/office/powerpoint/2010/main" val="41140667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323850" y="476250"/>
            <a:ext cx="8280400" cy="5761038"/>
          </a:xfrm>
        </p:spPr>
        <p:txBody>
          <a:bodyPr/>
          <a:lstStyle/>
          <a:p>
            <a:pPr marL="0" indent="0" eaLnBrk="1" hangingPunct="1">
              <a:buFontTx/>
              <a:buNone/>
            </a:pPr>
            <a:r>
              <a:rPr lang="en-GB" altLang="fr-FR" dirty="0" smtClean="0">
                <a:latin typeface="Times New Roman" panose="02020603050405020304" pitchFamily="18" charset="0"/>
              </a:rPr>
              <a:t>There is no average difference in intellectual ability by sex. </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But if ability is genetically-determined, the </a:t>
            </a:r>
            <a:r>
              <a:rPr lang="en-GB" altLang="fr-FR" dirty="0" smtClean="0">
                <a:solidFill>
                  <a:srgbClr val="FF0000"/>
                </a:solidFill>
                <a:latin typeface="Times New Roman" panose="02020603050405020304" pitchFamily="18" charset="0"/>
              </a:rPr>
              <a:t>variance</a:t>
            </a:r>
            <a:r>
              <a:rPr lang="en-GB" altLang="fr-FR" dirty="0" smtClean="0">
                <a:latin typeface="Times New Roman" panose="02020603050405020304" pitchFamily="18" charset="0"/>
              </a:rPr>
              <a:t> of men’s ability might be larger. In this case, there would be more men than women at both ends of the ability distribution.</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endParaRPr lang="en-GB" altLang="fr-FR" dirty="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This could help explain average wages if the </a:t>
            </a:r>
            <a:r>
              <a:rPr lang="en-GB" altLang="fr-FR" dirty="0" smtClean="0">
                <a:solidFill>
                  <a:srgbClr val="FF0000"/>
                </a:solidFill>
                <a:latin typeface="Times New Roman" panose="02020603050405020304" pitchFamily="18" charset="0"/>
              </a:rPr>
              <a:t>returns to ability are non-linear</a:t>
            </a:r>
          </a:p>
        </p:txBody>
      </p:sp>
    </p:spTree>
    <p:extLst>
      <p:ext uri="{BB962C8B-B14F-4D97-AF65-F5344CB8AC3E}">
        <p14:creationId xmlns:p14="http://schemas.microsoft.com/office/powerpoint/2010/main" val="29561916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620713"/>
            <a:ext cx="7483475" cy="619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915" name="ZoneTexte 1"/>
          <p:cNvSpPr txBox="1">
            <a:spLocks noChangeArrowheads="1"/>
          </p:cNvSpPr>
          <p:nvPr/>
        </p:nvSpPr>
        <p:spPr bwMode="auto">
          <a:xfrm>
            <a:off x="250825" y="44450"/>
            <a:ext cx="849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a:t>There are </a:t>
            </a:r>
            <a:r>
              <a:rPr lang="en-GB" altLang="fr-FR" sz="1800" b="1" dirty="0">
                <a:solidFill>
                  <a:srgbClr val="FF0000"/>
                </a:solidFill>
              </a:rPr>
              <a:t>sometimes</a:t>
            </a:r>
            <a:r>
              <a:rPr lang="en-GB" altLang="fr-FR" sz="1800" dirty="0"/>
              <a:t> more men than women at the tails of the </a:t>
            </a:r>
            <a:r>
              <a:rPr lang="en-GB" altLang="fr-FR" sz="1800" dirty="0" smtClean="0"/>
              <a:t>ability distribution </a:t>
            </a:r>
            <a:r>
              <a:rPr lang="en-GB" altLang="fr-FR" sz="1800" dirty="0"/>
              <a:t>(Pope and Sydnor, </a:t>
            </a:r>
            <a:r>
              <a:rPr lang="en-GB" altLang="fr-FR" sz="1800" i="1" dirty="0"/>
              <a:t>JEP</a:t>
            </a:r>
            <a:r>
              <a:rPr lang="en-GB" altLang="fr-FR" sz="1800" dirty="0"/>
              <a:t>, 2010).</a:t>
            </a:r>
            <a:endParaRPr lang="fr-FR" altLang="fr-FR" sz="18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615900"/>
            <a:ext cx="6491287"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7593" y="-27384"/>
            <a:ext cx="9132919" cy="584775"/>
          </a:xfrm>
          <a:prstGeom prst="rect">
            <a:avLst/>
          </a:prstGeom>
          <a:noFill/>
        </p:spPr>
        <p:txBody>
          <a:bodyPr wrap="square" rtlCol="0">
            <a:spAutoFit/>
          </a:bodyPr>
          <a:lstStyle/>
          <a:p>
            <a:r>
              <a:rPr lang="en-GB" sz="1600" dirty="0"/>
              <a:t>Johnson, W., Carothers, A., and </a:t>
            </a:r>
            <a:r>
              <a:rPr lang="en-GB" sz="1600" dirty="0" err="1"/>
              <a:t>Deary</a:t>
            </a:r>
            <a:r>
              <a:rPr lang="en-GB" sz="1600" dirty="0"/>
              <a:t>, I. (2009). "A Role for the X Chromosome in </a:t>
            </a:r>
            <a:r>
              <a:rPr lang="en-GB" sz="1600" dirty="0" smtClean="0"/>
              <a:t>Sex Differences </a:t>
            </a:r>
          </a:p>
          <a:p>
            <a:r>
              <a:rPr lang="en-GB" sz="1600" dirty="0" smtClean="0"/>
              <a:t>in </a:t>
            </a:r>
            <a:r>
              <a:rPr lang="en-GB" sz="1600" dirty="0"/>
              <a:t>Variability in General Intelligence?". </a:t>
            </a:r>
            <a:r>
              <a:rPr lang="en-GB" sz="1600" i="1" dirty="0" smtClean="0"/>
              <a:t>Perspectives </a:t>
            </a:r>
            <a:r>
              <a:rPr lang="en-GB" sz="1600" i="1" dirty="0"/>
              <a:t>on Psychological Science, </a:t>
            </a:r>
            <a:r>
              <a:rPr lang="en-GB" sz="1600" b="1" i="1" dirty="0"/>
              <a:t>4, 598-611</a:t>
            </a:r>
            <a:r>
              <a:rPr lang="en-GB" sz="1600" b="1" i="1" dirty="0" smtClean="0"/>
              <a:t>.</a:t>
            </a:r>
            <a:endParaRPr lang="en-GB" sz="1600" b="1" i="1" dirty="0"/>
          </a:p>
        </p:txBody>
      </p:sp>
    </p:spTree>
    <p:extLst>
      <p:ext uri="{BB962C8B-B14F-4D97-AF65-F5344CB8AC3E}">
        <p14:creationId xmlns:p14="http://schemas.microsoft.com/office/powerpoint/2010/main" val="32478649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b="1" dirty="0" smtClean="0">
                <a:solidFill>
                  <a:srgbClr val="FF0000"/>
                </a:solidFill>
                <a:latin typeface="Times New Roman" panose="02020603050405020304" pitchFamily="18" charset="0"/>
              </a:rPr>
              <a:t>Experiments on Discrimination</a:t>
            </a:r>
          </a:p>
          <a:p>
            <a:pPr marL="609600" indent="-609600" eaLnBrk="1" hangingPunct="1">
              <a:buFontTx/>
              <a:buNone/>
            </a:pPr>
            <a:r>
              <a:rPr lang="en-GB" altLang="fr-FR" dirty="0" smtClean="0">
                <a:latin typeface="Times New Roman" panose="02020603050405020304" pitchFamily="18" charset="0"/>
              </a:rPr>
              <a:t>Econometrics is difficult to do properly. Turn to natural experiments.</a:t>
            </a:r>
          </a:p>
          <a:p>
            <a:pPr marL="609600" indent="-609600" eaLnBrk="1" hangingPunct="1">
              <a:buFontTx/>
              <a:buNone/>
            </a:pPr>
            <a:r>
              <a:rPr lang="en-GB" altLang="fr-FR" b="1" dirty="0" smtClean="0">
                <a:latin typeface="Times New Roman" panose="02020603050405020304" pitchFamily="18" charset="0"/>
              </a:rPr>
              <a:t>Goldin and Rouse, </a:t>
            </a:r>
            <a:r>
              <a:rPr lang="en-GB" altLang="fr-FR" b="1" u="sng" dirty="0" smtClean="0">
                <a:latin typeface="Times New Roman" panose="02020603050405020304" pitchFamily="18" charset="0"/>
              </a:rPr>
              <a:t>AER</a:t>
            </a:r>
            <a:r>
              <a:rPr lang="en-GB" altLang="fr-FR" b="1" dirty="0" smtClean="0">
                <a:latin typeface="Times New Roman" panose="02020603050405020304" pitchFamily="18" charset="0"/>
              </a:rPr>
              <a:t>, (2000).</a:t>
            </a:r>
          </a:p>
          <a:p>
            <a:pPr marL="609600" indent="-609600" eaLnBrk="1" hangingPunct="1">
              <a:buFontTx/>
              <a:buNone/>
            </a:pPr>
            <a:r>
              <a:rPr lang="en-GB" altLang="fr-FR" dirty="0" smtClean="0">
                <a:latin typeface="Times New Roman" panose="02020603050405020304" pitchFamily="18" charset="0"/>
              </a:rPr>
              <a:t>Make hiring sex-blind….literally.</a:t>
            </a:r>
          </a:p>
          <a:p>
            <a:pPr marL="609600" indent="-609600" eaLnBrk="1" hangingPunct="1">
              <a:buFontTx/>
              <a:buNone/>
            </a:pPr>
            <a:r>
              <a:rPr lang="en-GB" altLang="fr-FR" dirty="0" smtClean="0">
                <a:latin typeface="Times New Roman" panose="02020603050405020304" pitchFamily="18" charset="0"/>
              </a:rPr>
              <a:t>Symphony orchestras. Candidates audition in front of conductor and other orchestra members.</a:t>
            </a:r>
          </a:p>
          <a:p>
            <a:pPr marL="609600" indent="-609600" eaLnBrk="1" hangingPunct="1">
              <a:buFontTx/>
              <a:buNone/>
            </a:pPr>
            <a:r>
              <a:rPr lang="en-GB" altLang="fr-FR" dirty="0" smtClean="0">
                <a:latin typeface="Times New Roman" panose="02020603050405020304" pitchFamily="18" charset="0"/>
              </a:rPr>
              <a:t>Prior to 1970, identity of candidate known.</a:t>
            </a:r>
          </a:p>
          <a:p>
            <a:pPr marL="609600" indent="-609600" eaLnBrk="1" hangingPunct="1">
              <a:buFontTx/>
              <a:buNone/>
            </a:pPr>
            <a:r>
              <a:rPr lang="en-GB" altLang="fr-FR" dirty="0" smtClean="0">
                <a:latin typeface="Times New Roman" panose="02020603050405020304" pitchFamily="18" charset="0"/>
              </a:rPr>
              <a:t>In the 1970s and 1980s blind auditions were adopted: candidates play behind a screen.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323850" y="476250"/>
            <a:ext cx="8280400" cy="5761038"/>
          </a:xfrm>
        </p:spPr>
        <p:txBody>
          <a:bodyPr/>
          <a:lstStyle/>
          <a:p>
            <a:pPr marL="0" indent="0" eaLnBrk="1" hangingPunct="1">
              <a:buFontTx/>
              <a:buNone/>
              <a:tabLst>
                <a:tab pos="0" algn="l"/>
              </a:tabLst>
            </a:pPr>
            <a:r>
              <a:rPr lang="en-GB" altLang="fr-FR" dirty="0" smtClean="0">
                <a:latin typeface="Times New Roman" panose="02020603050405020304" pitchFamily="18" charset="0"/>
              </a:rPr>
              <a:t>Pre-1970: 	10% of new hires were women;</a:t>
            </a:r>
          </a:p>
          <a:p>
            <a:pPr marL="0" indent="0" eaLnBrk="1" hangingPunct="1">
              <a:buFontTx/>
              <a:buNone/>
              <a:tabLst>
                <a:tab pos="0" algn="l"/>
              </a:tabLst>
            </a:pPr>
            <a:r>
              <a:rPr lang="en-GB" altLang="fr-FR" dirty="0" smtClean="0">
                <a:latin typeface="Times New Roman" panose="02020603050405020304" pitchFamily="18" charset="0"/>
              </a:rPr>
              <a:t>1990s: 	35% of new hires were women.</a:t>
            </a:r>
          </a:p>
          <a:p>
            <a:pPr marL="0" indent="0" eaLnBrk="1" hangingPunct="1">
              <a:buFontTx/>
              <a:buNone/>
              <a:tabLst>
                <a:tab pos="0" algn="l"/>
              </a:tabLst>
            </a:pPr>
            <a:endParaRPr lang="en-GB" altLang="fr-FR" dirty="0" smtClean="0">
              <a:latin typeface="Times New Roman" panose="02020603050405020304" pitchFamily="18" charset="0"/>
            </a:endParaRPr>
          </a:p>
          <a:p>
            <a:pPr marL="0" indent="0" eaLnBrk="1" hangingPunct="1">
              <a:buFontTx/>
              <a:buNone/>
              <a:tabLst>
                <a:tab pos="0" algn="l"/>
              </a:tabLst>
            </a:pPr>
            <a:r>
              <a:rPr lang="en-GB" altLang="fr-FR" dirty="0" smtClean="0">
                <a:latin typeface="Times New Roman" panose="02020603050405020304" pitchFamily="18" charset="0"/>
              </a:rPr>
              <a:t>Part of this reflects rising female labour supply.</a:t>
            </a:r>
          </a:p>
          <a:p>
            <a:pPr marL="0" indent="0" eaLnBrk="1" hangingPunct="1">
              <a:buFontTx/>
              <a:buNone/>
              <a:tabLst>
                <a:tab pos="0" algn="l"/>
              </a:tabLst>
            </a:pPr>
            <a:endParaRPr lang="en-GB" altLang="fr-FR" dirty="0">
              <a:latin typeface="Times New Roman" panose="02020603050405020304" pitchFamily="18" charset="0"/>
            </a:endParaRPr>
          </a:p>
          <a:p>
            <a:pPr marL="0" indent="0" eaLnBrk="1" hangingPunct="1">
              <a:buFontTx/>
              <a:buNone/>
              <a:tabLst>
                <a:tab pos="0" algn="l"/>
              </a:tabLst>
            </a:pPr>
            <a:r>
              <a:rPr lang="en-GB" altLang="fr-FR" dirty="0" smtClean="0">
                <a:latin typeface="Times New Roman" panose="02020603050405020304" pitchFamily="18" charset="0"/>
              </a:rPr>
              <a:t>But Econometric analysis suggests that 1/3 of the rise was due to the “sex-blind” screen (i.e. women were only offered just over half of the jobs that they should have been offered on the basis of ability alone).</a:t>
            </a:r>
          </a:p>
          <a:p>
            <a:pPr marL="0" indent="0" eaLnBrk="1" hangingPunct="1">
              <a:buFontTx/>
              <a:buNone/>
              <a:tabLst>
                <a:tab pos="0" algn="l"/>
              </a:tabLst>
            </a:pP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b="1" dirty="0" smtClean="0">
                <a:solidFill>
                  <a:srgbClr val="FF0000"/>
                </a:solidFill>
                <a:latin typeface="Times New Roman" panose="02020603050405020304" pitchFamily="18" charset="0"/>
              </a:rPr>
              <a:t>Audit or correspondence methods</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Audit methods involves face-to face interaction</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Like sending black then white individuals to ask about renting a flat.</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Or seeing what prices different people are charged for drinks in New Orleans bars.</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The correspondence method involves no face-to-face interaction (CVs of fictitious individuals).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b="1" dirty="0" smtClean="0">
                <a:latin typeface="Times New Roman" panose="02020603050405020304" pitchFamily="18" charset="0"/>
              </a:rPr>
              <a:t>Bertrand and Mullainathan, </a:t>
            </a:r>
            <a:r>
              <a:rPr lang="en-GB" altLang="fr-FR" sz="2800" b="1" u="sng" dirty="0" smtClean="0">
                <a:latin typeface="Times New Roman" panose="02020603050405020304" pitchFamily="18" charset="0"/>
              </a:rPr>
              <a:t>AER</a:t>
            </a:r>
            <a:r>
              <a:rPr lang="en-GB" altLang="fr-FR" sz="2800" b="1" dirty="0" smtClean="0">
                <a:latin typeface="Times New Roman" panose="02020603050405020304" pitchFamily="18" charset="0"/>
              </a:rPr>
              <a:t>, (2004).</a:t>
            </a:r>
          </a:p>
          <a:p>
            <a:pPr marL="609600" indent="-609600" eaLnBrk="1" hangingPunct="1">
              <a:buFontTx/>
              <a:buNone/>
            </a:pPr>
            <a:r>
              <a:rPr lang="en-GB" altLang="fr-FR" sz="2800" dirty="0" smtClean="0">
                <a:latin typeface="Times New Roman" panose="02020603050405020304" pitchFamily="18" charset="0"/>
              </a:rPr>
              <a:t>The effect of race on hiring</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Correspondence method </a:t>
            </a:r>
          </a:p>
          <a:p>
            <a:pPr marL="609600" indent="-609600" eaLnBrk="1" hangingPunct="1">
              <a:buFontTx/>
              <a:buNone/>
            </a:pPr>
            <a:r>
              <a:rPr lang="en-GB" altLang="fr-FR" sz="2800" dirty="0" smtClean="0">
                <a:latin typeface="Times New Roman" panose="02020603050405020304" pitchFamily="18" charset="0"/>
              </a:rPr>
              <a:t>Résumés sent in response to help-wanted ads in Chicago and Boston newspapers. Some CVs of higher quality (qualifications) than others. Four CVs sent in response to each advertisement.</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They responded to 1300 ads and sent around 5000 CVs. Randomly assign a non-White sounding name to one of the low-quality and one of the high-quality CVs.</a:t>
            </a:r>
          </a:p>
          <a:p>
            <a:pPr marL="609600" indent="-609600" eaLnBrk="1" hangingPunct="1">
              <a:buFontTx/>
              <a:buNone/>
            </a:pPr>
            <a:endParaRPr lang="en-GB" altLang="fr-FR" sz="28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281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ZoneTexte 4"/>
          <p:cNvSpPr txBox="1">
            <a:spLocks noChangeArrowheads="1"/>
          </p:cNvSpPr>
          <p:nvPr/>
        </p:nvSpPr>
        <p:spPr bwMode="auto">
          <a:xfrm>
            <a:off x="214313" y="500063"/>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t>France in detail: catching-up in terms of labour-force participation</a:t>
            </a:r>
            <a:endParaRPr lang="fr-FR" altLang="fr-FR" sz="1800"/>
          </a:p>
        </p:txBody>
      </p:sp>
      <p:sp>
        <p:nvSpPr>
          <p:cNvPr id="2" name="ZoneTexte 1"/>
          <p:cNvSpPr txBox="1"/>
          <p:nvPr/>
        </p:nvSpPr>
        <p:spPr>
          <a:xfrm>
            <a:off x="214313" y="5877272"/>
            <a:ext cx="8678167" cy="646331"/>
          </a:xfrm>
          <a:prstGeom prst="rect">
            <a:avLst/>
          </a:prstGeom>
          <a:noFill/>
        </p:spPr>
        <p:txBody>
          <a:bodyPr wrap="square" rtlCol="0">
            <a:spAutoFit/>
          </a:bodyPr>
          <a:lstStyle/>
          <a:p>
            <a:r>
              <a:rPr lang="en-GB" dirty="0" smtClean="0"/>
              <a:t>2017 figures: Men = 15.4M, Women = 14.3M</a:t>
            </a:r>
          </a:p>
          <a:p>
            <a:r>
              <a:rPr lang="en-GB" dirty="0" smtClean="0"/>
              <a:t>The gap is now 1M, as compared to 4M+ in 1980</a:t>
            </a:r>
            <a:endParaRPr lang="en-GB"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dirty="0" smtClean="0">
                <a:latin typeface="Times New Roman" panose="02020603050405020304" pitchFamily="18" charset="0"/>
              </a:rPr>
              <a:t>There are then two white and two non-white names in each batch of CVs.</a:t>
            </a:r>
          </a:p>
          <a:p>
            <a:pPr marL="609600" indent="-609600" eaLnBrk="1" hangingPunct="1">
              <a:buFontTx/>
              <a:buNone/>
            </a:pPr>
            <a:r>
              <a:rPr lang="en-GB" altLang="fr-FR" sz="2800" dirty="0" smtClean="0">
                <a:latin typeface="Times New Roman" panose="02020603050405020304" pitchFamily="18" charset="0"/>
              </a:rPr>
              <a:t>Something like: Emily, Greg, Lakisha, Jamal.</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White names receive 50% more interview offers (White-name CVs need to send 10 CVs to get a </a:t>
            </a:r>
            <a:r>
              <a:rPr lang="en-GB" altLang="fr-FR" sz="2800" dirty="0" err="1" smtClean="0">
                <a:latin typeface="Times New Roman" panose="02020603050405020304" pitchFamily="18" charset="0"/>
              </a:rPr>
              <a:t>callback</a:t>
            </a:r>
            <a:r>
              <a:rPr lang="en-GB" altLang="fr-FR" sz="2800" dirty="0" smtClean="0">
                <a:latin typeface="Times New Roman" panose="02020603050405020304" pitchFamily="18" charset="0"/>
              </a:rPr>
              <a:t>; non-White name CVs need to send 15).</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Higher quality CV increases </a:t>
            </a:r>
            <a:r>
              <a:rPr lang="en-GB" altLang="fr-FR" sz="2800" dirty="0" err="1" smtClean="0">
                <a:latin typeface="Times New Roman" panose="02020603050405020304" pitchFamily="18" charset="0"/>
              </a:rPr>
              <a:t>callback</a:t>
            </a:r>
            <a:r>
              <a:rPr lang="en-GB" altLang="fr-FR" sz="2800" dirty="0" smtClean="0">
                <a:latin typeface="Times New Roman" panose="02020603050405020304" pitchFamily="18" charset="0"/>
              </a:rPr>
              <a:t> rate by 30% for Whites, but by less for non-Whites.</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The discrimination gap in hiring rises with education.</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0" y="476250"/>
            <a:ext cx="9144000" cy="5761038"/>
          </a:xfrm>
        </p:spPr>
        <p:txBody>
          <a:bodyPr/>
          <a:lstStyle/>
          <a:p>
            <a:pPr marL="609600" indent="-609600" eaLnBrk="1" hangingPunct="1">
              <a:buFontTx/>
              <a:buNone/>
            </a:pPr>
            <a:r>
              <a:rPr lang="en-GB" altLang="fr-FR" dirty="0" smtClean="0">
                <a:latin typeface="Times New Roman" panose="02020603050405020304" pitchFamily="18" charset="0"/>
              </a:rPr>
              <a:t>These methods have also been used to evaluate discrimination in the labour market with respect to:</a:t>
            </a:r>
          </a:p>
          <a:p>
            <a:pPr marL="609600" indent="-609600" eaLnBrk="1" hangingPunct="1"/>
            <a:r>
              <a:rPr lang="en-GB" altLang="fr-FR" dirty="0" smtClean="0">
                <a:solidFill>
                  <a:srgbClr val="FF0000"/>
                </a:solidFill>
                <a:latin typeface="Times New Roman" panose="02020603050405020304" pitchFamily="18" charset="0"/>
              </a:rPr>
              <a:t>Gender</a:t>
            </a:r>
            <a:r>
              <a:rPr lang="en-GB" altLang="fr-FR" dirty="0" smtClean="0">
                <a:latin typeface="Times New Roman" panose="02020603050405020304" pitchFamily="18" charset="0"/>
              </a:rPr>
              <a:t> (Petit and </a:t>
            </a:r>
            <a:r>
              <a:rPr lang="en-GB" altLang="fr-FR" dirty="0" err="1" smtClean="0">
                <a:latin typeface="Times New Roman" panose="02020603050405020304" pitchFamily="18" charset="0"/>
              </a:rPr>
              <a:t>Duguet</a:t>
            </a:r>
            <a:r>
              <a:rPr lang="en-GB" altLang="fr-FR" dirty="0" smtClean="0">
                <a:latin typeface="Times New Roman" panose="02020603050405020304" pitchFamily="18" charset="0"/>
              </a:rPr>
              <a:t>, </a:t>
            </a:r>
            <a:r>
              <a:rPr lang="en-GB" altLang="fr-FR" i="1" dirty="0" err="1" smtClean="0">
                <a:latin typeface="Times New Roman" panose="02020603050405020304" pitchFamily="18" charset="0"/>
              </a:rPr>
              <a:t>Annales</a:t>
            </a:r>
            <a:r>
              <a:rPr lang="en-GB" altLang="fr-FR" i="1" dirty="0" smtClean="0">
                <a:latin typeface="Times New Roman" panose="02020603050405020304" pitchFamily="18" charset="0"/>
              </a:rPr>
              <a:t> </a:t>
            </a:r>
            <a:r>
              <a:rPr lang="en-GB" altLang="fr-FR" i="1" dirty="0" err="1" smtClean="0">
                <a:latin typeface="Times New Roman" panose="02020603050405020304" pitchFamily="18" charset="0"/>
              </a:rPr>
              <a:t>d'Economie</a:t>
            </a:r>
            <a:r>
              <a:rPr lang="en-GB" altLang="fr-FR" i="1" dirty="0" smtClean="0">
                <a:latin typeface="Times New Roman" panose="02020603050405020304" pitchFamily="18" charset="0"/>
              </a:rPr>
              <a:t> et de </a:t>
            </a:r>
            <a:r>
              <a:rPr lang="en-GB" altLang="fr-FR" i="1" dirty="0" err="1" smtClean="0">
                <a:latin typeface="Times New Roman" panose="02020603050405020304" pitchFamily="18" charset="0"/>
              </a:rPr>
              <a:t>Statistique</a:t>
            </a:r>
            <a:r>
              <a:rPr lang="en-GB" altLang="fr-FR" dirty="0" smtClean="0">
                <a:latin typeface="Times New Roman" panose="02020603050405020304" pitchFamily="18" charset="0"/>
              </a:rPr>
              <a:t>, </a:t>
            </a:r>
            <a:r>
              <a:rPr lang="en-GB" altLang="fr-FR" smtClean="0">
                <a:latin typeface="Times New Roman" panose="02020603050405020304" pitchFamily="18" charset="0"/>
              </a:rPr>
              <a:t>2005).</a:t>
            </a:r>
            <a:endParaRPr lang="en-GB" altLang="fr-FR" dirty="0" smtClean="0">
              <a:latin typeface="Times New Roman" panose="02020603050405020304" pitchFamily="18" charset="0"/>
            </a:endParaRPr>
          </a:p>
          <a:p>
            <a:pPr marL="609600" indent="-609600" eaLnBrk="1" hangingPunct="1"/>
            <a:r>
              <a:rPr lang="en-GB" altLang="fr-FR" dirty="0">
                <a:solidFill>
                  <a:srgbClr val="FF0000"/>
                </a:solidFill>
                <a:latin typeface="Times New Roman" panose="02020603050405020304" pitchFamily="18" charset="0"/>
              </a:rPr>
              <a:t>Homosexuality</a:t>
            </a:r>
            <a:r>
              <a:rPr lang="en-GB" altLang="fr-FR" dirty="0" smtClean="0">
                <a:latin typeface="Times New Roman" panose="02020603050405020304" pitchFamily="18" charset="0"/>
              </a:rPr>
              <a:t>: sexual </a:t>
            </a:r>
            <a:r>
              <a:rPr lang="en-GB" altLang="fr-FR" dirty="0">
                <a:latin typeface="Times New Roman" panose="02020603050405020304" pitchFamily="18" charset="0"/>
              </a:rPr>
              <a:t>orientation </a:t>
            </a:r>
            <a:r>
              <a:rPr lang="en-GB" altLang="fr-FR" dirty="0" err="1" smtClean="0">
                <a:latin typeface="Times New Roman" panose="02020603050405020304" pitchFamily="18" charset="0"/>
              </a:rPr>
              <a:t>signaled</a:t>
            </a:r>
            <a:r>
              <a:rPr lang="en-GB" altLang="fr-FR" dirty="0" smtClean="0">
                <a:latin typeface="Times New Roman" panose="02020603050405020304" pitchFamily="18" charset="0"/>
              </a:rPr>
              <a:t> by experience </a:t>
            </a:r>
            <a:r>
              <a:rPr lang="en-GB" altLang="fr-FR" dirty="0">
                <a:latin typeface="Times New Roman" panose="02020603050405020304" pitchFamily="18" charset="0"/>
              </a:rPr>
              <a:t>in </a:t>
            </a:r>
            <a:r>
              <a:rPr lang="en-GB" altLang="fr-FR" dirty="0" smtClean="0">
                <a:latin typeface="Times New Roman" panose="02020603050405020304" pitchFamily="18" charset="0"/>
              </a:rPr>
              <a:t>a </a:t>
            </a:r>
            <a:r>
              <a:rPr lang="en-GB" altLang="fr-FR" dirty="0">
                <a:latin typeface="Times New Roman" panose="02020603050405020304" pitchFamily="18" charset="0"/>
              </a:rPr>
              <a:t>gay campus organization (</a:t>
            </a:r>
            <a:r>
              <a:rPr lang="en-GB" altLang="fr-FR" dirty="0" err="1">
                <a:latin typeface="Times New Roman" panose="02020603050405020304" pitchFamily="18" charset="0"/>
              </a:rPr>
              <a:t>Drydakis</a:t>
            </a:r>
            <a:r>
              <a:rPr lang="en-GB" altLang="fr-FR" dirty="0">
                <a:latin typeface="Times New Roman" panose="02020603050405020304" pitchFamily="18" charset="0"/>
              </a:rPr>
              <a:t>, 2015a; </a:t>
            </a:r>
            <a:r>
              <a:rPr lang="en-GB" altLang="fr-FR" dirty="0" err="1">
                <a:latin typeface="Times New Roman" panose="02020603050405020304" pitchFamily="18" charset="0"/>
              </a:rPr>
              <a:t>Tilcsik</a:t>
            </a:r>
            <a:r>
              <a:rPr lang="en-GB" altLang="fr-FR" dirty="0">
                <a:latin typeface="Times New Roman" panose="02020603050405020304" pitchFamily="18" charset="0"/>
              </a:rPr>
              <a:t>, 2011), participation in a gay or lesbian </a:t>
            </a:r>
            <a:r>
              <a:rPr lang="en-GB" altLang="fr-FR" dirty="0" smtClean="0">
                <a:latin typeface="Times New Roman" panose="02020603050405020304" pitchFamily="18" charset="0"/>
              </a:rPr>
              <a:t>organization </a:t>
            </a:r>
            <a:r>
              <a:rPr lang="en-GB" altLang="fr-FR" dirty="0">
                <a:latin typeface="Times New Roman" panose="02020603050405020304" pitchFamily="18" charset="0"/>
              </a:rPr>
              <a:t>(</a:t>
            </a:r>
            <a:r>
              <a:rPr lang="en-GB" altLang="fr-FR" dirty="0" err="1">
                <a:latin typeface="Times New Roman" panose="02020603050405020304" pitchFamily="18" charset="0"/>
              </a:rPr>
              <a:t>Patacchini</a:t>
            </a:r>
            <a:r>
              <a:rPr lang="en-GB" altLang="fr-FR" dirty="0">
                <a:latin typeface="Times New Roman" panose="02020603050405020304" pitchFamily="18" charset="0"/>
              </a:rPr>
              <a:t> et al., 2015; </a:t>
            </a:r>
            <a:r>
              <a:rPr lang="en-GB" altLang="fr-FR" dirty="0" err="1">
                <a:latin typeface="Times New Roman" panose="02020603050405020304" pitchFamily="18" charset="0"/>
              </a:rPr>
              <a:t>Drydakis</a:t>
            </a:r>
            <a:r>
              <a:rPr lang="en-GB" altLang="fr-FR" dirty="0">
                <a:latin typeface="Times New Roman" panose="02020603050405020304" pitchFamily="18" charset="0"/>
              </a:rPr>
              <a:t>, 2009; 2011; 2014), </a:t>
            </a:r>
            <a:r>
              <a:rPr lang="en-GB" altLang="fr-FR" dirty="0" smtClean="0">
                <a:latin typeface="Times New Roman" panose="02020603050405020304" pitchFamily="18" charset="0"/>
              </a:rPr>
              <a:t>or the </a:t>
            </a:r>
            <a:r>
              <a:rPr lang="en-GB" altLang="fr-FR" dirty="0">
                <a:latin typeface="Times New Roman" panose="02020603050405020304" pitchFamily="18" charset="0"/>
              </a:rPr>
              <a:t>gender of </a:t>
            </a:r>
            <a:r>
              <a:rPr lang="en-GB" altLang="fr-FR" dirty="0" smtClean="0">
                <a:latin typeface="Times New Roman" panose="02020603050405020304" pitchFamily="18" charset="0"/>
              </a:rPr>
              <a:t>the applicant’s spouse </a:t>
            </a:r>
            <a:r>
              <a:rPr lang="en-GB" altLang="fr-FR" dirty="0">
                <a:latin typeface="Times New Roman" panose="02020603050405020304" pitchFamily="18" charset="0"/>
              </a:rPr>
              <a:t>(Ahmed et al., 2013</a:t>
            </a:r>
            <a:r>
              <a:rPr lang="en-GB" altLang="fr-FR" dirty="0" smtClean="0">
                <a:latin typeface="Times New Roman" panose="02020603050405020304" pitchFamily="18" charset="0"/>
              </a:rPr>
              <a:t>).</a:t>
            </a:r>
          </a:p>
          <a:p>
            <a:pPr marL="609600" indent="-609600" eaLnBrk="1" hangingPunct="1"/>
            <a:r>
              <a:rPr lang="en-GB" altLang="fr-FR" dirty="0">
                <a:solidFill>
                  <a:srgbClr val="FF0000"/>
                </a:solidFill>
                <a:latin typeface="Times New Roman" panose="02020603050405020304" pitchFamily="18" charset="0"/>
              </a:rPr>
              <a:t>Obesity</a:t>
            </a:r>
            <a:r>
              <a:rPr lang="en-GB" altLang="fr-FR" dirty="0" smtClean="0">
                <a:latin typeface="Times New Roman" panose="02020603050405020304" pitchFamily="18" charset="0"/>
              </a:rPr>
              <a:t> (</a:t>
            </a:r>
            <a:r>
              <a:rPr lang="en-GB" altLang="fr-FR" dirty="0" err="1" smtClean="0">
                <a:latin typeface="Times New Roman" panose="02020603050405020304" pitchFamily="18" charset="0"/>
              </a:rPr>
              <a:t>Rooth</a:t>
            </a:r>
            <a:r>
              <a:rPr lang="en-GB" altLang="fr-FR" dirty="0" smtClean="0">
                <a:latin typeface="Times New Roman" panose="02020603050405020304" pitchFamily="18" charset="0"/>
              </a:rPr>
              <a:t>, </a:t>
            </a:r>
            <a:r>
              <a:rPr lang="en-GB" altLang="fr-FR" i="1" dirty="0" smtClean="0">
                <a:latin typeface="Times New Roman" panose="02020603050405020304" pitchFamily="18" charset="0"/>
              </a:rPr>
              <a:t>Journal of Human Resources</a:t>
            </a:r>
            <a:r>
              <a:rPr lang="en-GB" altLang="fr-FR" dirty="0" smtClean="0">
                <a:latin typeface="Times New Roman" panose="02020603050405020304" pitchFamily="18" charset="0"/>
              </a:rPr>
              <a:t>, 2009).</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323850" y="188913"/>
            <a:ext cx="8280400" cy="6048375"/>
          </a:xfrm>
        </p:spPr>
        <p:txBody>
          <a:bodyPr/>
          <a:lstStyle/>
          <a:p>
            <a:pPr marL="0" indent="0" eaLnBrk="1" hangingPunct="1">
              <a:buFontTx/>
              <a:buNone/>
              <a:defRPr/>
            </a:pPr>
            <a:r>
              <a:rPr lang="en-US" altLang="fr-FR" sz="2800" b="1" dirty="0" smtClean="0">
                <a:solidFill>
                  <a:srgbClr val="FF0000"/>
                </a:solidFill>
                <a:latin typeface="Times New Roman" pitchFamily="18" charset="0"/>
              </a:rPr>
              <a:t>Firms that Discriminate are More Likely to Go Bust</a:t>
            </a:r>
          </a:p>
          <a:p>
            <a:pPr marL="0" indent="0" eaLnBrk="1" hangingPunct="1">
              <a:buFontTx/>
              <a:buNone/>
              <a:defRPr/>
            </a:pPr>
            <a:endParaRPr lang="en-US" altLang="fr-FR" sz="2800" dirty="0">
              <a:latin typeface="Times New Roman" pitchFamily="18" charset="0"/>
            </a:endParaRPr>
          </a:p>
          <a:p>
            <a:pPr marL="0" indent="0" eaLnBrk="1" hangingPunct="1">
              <a:buFontTx/>
              <a:buNone/>
              <a:defRPr/>
            </a:pPr>
            <a:r>
              <a:rPr lang="en-US" altLang="fr-FR" sz="2800" dirty="0" smtClean="0">
                <a:latin typeface="Times New Roman" pitchFamily="18" charset="0"/>
              </a:rPr>
              <a:t>Pager, D., Western, B. and </a:t>
            </a:r>
            <a:r>
              <a:rPr lang="en-US" altLang="fr-FR" sz="2800" dirty="0" err="1" smtClean="0">
                <a:latin typeface="Times New Roman" pitchFamily="18" charset="0"/>
              </a:rPr>
              <a:t>Bonikowski</a:t>
            </a:r>
            <a:r>
              <a:rPr lang="en-US" altLang="fr-FR" sz="2800" dirty="0" smtClean="0">
                <a:latin typeface="Times New Roman" pitchFamily="18" charset="0"/>
              </a:rPr>
              <a:t>, B. “</a:t>
            </a:r>
            <a:r>
              <a:rPr lang="en-US" altLang="fr-FR" sz="2800" i="1" dirty="0" smtClean="0">
                <a:latin typeface="Times New Roman" pitchFamily="18" charset="0"/>
              </a:rPr>
              <a:t>Are Business Firms that Discriminate More Likely to Go Out of Business?</a:t>
            </a:r>
            <a:r>
              <a:rPr lang="en-US" altLang="fr-FR" sz="2800" dirty="0" smtClean="0">
                <a:latin typeface="Times New Roman" pitchFamily="18" charset="0"/>
              </a:rPr>
              <a:t>”, </a:t>
            </a:r>
            <a:r>
              <a:rPr lang="en-US" altLang="fr-FR" sz="2800" b="1" i="1" dirty="0" smtClean="0">
                <a:latin typeface="Times New Roman" pitchFamily="18" charset="0"/>
              </a:rPr>
              <a:t>Sociological Science</a:t>
            </a:r>
            <a:r>
              <a:rPr lang="en-US" altLang="fr-FR" sz="2800" dirty="0" smtClean="0">
                <a:latin typeface="Times New Roman" pitchFamily="18" charset="0"/>
              </a:rPr>
              <a:t>.</a:t>
            </a:r>
          </a:p>
          <a:p>
            <a:pPr marL="0" indent="0" eaLnBrk="1" hangingPunct="1">
              <a:buFontTx/>
              <a:buNone/>
              <a:defRPr/>
            </a:pPr>
            <a:endParaRPr lang="en-US" altLang="fr-FR" sz="2800" dirty="0" smtClean="0">
              <a:latin typeface="Times New Roman" pitchFamily="18" charset="0"/>
            </a:endParaRPr>
          </a:p>
          <a:p>
            <a:pPr eaLnBrk="1" hangingPunct="1">
              <a:buFont typeface="Arial" panose="020B0604020202020204" pitchFamily="34" charset="0"/>
              <a:buChar char="•"/>
              <a:defRPr/>
            </a:pPr>
            <a:r>
              <a:rPr lang="en-US" altLang="fr-FR" sz="2800" dirty="0" smtClean="0">
                <a:latin typeface="Times New Roman" pitchFamily="18" charset="0"/>
              </a:rPr>
              <a:t>2004 Audit study on discrimination in New York using job applicants with similar resumes but different races.</a:t>
            </a:r>
          </a:p>
          <a:p>
            <a:pPr eaLnBrk="1" hangingPunct="1">
              <a:buFont typeface="Arial" panose="020B0604020202020204" pitchFamily="34" charset="0"/>
              <a:buChar char="•"/>
              <a:defRPr/>
            </a:pPr>
            <a:r>
              <a:rPr lang="en-US" altLang="fr-FR" sz="2800" dirty="0" smtClean="0">
                <a:latin typeface="Times New Roman" pitchFamily="18" charset="0"/>
              </a:rPr>
              <a:t>Find significant discrimination in callbacks. </a:t>
            </a:r>
          </a:p>
          <a:p>
            <a:pPr eaLnBrk="1" hangingPunct="1">
              <a:buFont typeface="Arial" panose="020B0604020202020204" pitchFamily="34" charset="0"/>
              <a:buChar char="•"/>
              <a:defRPr/>
            </a:pPr>
            <a:r>
              <a:rPr lang="en-US" altLang="fr-FR" sz="2800" dirty="0">
                <a:latin typeface="Times New Roman" pitchFamily="18" charset="0"/>
              </a:rPr>
              <a:t>W</a:t>
            </a:r>
            <a:r>
              <a:rPr lang="en-US" altLang="fr-FR" sz="2800" dirty="0" smtClean="0">
                <a:latin typeface="Times New Roman" pitchFamily="18" charset="0"/>
              </a:rPr>
              <a:t>hat had happened to those firms by 2010? </a:t>
            </a:r>
          </a:p>
          <a:p>
            <a:pPr eaLnBrk="1" hangingPunct="1">
              <a:buFont typeface="Arial" panose="020B0604020202020204" pitchFamily="34" charset="0"/>
              <a:buChar char="•"/>
              <a:defRPr/>
            </a:pPr>
            <a:r>
              <a:rPr lang="en-US" altLang="fr-FR" sz="2800" dirty="0" smtClean="0">
                <a:latin typeface="Times New Roman" pitchFamily="18" charset="0"/>
              </a:rPr>
              <a:t>36% of the firms that discriminated failed but only 17% of the non-discriminatory firms failed.</a:t>
            </a:r>
            <a:endParaRPr lang="en-GB" altLang="fr-FR"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body" idx="1"/>
          </p:nvPr>
        </p:nvSpPr>
        <p:spPr>
          <a:xfrm>
            <a:off x="457200" y="404813"/>
            <a:ext cx="8229600" cy="4525962"/>
          </a:xfrm>
        </p:spPr>
        <p:txBody>
          <a:bodyPr/>
          <a:lstStyle/>
          <a:p>
            <a:pPr marL="0" indent="0" eaLnBrk="1" hangingPunct="1">
              <a:buFontTx/>
              <a:buNone/>
            </a:pPr>
            <a:r>
              <a:rPr lang="en-GB" altLang="fr-FR" dirty="0" smtClean="0">
                <a:latin typeface="Times New Roman" panose="02020603050405020304" pitchFamily="18" charset="0"/>
              </a:rPr>
              <a:t>Bear in Mind…</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Theories of discrimination have to explain both the cross-section finding (women earn less than men), and any time-series trend in outcomes.</a:t>
            </a:r>
            <a:endParaRPr lang="fr-FR"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494085"/>
          </a:xfrm>
          <a:prstGeom prst="rect">
            <a:avLst/>
          </a:prstGeom>
          <a:noFill/>
        </p:spPr>
        <p:txBody>
          <a:bodyPr wrap="square" rtlCol="0">
            <a:spAutoFit/>
          </a:bodyPr>
          <a:lstStyle/>
          <a:p>
            <a:pPr lvl="0" algn="just"/>
            <a:r>
              <a:rPr lang="en-US" altLang="en-US" sz="2000" b="1" dirty="0" smtClean="0">
                <a:ea typeface="Times New Roman" panose="02020603050405020304" pitchFamily="18" charset="0"/>
                <a:cs typeface="Times New Roman" panose="02020603050405020304" pitchFamily="18" charset="0"/>
              </a:rPr>
              <a:t>References</a:t>
            </a:r>
          </a:p>
          <a:p>
            <a:pPr marL="180975" indent="-180975"/>
            <a:r>
              <a:rPr lang="en-GB" dirty="0" err="1" smtClean="0"/>
              <a:t>Akerlof</a:t>
            </a:r>
            <a:r>
              <a:rPr lang="en-GB" dirty="0"/>
              <a:t>, G.A. (1976). "The Economics of Caste and of the Rat Race and Other Woeful Tales". </a:t>
            </a:r>
            <a:r>
              <a:rPr lang="en-GB" i="1" dirty="0"/>
              <a:t>Quarterly Journal of Economics</a:t>
            </a:r>
            <a:r>
              <a:rPr lang="en-GB" dirty="0"/>
              <a:t>, 90, 599-617.</a:t>
            </a:r>
          </a:p>
          <a:p>
            <a:pPr marL="180975" indent="-180975"/>
            <a:r>
              <a:rPr lang="en-GB" dirty="0"/>
              <a:t>Becker, G.S. (1957). </a:t>
            </a:r>
            <a:r>
              <a:rPr lang="en-GB" i="1" dirty="0"/>
              <a:t>The Economics of Discrimination</a:t>
            </a:r>
            <a:r>
              <a:rPr lang="en-GB" dirty="0"/>
              <a:t> . Chicago: University of Chicago Press.</a:t>
            </a:r>
          </a:p>
          <a:p>
            <a:pPr marL="180975" indent="-180975"/>
            <a:r>
              <a:rPr lang="en-GB" dirty="0"/>
              <a:t>Ben </a:t>
            </a:r>
            <a:r>
              <a:rPr lang="en-GB" dirty="0" err="1"/>
              <a:t>Yahmed</a:t>
            </a:r>
            <a:r>
              <a:rPr lang="en-GB" dirty="0"/>
              <a:t>, S. (2017), “Gender wage discrimination and trade openness. Prejudiced employers in an open industry”, ZEW Discussion Paper No. 17-047.</a:t>
            </a:r>
          </a:p>
          <a:p>
            <a:pPr marL="180975" indent="-180975"/>
            <a:r>
              <a:rPr lang="en-GB" dirty="0"/>
              <a:t>Bertrand, M., </a:t>
            </a:r>
            <a:r>
              <a:rPr lang="en-GB" dirty="0" err="1"/>
              <a:t>Chugh</a:t>
            </a:r>
            <a:r>
              <a:rPr lang="en-GB" dirty="0"/>
              <a:t>, D., &amp; Mullainathan, S. (2005). "Implicit Discrimination". </a:t>
            </a:r>
            <a:r>
              <a:rPr lang="en-GB" i="1" dirty="0"/>
              <a:t>American Economic Review, </a:t>
            </a:r>
            <a:r>
              <a:rPr lang="en-GB" b="1" dirty="0"/>
              <a:t>95</a:t>
            </a:r>
            <a:r>
              <a:rPr lang="en-GB" dirty="0"/>
              <a:t>, 94-98.</a:t>
            </a:r>
          </a:p>
          <a:p>
            <a:pPr marL="180975" indent="-180975"/>
            <a:r>
              <a:rPr lang="en-GB" dirty="0"/>
              <a:t>Bertrand, M., and Mullainathan, S. (2004). "Are Emily and Greg More Employable Than Lakisha and Jamal? A Field Experiment on </a:t>
            </a:r>
            <a:r>
              <a:rPr lang="en-GB" dirty="0" err="1"/>
              <a:t>Labor</a:t>
            </a:r>
            <a:r>
              <a:rPr lang="en-GB" dirty="0"/>
              <a:t> Market Discrimination". </a:t>
            </a:r>
            <a:r>
              <a:rPr lang="en-GB" i="1" dirty="0"/>
              <a:t>American Economic Review, </a:t>
            </a:r>
            <a:r>
              <a:rPr lang="en-GB" b="1" dirty="0"/>
              <a:t>94</a:t>
            </a:r>
            <a:r>
              <a:rPr lang="en-GB" dirty="0"/>
              <a:t>, 991-1013.</a:t>
            </a:r>
          </a:p>
          <a:p>
            <a:pPr marL="180975" indent="-180975"/>
            <a:r>
              <a:rPr lang="en-GB" dirty="0"/>
              <a:t>Clark, A.E. (1997), “Job Satisfaction and Gender: Why are Women so Happy at Work?”, </a:t>
            </a:r>
            <a:r>
              <a:rPr lang="en-GB" i="1" dirty="0"/>
              <a:t>Labour Economics</a:t>
            </a:r>
            <a:r>
              <a:rPr lang="en-GB" dirty="0"/>
              <a:t>, </a:t>
            </a:r>
            <a:r>
              <a:rPr lang="en-GB" b="1" dirty="0"/>
              <a:t>4</a:t>
            </a:r>
            <a:r>
              <a:rPr lang="en-GB" dirty="0"/>
              <a:t>(4), pp.341-372.</a:t>
            </a:r>
          </a:p>
          <a:p>
            <a:pPr marL="180975" indent="-180975"/>
            <a:r>
              <a:rPr lang="en-GB" dirty="0"/>
              <a:t>Clark, A.E., </a:t>
            </a:r>
            <a:r>
              <a:rPr lang="en-GB" dirty="0" err="1"/>
              <a:t>D'Ambrosio</a:t>
            </a:r>
            <a:r>
              <a:rPr lang="en-GB" dirty="0"/>
              <a:t>, C., and Zhu, R. (2021). "Job Quality and Workplace Gender Diversity in Europe". </a:t>
            </a:r>
            <a:r>
              <a:rPr lang="en-GB" i="1" dirty="0"/>
              <a:t>Journal of Economic </a:t>
            </a:r>
            <a:r>
              <a:rPr lang="en-GB" i="1" dirty="0" err="1"/>
              <a:t>Behavior</a:t>
            </a:r>
            <a:r>
              <a:rPr lang="en-GB" i="1" dirty="0"/>
              <a:t> and Organization</a:t>
            </a:r>
            <a:r>
              <a:rPr lang="en-GB" dirty="0"/>
              <a:t>, </a:t>
            </a:r>
            <a:r>
              <a:rPr lang="en-GB" b="1" dirty="0"/>
              <a:t>183</a:t>
            </a:r>
            <a:r>
              <a:rPr lang="en-GB" dirty="0"/>
              <a:t>, 420-432.</a:t>
            </a:r>
          </a:p>
          <a:p>
            <a:pPr marL="180975" indent="-180975"/>
            <a:r>
              <a:rPr lang="en-GB" dirty="0" smtClean="0"/>
              <a:t>Clark, A.E., </a:t>
            </a:r>
            <a:r>
              <a:rPr lang="en-GB" dirty="0" err="1" smtClean="0"/>
              <a:t>Kamesaka</a:t>
            </a:r>
            <a:r>
              <a:rPr lang="en-GB" dirty="0" smtClean="0"/>
              <a:t>, A., and Tamura, T. (2015). </a:t>
            </a:r>
            <a:r>
              <a:rPr lang="fr-FR" dirty="0" smtClean="0"/>
              <a:t>"Rising Aspirations </a:t>
            </a:r>
            <a:r>
              <a:rPr lang="fr-FR" dirty="0" err="1" smtClean="0"/>
              <a:t>Dampen</a:t>
            </a:r>
            <a:r>
              <a:rPr lang="fr-FR" dirty="0" smtClean="0"/>
              <a:t> Satisfaction". </a:t>
            </a:r>
            <a:r>
              <a:rPr lang="fr-FR" i="1" dirty="0" smtClean="0"/>
              <a:t>Education </a:t>
            </a:r>
            <a:r>
              <a:rPr lang="fr-FR" i="1" dirty="0" err="1" smtClean="0"/>
              <a:t>Economics</a:t>
            </a:r>
            <a:r>
              <a:rPr lang="fr-FR" i="1" dirty="0" smtClean="0"/>
              <a:t>, </a:t>
            </a:r>
            <a:r>
              <a:rPr lang="fr-FR" b="1" dirty="0" smtClean="0"/>
              <a:t>23</a:t>
            </a:r>
            <a:r>
              <a:rPr lang="fr-FR" dirty="0" smtClean="0"/>
              <a:t>, 515-531.</a:t>
            </a:r>
            <a:endParaRPr lang="en-GB" dirty="0" smtClean="0"/>
          </a:p>
          <a:p>
            <a:pPr marL="180975" indent="-180975"/>
            <a:r>
              <a:rPr lang="fr-FR" dirty="0" smtClean="0"/>
              <a:t>Conseil </a:t>
            </a:r>
            <a:r>
              <a:rPr lang="fr-FR" dirty="0"/>
              <a:t>d’Analyse Economique (1999), Egalité entre femmes et hommes : aspects économiques, La Documentation Française,.</a:t>
            </a:r>
            <a:endParaRPr lang="en-GB" dirty="0"/>
          </a:p>
          <a:p>
            <a:pPr marL="180975" indent="-180975"/>
            <a:r>
              <a:rPr lang="en-GB" dirty="0" err="1"/>
              <a:t>Croson</a:t>
            </a:r>
            <a:r>
              <a:rPr lang="en-GB" dirty="0"/>
              <a:t>, R., and </a:t>
            </a:r>
            <a:r>
              <a:rPr lang="en-GB" dirty="0" err="1"/>
              <a:t>Gneezy</a:t>
            </a:r>
            <a:r>
              <a:rPr lang="en-GB" dirty="0"/>
              <a:t>, U. (2009). "Gender Differences in Preferences". </a:t>
            </a:r>
            <a:r>
              <a:rPr lang="en-GB" i="1" dirty="0"/>
              <a:t>Journal of Economic Literature, </a:t>
            </a:r>
            <a:r>
              <a:rPr lang="en-GB" b="1" dirty="0"/>
              <a:t>47</a:t>
            </a:r>
            <a:r>
              <a:rPr lang="en-GB" dirty="0"/>
              <a:t>, 448-474</a:t>
            </a:r>
            <a:r>
              <a:rPr lang="en-GB" dirty="0" smtClean="0"/>
              <a:t>.</a:t>
            </a:r>
            <a:endParaRPr lang="en-GB" dirty="0"/>
          </a:p>
        </p:txBody>
      </p:sp>
    </p:spTree>
    <p:extLst>
      <p:ext uri="{BB962C8B-B14F-4D97-AF65-F5344CB8AC3E}">
        <p14:creationId xmlns:p14="http://schemas.microsoft.com/office/powerpoint/2010/main" val="40727654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206052"/>
            <a:ext cx="8640960" cy="6463308"/>
          </a:xfrm>
          <a:prstGeom prst="rect">
            <a:avLst/>
          </a:prstGeom>
          <a:noFill/>
        </p:spPr>
        <p:txBody>
          <a:bodyPr wrap="square" rtlCol="0">
            <a:spAutoFit/>
          </a:bodyPr>
          <a:lstStyle/>
          <a:p>
            <a:pPr marL="180975" indent="-180975"/>
            <a:r>
              <a:rPr lang="en-GB" dirty="0"/>
              <a:t>Economic Policy Institute. State of Working America Wages 2019 (https://www.epi.org/publication/swa-wages-2019/). </a:t>
            </a:r>
          </a:p>
          <a:p>
            <a:pPr marL="180975" indent="-180975"/>
            <a:r>
              <a:rPr lang="en-GB" dirty="0" smtClean="0"/>
              <a:t>Goldin</a:t>
            </a:r>
            <a:r>
              <a:rPr lang="en-GB" dirty="0"/>
              <a:t>, C. (2014). "A Grand Gender Convergence: Its Last Chapter". </a:t>
            </a:r>
            <a:r>
              <a:rPr lang="fr-FR" i="1" dirty="0"/>
              <a:t>American </a:t>
            </a:r>
            <a:r>
              <a:rPr lang="fr-FR" i="1" dirty="0" err="1"/>
              <a:t>Economic</a:t>
            </a:r>
            <a:r>
              <a:rPr lang="fr-FR" i="1" dirty="0"/>
              <a:t> </a:t>
            </a:r>
            <a:r>
              <a:rPr lang="fr-FR" i="1" dirty="0" err="1"/>
              <a:t>Review</a:t>
            </a:r>
            <a:r>
              <a:rPr lang="fr-FR" i="1" dirty="0"/>
              <a:t>, </a:t>
            </a:r>
            <a:r>
              <a:rPr lang="fr-FR" b="1" dirty="0"/>
              <a:t>104</a:t>
            </a:r>
            <a:r>
              <a:rPr lang="fr-FR" dirty="0"/>
              <a:t>, 1091-1119.</a:t>
            </a:r>
            <a:endParaRPr lang="en-GB" dirty="0"/>
          </a:p>
          <a:p>
            <a:pPr marL="180975" indent="-180975"/>
            <a:r>
              <a:rPr lang="en-GB" dirty="0"/>
              <a:t>Goldin, C., and Rouse, C. (2000). "Orchestrating Impartiality: The Impact of "Blind" Auditions on Female Musicians". </a:t>
            </a:r>
            <a:r>
              <a:rPr lang="fr-FR" i="1" dirty="0"/>
              <a:t>American </a:t>
            </a:r>
            <a:r>
              <a:rPr lang="fr-FR" i="1" dirty="0" err="1"/>
              <a:t>Economic</a:t>
            </a:r>
            <a:r>
              <a:rPr lang="fr-FR" i="1" dirty="0"/>
              <a:t> </a:t>
            </a:r>
            <a:r>
              <a:rPr lang="fr-FR" i="1" dirty="0" err="1"/>
              <a:t>Review</a:t>
            </a:r>
            <a:r>
              <a:rPr lang="fr-FR" i="1" dirty="0"/>
              <a:t>, </a:t>
            </a:r>
            <a:r>
              <a:rPr lang="fr-FR" b="1" dirty="0"/>
              <a:t>90</a:t>
            </a:r>
            <a:r>
              <a:rPr lang="fr-FR" dirty="0"/>
              <a:t>, 715-741. </a:t>
            </a:r>
            <a:endParaRPr lang="en-GB" dirty="0"/>
          </a:p>
          <a:p>
            <a:pPr marL="180975" indent="-180975"/>
            <a:r>
              <a:rPr lang="en-GB" dirty="0" err="1"/>
              <a:t>Hellerstein</a:t>
            </a:r>
            <a:r>
              <a:rPr lang="en-GB" dirty="0"/>
              <a:t>, J., </a:t>
            </a:r>
            <a:r>
              <a:rPr lang="en-GB" dirty="0" err="1"/>
              <a:t>Neumark</a:t>
            </a:r>
            <a:r>
              <a:rPr lang="en-GB" dirty="0"/>
              <a:t>, D., and </a:t>
            </a:r>
            <a:r>
              <a:rPr lang="en-GB" dirty="0" err="1"/>
              <a:t>Troske</a:t>
            </a:r>
            <a:r>
              <a:rPr lang="en-GB" dirty="0"/>
              <a:t>, K. (2002). "Market Forces and Sex Discrimination". </a:t>
            </a:r>
            <a:r>
              <a:rPr lang="en-GB" i="1" dirty="0"/>
              <a:t>Journal of Human Resources, </a:t>
            </a:r>
            <a:r>
              <a:rPr lang="en-GB" b="1" i="1" dirty="0"/>
              <a:t>37</a:t>
            </a:r>
            <a:r>
              <a:rPr lang="en-GB" dirty="0"/>
              <a:t>, 353-380.</a:t>
            </a:r>
          </a:p>
          <a:p>
            <a:pPr marL="180975" indent="-180975"/>
            <a:r>
              <a:rPr lang="en-GB" dirty="0"/>
              <a:t>Johnson, W., Carothers, A., and </a:t>
            </a:r>
            <a:r>
              <a:rPr lang="en-GB" dirty="0" err="1"/>
              <a:t>Deary</a:t>
            </a:r>
            <a:r>
              <a:rPr lang="en-GB" dirty="0"/>
              <a:t>, I. (2009). "A Role for the X Chromosome in Sex Differences </a:t>
            </a:r>
            <a:r>
              <a:rPr lang="en-GB" dirty="0" smtClean="0"/>
              <a:t>in </a:t>
            </a:r>
            <a:r>
              <a:rPr lang="en-GB" dirty="0"/>
              <a:t>Variability in General Intelligence?". Perspectives on Psychological Science, 4, 598-611.</a:t>
            </a:r>
          </a:p>
          <a:p>
            <a:pPr marL="180975" indent="-180975"/>
            <a:r>
              <a:rPr lang="fr-FR" dirty="0" smtClean="0"/>
              <a:t>Laroque</a:t>
            </a:r>
            <a:r>
              <a:rPr lang="fr-FR" dirty="0"/>
              <a:t>, G. &amp; </a:t>
            </a:r>
            <a:r>
              <a:rPr lang="fr-FR" dirty="0" err="1"/>
              <a:t>Salanié</a:t>
            </a:r>
            <a:r>
              <a:rPr lang="fr-FR" dirty="0"/>
              <a:t>, B. (2003), </a:t>
            </a:r>
            <a:r>
              <a:rPr lang="fr-FR" i="1" dirty="0"/>
              <a:t>Institutions et emploi : les femmes et le marché du travail en France</a:t>
            </a:r>
            <a:r>
              <a:rPr lang="fr-FR" dirty="0"/>
              <a:t>, </a:t>
            </a:r>
            <a:r>
              <a:rPr lang="fr-FR" dirty="0" err="1"/>
              <a:t>Economica</a:t>
            </a:r>
            <a:r>
              <a:rPr lang="fr-FR" dirty="0"/>
              <a:t>.</a:t>
            </a:r>
            <a:endParaRPr lang="en-GB" dirty="0"/>
          </a:p>
          <a:p>
            <a:pPr marL="180975" indent="-180975"/>
            <a:r>
              <a:rPr lang="en-GB" dirty="0" err="1"/>
              <a:t>Lazear</a:t>
            </a:r>
            <a:r>
              <a:rPr lang="en-GB" dirty="0"/>
              <a:t>, E. &amp; Rosen, S. (1990), “Male-Female Wage Differentials in Job Ladders”, </a:t>
            </a:r>
            <a:r>
              <a:rPr lang="en-GB" i="1" dirty="0"/>
              <a:t>Journal of </a:t>
            </a:r>
            <a:r>
              <a:rPr lang="en-GB" i="1" dirty="0" err="1"/>
              <a:t>Labor</a:t>
            </a:r>
            <a:r>
              <a:rPr lang="en-GB" i="1" dirty="0"/>
              <a:t> Economics</a:t>
            </a:r>
            <a:r>
              <a:rPr lang="en-GB" dirty="0"/>
              <a:t> 8(1), pp.S106-S123.</a:t>
            </a:r>
          </a:p>
          <a:p>
            <a:pPr marL="180975" indent="-180975"/>
            <a:r>
              <a:rPr lang="en-GB" dirty="0"/>
              <a:t>Lundberg, S. &amp; </a:t>
            </a:r>
            <a:r>
              <a:rPr lang="en-GB" dirty="0" err="1"/>
              <a:t>Startz</a:t>
            </a:r>
            <a:r>
              <a:rPr lang="en-GB" dirty="0"/>
              <a:t>, R. (1983), “Private Discrimination and Social Intervention in Competitive </a:t>
            </a:r>
            <a:r>
              <a:rPr lang="en-GB" dirty="0" err="1"/>
              <a:t>Labor</a:t>
            </a:r>
            <a:r>
              <a:rPr lang="en-GB" dirty="0"/>
              <a:t> Markets”, </a:t>
            </a:r>
            <a:r>
              <a:rPr lang="en-GB" i="1" dirty="0"/>
              <a:t>American Economic Review</a:t>
            </a:r>
            <a:r>
              <a:rPr lang="en-GB" dirty="0"/>
              <a:t>, 73(3), pp.340-347.</a:t>
            </a:r>
          </a:p>
          <a:p>
            <a:pPr marL="180975" indent="-180975"/>
            <a:r>
              <a:rPr lang="en-GB" dirty="0" err="1"/>
              <a:t>Niederle</a:t>
            </a:r>
            <a:r>
              <a:rPr lang="en-GB" dirty="0"/>
              <a:t>, M., &amp; </a:t>
            </a:r>
            <a:r>
              <a:rPr lang="en-GB" dirty="0" err="1"/>
              <a:t>Vesterlund</a:t>
            </a:r>
            <a:r>
              <a:rPr lang="en-GB" dirty="0"/>
              <a:t>, L. (2007). "Do Women Shy Away from Competition? Do Men Compete Too Much?". </a:t>
            </a:r>
            <a:r>
              <a:rPr lang="en-GB" i="1" dirty="0"/>
              <a:t>Quarterly Journal of Economics, </a:t>
            </a:r>
            <a:r>
              <a:rPr lang="en-GB" b="1" dirty="0"/>
              <a:t>122</a:t>
            </a:r>
            <a:r>
              <a:rPr lang="en-GB" dirty="0"/>
              <a:t>, 1067-1101.</a:t>
            </a:r>
          </a:p>
          <a:p>
            <a:pPr marL="180975" indent="-180975"/>
            <a:r>
              <a:rPr lang="en-GB" dirty="0"/>
              <a:t>Phelps, E. (1972), “The Statistical Theory of Racism and Sexism”, </a:t>
            </a:r>
            <a:r>
              <a:rPr lang="en-GB" i="1" dirty="0"/>
              <a:t>American Economic Review</a:t>
            </a:r>
            <a:r>
              <a:rPr lang="en-GB" dirty="0"/>
              <a:t>, 62(4), pp.659-661.</a:t>
            </a:r>
          </a:p>
          <a:p>
            <a:pPr marL="180975" indent="-180975"/>
            <a:r>
              <a:rPr lang="en-GB" dirty="0"/>
              <a:t>Reskin, B., &amp; </a:t>
            </a:r>
            <a:r>
              <a:rPr lang="en-GB" dirty="0" err="1"/>
              <a:t>Bielby</a:t>
            </a:r>
            <a:r>
              <a:rPr lang="en-GB" dirty="0"/>
              <a:t>, D. (2005). "A Sociological Perspective on Gender and Career Outcomes". </a:t>
            </a:r>
            <a:r>
              <a:rPr lang="en-GB" i="1" dirty="0"/>
              <a:t>Journal of Economic Perspectives, </a:t>
            </a:r>
            <a:r>
              <a:rPr lang="en-GB" b="1" dirty="0"/>
              <a:t>19</a:t>
            </a:r>
            <a:r>
              <a:rPr lang="en-GB" dirty="0"/>
              <a:t>, 71-86. </a:t>
            </a:r>
          </a:p>
        </p:txBody>
      </p:sp>
    </p:spTree>
    <p:extLst>
      <p:ext uri="{BB962C8B-B14F-4D97-AF65-F5344CB8AC3E}">
        <p14:creationId xmlns:p14="http://schemas.microsoft.com/office/powerpoint/2010/main" val="15649403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91264" cy="5937523"/>
          </a:xfrm>
        </p:spPr>
        <p:txBody>
          <a:bodyPr/>
          <a:lstStyle/>
          <a:p>
            <a:pPr marL="180975" lvl="0" indent="-180975">
              <a:spcBef>
                <a:spcPct val="0"/>
              </a:spcBef>
              <a:buNone/>
            </a:pPr>
            <a:r>
              <a:rPr lang="en-GB" sz="1800" kern="1200" dirty="0" err="1">
                <a:solidFill>
                  <a:srgbClr val="000000"/>
                </a:solidFill>
                <a:latin typeface="Arial" panose="020B0604020202020204" pitchFamily="34" charset="0"/>
              </a:rPr>
              <a:t>Rosén</a:t>
            </a:r>
            <a:r>
              <a:rPr lang="en-GB" sz="1800" kern="1200" dirty="0">
                <a:solidFill>
                  <a:srgbClr val="000000"/>
                </a:solidFill>
                <a:latin typeface="Arial" panose="020B0604020202020204" pitchFamily="34" charset="0"/>
              </a:rPr>
              <a:t>, A. (2003), “Search, Bargaining and Employer Discrimination”, </a:t>
            </a:r>
            <a:r>
              <a:rPr lang="en-GB" sz="1800" i="1" kern="1200" dirty="0">
                <a:solidFill>
                  <a:srgbClr val="000000"/>
                </a:solidFill>
                <a:latin typeface="Arial" panose="020B0604020202020204" pitchFamily="34" charset="0"/>
              </a:rPr>
              <a:t>Journal of </a:t>
            </a:r>
            <a:r>
              <a:rPr lang="en-GB" sz="1800" i="1" kern="1200" dirty="0" err="1">
                <a:solidFill>
                  <a:srgbClr val="000000"/>
                </a:solidFill>
                <a:latin typeface="Arial" panose="020B0604020202020204" pitchFamily="34" charset="0"/>
              </a:rPr>
              <a:t>Labor</a:t>
            </a:r>
            <a:r>
              <a:rPr lang="en-GB" sz="1800" i="1" kern="1200" dirty="0">
                <a:solidFill>
                  <a:srgbClr val="000000"/>
                </a:solidFill>
                <a:latin typeface="Arial" panose="020B0604020202020204" pitchFamily="34" charset="0"/>
              </a:rPr>
              <a:t> Economics</a:t>
            </a:r>
            <a:r>
              <a:rPr lang="en-GB" sz="1800" kern="1200" dirty="0">
                <a:solidFill>
                  <a:srgbClr val="000000"/>
                </a:solidFill>
                <a:latin typeface="Arial" panose="020B0604020202020204" pitchFamily="34" charset="0"/>
              </a:rPr>
              <a:t>, 21(4), pp.807-829.</a:t>
            </a:r>
          </a:p>
          <a:p>
            <a:pPr marL="180975" lvl="0" indent="-180975">
              <a:spcBef>
                <a:spcPct val="0"/>
              </a:spcBef>
              <a:buNone/>
            </a:pPr>
            <a:r>
              <a:rPr lang="en-GB" sz="1800" kern="1200" dirty="0">
                <a:solidFill>
                  <a:srgbClr val="000000"/>
                </a:solidFill>
                <a:latin typeface="Arial" panose="020B0604020202020204" pitchFamily="34" charset="0"/>
              </a:rPr>
              <a:t>Schwandt, H. (2016). "Unmet Aspirations as an Explanation for the Age U-shape in Wellbeing". </a:t>
            </a:r>
            <a:r>
              <a:rPr lang="en-GB" sz="1800" i="1" kern="1200" dirty="0">
                <a:solidFill>
                  <a:srgbClr val="000000"/>
                </a:solidFill>
                <a:latin typeface="Arial" panose="020B0604020202020204" pitchFamily="34" charset="0"/>
              </a:rPr>
              <a:t>Journal of Economic </a:t>
            </a:r>
            <a:r>
              <a:rPr lang="en-GB" sz="1800" i="1" kern="1200" dirty="0" err="1">
                <a:solidFill>
                  <a:srgbClr val="000000"/>
                </a:solidFill>
                <a:latin typeface="Arial" panose="020B0604020202020204" pitchFamily="34" charset="0"/>
              </a:rPr>
              <a:t>Behavior</a:t>
            </a:r>
            <a:r>
              <a:rPr lang="en-GB" sz="1800" i="1" kern="1200" dirty="0">
                <a:solidFill>
                  <a:srgbClr val="000000"/>
                </a:solidFill>
                <a:latin typeface="Arial" panose="020B0604020202020204" pitchFamily="34" charset="0"/>
              </a:rPr>
              <a:t> and Organization, </a:t>
            </a:r>
            <a:r>
              <a:rPr lang="en-GB" sz="1800" b="1" kern="1200" dirty="0">
                <a:solidFill>
                  <a:srgbClr val="000000"/>
                </a:solidFill>
                <a:latin typeface="Arial" panose="020B0604020202020204" pitchFamily="34" charset="0"/>
              </a:rPr>
              <a:t>122</a:t>
            </a:r>
            <a:r>
              <a:rPr lang="en-GB" sz="1800" kern="1200" dirty="0">
                <a:solidFill>
                  <a:srgbClr val="000000"/>
                </a:solidFill>
                <a:latin typeface="Arial" panose="020B0604020202020204" pitchFamily="34" charset="0"/>
              </a:rPr>
              <a:t>, 75-87.</a:t>
            </a:r>
          </a:p>
          <a:p>
            <a:pPr marL="180975" lvl="0" indent="-180975">
              <a:spcBef>
                <a:spcPct val="0"/>
              </a:spcBef>
              <a:buNone/>
            </a:pPr>
            <a:r>
              <a:rPr lang="pt-BR" sz="1800" kern="1200" dirty="0">
                <a:solidFill>
                  <a:srgbClr val="000000"/>
                </a:solidFill>
                <a:latin typeface="Arial" panose="020B0604020202020204" pitchFamily="34" charset="0"/>
              </a:rPr>
              <a:t>Sousa-Poza, A., &amp; Sousa-Poza, A.A. (2000). </a:t>
            </a:r>
            <a:r>
              <a:rPr lang="en-GB" sz="1800" kern="1200" dirty="0">
                <a:solidFill>
                  <a:srgbClr val="000000"/>
                </a:solidFill>
                <a:latin typeface="Arial" panose="020B0604020202020204" pitchFamily="34" charset="0"/>
              </a:rPr>
              <a:t>"Taking Another Look at the Gender/Job-Satisfaction Paradox". </a:t>
            </a:r>
            <a:r>
              <a:rPr lang="fr-FR" sz="1800" i="1" kern="1200" dirty="0" err="1">
                <a:solidFill>
                  <a:srgbClr val="000000"/>
                </a:solidFill>
                <a:latin typeface="Arial" panose="020B0604020202020204" pitchFamily="34" charset="0"/>
              </a:rPr>
              <a:t>Kyklos</a:t>
            </a:r>
            <a:r>
              <a:rPr lang="fr-FR" sz="1800" i="1" kern="1200" dirty="0">
                <a:solidFill>
                  <a:srgbClr val="000000"/>
                </a:solidFill>
                <a:latin typeface="Arial" panose="020B0604020202020204" pitchFamily="34" charset="0"/>
              </a:rPr>
              <a:t>, </a:t>
            </a:r>
            <a:r>
              <a:rPr lang="fr-FR" sz="1800" b="1" kern="1200" dirty="0">
                <a:solidFill>
                  <a:srgbClr val="000000"/>
                </a:solidFill>
                <a:latin typeface="Arial" panose="020B0604020202020204" pitchFamily="34" charset="0"/>
              </a:rPr>
              <a:t>53</a:t>
            </a:r>
            <a:r>
              <a:rPr lang="fr-FR" sz="1800" kern="1200" dirty="0">
                <a:solidFill>
                  <a:srgbClr val="000000"/>
                </a:solidFill>
                <a:latin typeface="Arial" panose="020B0604020202020204" pitchFamily="34" charset="0"/>
              </a:rPr>
              <a:t>, 135-152.</a:t>
            </a:r>
            <a:endParaRPr lang="en-GB" sz="1800" kern="1200" dirty="0">
              <a:solidFill>
                <a:srgbClr val="000000"/>
              </a:solidFill>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28845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oneTexte 4"/>
          <p:cNvSpPr txBox="1">
            <a:spLocks noChangeArrowheads="1"/>
          </p:cNvSpPr>
          <p:nvPr/>
        </p:nvSpPr>
        <p:spPr bwMode="auto">
          <a:xfrm>
            <a:off x="214313" y="500063"/>
            <a:ext cx="8678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a:t>France in detail: catching-up in terms of </a:t>
            </a:r>
            <a:r>
              <a:rPr lang="en-GB" altLang="fr-FR" sz="1800" dirty="0">
                <a:solidFill>
                  <a:srgbClr val="FF0000"/>
                </a:solidFill>
              </a:rPr>
              <a:t>labour-force </a:t>
            </a:r>
            <a:r>
              <a:rPr lang="en-GB" altLang="fr-FR" sz="1800" dirty="0" smtClean="0">
                <a:solidFill>
                  <a:srgbClr val="FF0000"/>
                </a:solidFill>
              </a:rPr>
              <a:t>participation</a:t>
            </a:r>
            <a:r>
              <a:rPr lang="en-GB" altLang="fr-FR" sz="1800" dirty="0" smtClean="0"/>
              <a:t>. As a percentage</a:t>
            </a:r>
            <a:endParaRPr lang="fr-FR" altLang="fr-FR" sz="1800" dirty="0"/>
          </a:p>
        </p:txBody>
      </p:sp>
      <p:pic>
        <p:nvPicPr>
          <p:cNvPr id="5" name="Image 4">
            <a:extLst>
              <a:ext uri="{FF2B5EF4-FFF2-40B4-BE49-F238E27FC236}">
                <a16:creationId xmlns:a16="http://schemas.microsoft.com/office/drawing/2014/main" id="{0CDABC1F-A7FA-4813-818E-89A2C417862A}"/>
              </a:ext>
            </a:extLst>
          </p:cNvPr>
          <p:cNvPicPr>
            <a:picLocks noChangeAspect="1"/>
          </p:cNvPicPr>
          <p:nvPr/>
        </p:nvPicPr>
        <p:blipFill>
          <a:blip r:embed="rId2"/>
          <a:stretch>
            <a:fillRect/>
          </a:stretch>
        </p:blipFill>
        <p:spPr>
          <a:xfrm>
            <a:off x="119795" y="1268760"/>
            <a:ext cx="8762340" cy="3971715"/>
          </a:xfrm>
          <a:prstGeom prst="rect">
            <a:avLst/>
          </a:prstGeom>
        </p:spPr>
      </p:pic>
    </p:spTree>
    <p:extLst>
      <p:ext uri="{BB962C8B-B14F-4D97-AF65-F5344CB8AC3E}">
        <p14:creationId xmlns:p14="http://schemas.microsoft.com/office/powerpoint/2010/main" val="341121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4"/>
          <p:cNvSpPr txBox="1">
            <a:spLocks noChangeArrowheads="1"/>
          </p:cNvSpPr>
          <p:nvPr/>
        </p:nvSpPr>
        <p:spPr bwMode="auto">
          <a:xfrm>
            <a:off x="214313" y="500063"/>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a:t>And especially in terms of the </a:t>
            </a:r>
            <a:r>
              <a:rPr lang="en-GB" altLang="fr-FR" sz="1800" dirty="0">
                <a:solidFill>
                  <a:srgbClr val="FF0000"/>
                </a:solidFill>
              </a:rPr>
              <a:t>employment </a:t>
            </a:r>
            <a:r>
              <a:rPr lang="en-GB" altLang="fr-FR" sz="1800" dirty="0" smtClean="0">
                <a:solidFill>
                  <a:srgbClr val="FF0000"/>
                </a:solidFill>
              </a:rPr>
              <a:t>rate</a:t>
            </a:r>
            <a:r>
              <a:rPr lang="en-GB" altLang="fr-FR" sz="1800" dirty="0" smtClean="0"/>
              <a:t>: long-run figures</a:t>
            </a:r>
            <a:endParaRPr lang="fr-FR" altLang="fr-FR" sz="1800" dirty="0"/>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00125"/>
            <a:ext cx="8777288"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672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4"/>
          <p:cNvSpPr txBox="1">
            <a:spLocks noChangeArrowheads="1"/>
          </p:cNvSpPr>
          <p:nvPr/>
        </p:nvSpPr>
        <p:spPr bwMode="auto">
          <a:xfrm>
            <a:off x="214313" y="106785"/>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a:t>And especially in terms of the </a:t>
            </a:r>
            <a:r>
              <a:rPr lang="en-GB" altLang="fr-FR" sz="1800" dirty="0">
                <a:solidFill>
                  <a:srgbClr val="FF0000"/>
                </a:solidFill>
              </a:rPr>
              <a:t>employment </a:t>
            </a:r>
            <a:r>
              <a:rPr lang="en-GB" altLang="fr-FR" sz="1800" dirty="0" smtClean="0">
                <a:solidFill>
                  <a:srgbClr val="FF0000"/>
                </a:solidFill>
              </a:rPr>
              <a:t>rate</a:t>
            </a:r>
            <a:r>
              <a:rPr lang="en-GB" altLang="fr-FR" sz="1800" dirty="0" smtClean="0"/>
              <a:t>: recent</a:t>
            </a:r>
            <a:endParaRPr lang="fr-FR" altLang="fr-FR" sz="1800" dirty="0"/>
          </a:p>
        </p:txBody>
      </p:sp>
      <p:pic>
        <p:nvPicPr>
          <p:cNvPr id="2" name="Image 1"/>
          <p:cNvPicPr>
            <a:picLocks noChangeAspect="1"/>
          </p:cNvPicPr>
          <p:nvPr/>
        </p:nvPicPr>
        <p:blipFill>
          <a:blip r:embed="rId2"/>
          <a:stretch>
            <a:fillRect/>
          </a:stretch>
        </p:blipFill>
        <p:spPr>
          <a:xfrm>
            <a:off x="35497" y="476672"/>
            <a:ext cx="8856984" cy="5506395"/>
          </a:xfrm>
          <a:prstGeom prst="rect">
            <a:avLst/>
          </a:prstGeom>
        </p:spPr>
      </p:pic>
      <p:sp>
        <p:nvSpPr>
          <p:cNvPr id="5" name="ZoneTexte 4"/>
          <p:cNvSpPr txBox="1">
            <a:spLocks noChangeArrowheads="1"/>
          </p:cNvSpPr>
          <p:nvPr/>
        </p:nvSpPr>
        <p:spPr bwMode="auto">
          <a:xfrm>
            <a:off x="366713" y="6011441"/>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smtClean="0"/>
              <a:t>The gap has dropped from &gt; 30% points to 6% over the past 40 years</a:t>
            </a:r>
            <a:endParaRPr lang="fr-FR" altLang="fr-FR"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oneTexte 4"/>
          <p:cNvSpPr txBox="1">
            <a:spLocks noChangeArrowheads="1"/>
          </p:cNvSpPr>
          <p:nvPr/>
        </p:nvSpPr>
        <p:spPr bwMode="auto">
          <a:xfrm>
            <a:off x="214313" y="500063"/>
            <a:ext cx="8429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smtClean="0"/>
              <a:t>The UK gap is closing too, but without the French collapse </a:t>
            </a:r>
            <a:r>
              <a:rPr lang="en-GB" altLang="fr-FR" sz="1800" dirty="0"/>
              <a:t>in male employment</a:t>
            </a:r>
            <a:endParaRPr lang="fr-FR" altLang="fr-FR" sz="1800"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000125"/>
            <a:ext cx="8534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23850" y="547688"/>
            <a:ext cx="8280400" cy="5761037"/>
          </a:xfrm>
        </p:spPr>
        <p:txBody>
          <a:bodyPr/>
          <a:lstStyle/>
          <a:p>
            <a:pPr marL="609600" indent="-609600" eaLnBrk="1" hangingPunct="1">
              <a:lnSpc>
                <a:spcPct val="90000"/>
              </a:lnSpc>
              <a:buFontTx/>
              <a:buNone/>
            </a:pPr>
            <a:r>
              <a:rPr lang="en-GB" altLang="fr-FR" sz="2400" dirty="0" smtClean="0">
                <a:latin typeface="Times New Roman" panose="02020603050405020304" pitchFamily="18" charset="0"/>
              </a:rPr>
              <a:t>One fact that is consistent with rising female employment is the continuous rise in female wages (in a labour-supply perspective).</a:t>
            </a:r>
          </a:p>
          <a:p>
            <a:pPr marL="609600" indent="-609600" eaLnBrk="1" hangingPunct="1">
              <a:lnSpc>
                <a:spcPct val="90000"/>
              </a:lnSpc>
              <a:buFontTx/>
              <a:buNone/>
            </a:pPr>
            <a:endParaRPr lang="fr-FR" altLang="fr-FR" sz="2400" dirty="0" smtClean="0">
              <a:latin typeface="Times New Roman" panose="02020603050405020304" pitchFamily="18" charset="0"/>
            </a:endParaRPr>
          </a:p>
          <a:p>
            <a:pPr marL="609600" indent="-609600" eaLnBrk="1" hangingPunct="1">
              <a:lnSpc>
                <a:spcPct val="90000"/>
              </a:lnSpc>
              <a:buFontTx/>
              <a:buNone/>
            </a:pPr>
            <a:r>
              <a:rPr lang="en-GB" altLang="fr-FR" sz="2400" dirty="0" smtClean="0">
                <a:latin typeface="Times New Roman" panose="02020603050405020304" pitchFamily="18" charset="0"/>
              </a:rPr>
              <a:t>The “raw ratio” of male to female wages was around 2/3 for a long time; has more recently risen to something like 4/5.</a:t>
            </a:r>
          </a:p>
          <a:p>
            <a:pPr marL="609600" indent="-609600" eaLnBrk="1" hangingPunct="1">
              <a:lnSpc>
                <a:spcPct val="90000"/>
              </a:lnSpc>
              <a:buFontTx/>
              <a:buNone/>
            </a:pPr>
            <a:endParaRPr lang="en-GB" altLang="fr-FR" sz="2400" dirty="0" smtClean="0">
              <a:latin typeface="Times New Roman" panose="02020603050405020304" pitchFamily="18" charset="0"/>
            </a:endParaRPr>
          </a:p>
          <a:p>
            <a:pPr marL="609600" indent="-609600" eaLnBrk="1" hangingPunct="1">
              <a:lnSpc>
                <a:spcPct val="90000"/>
              </a:lnSpc>
              <a:buFontTx/>
              <a:buNone/>
            </a:pPr>
            <a:r>
              <a:rPr lang="en-GB" altLang="fr-FR" sz="2400" dirty="0" smtClean="0">
                <a:latin typeface="Times New Roman" panose="02020603050405020304" pitchFamily="18" charset="0"/>
              </a:rPr>
              <a:t>Wage rises have both a substitution and an income effect. For those who do not work, there is only a substitution effect, which will increase employment.</a:t>
            </a:r>
          </a:p>
          <a:p>
            <a:pPr marL="609600" indent="-609600" eaLnBrk="1" hangingPunct="1">
              <a:lnSpc>
                <a:spcPct val="90000"/>
              </a:lnSpc>
              <a:buFontTx/>
              <a:buNone/>
            </a:pPr>
            <a:endParaRPr lang="en-GB" altLang="fr-FR" sz="2400" dirty="0" smtClean="0">
              <a:latin typeface="Times New Roman" panose="02020603050405020304" pitchFamily="18" charset="0"/>
            </a:endParaRPr>
          </a:p>
          <a:p>
            <a:pPr marL="609600" indent="-609600" eaLnBrk="1" hangingPunct="1">
              <a:lnSpc>
                <a:spcPct val="90000"/>
              </a:lnSpc>
              <a:buFontTx/>
              <a:buNone/>
            </a:pPr>
            <a:r>
              <a:rPr lang="en-GB" altLang="fr-FR" sz="2400" dirty="0" smtClean="0">
                <a:latin typeface="Times New Roman" panose="02020603050405020304" pitchFamily="18" charset="0"/>
              </a:rPr>
              <a:t>Participation decision:</a:t>
            </a:r>
          </a:p>
          <a:p>
            <a:pPr marL="609600" indent="-609600" algn="ctr" eaLnBrk="1" hangingPunct="1">
              <a:lnSpc>
                <a:spcPct val="90000"/>
              </a:lnSpc>
              <a:buFontTx/>
              <a:buNone/>
            </a:pPr>
            <a:r>
              <a:rPr lang="en-GB" altLang="fr-FR" sz="2400" dirty="0" smtClean="0">
                <a:latin typeface="Times New Roman" panose="02020603050405020304" pitchFamily="18" charset="0"/>
              </a:rPr>
              <a:t>V(Y</a:t>
            </a:r>
            <a:r>
              <a:rPr lang="en-GB" altLang="fr-FR" sz="2400" baseline="-25000" dirty="0" smtClean="0">
                <a:latin typeface="Times New Roman" panose="02020603050405020304" pitchFamily="18" charset="0"/>
              </a:rPr>
              <a:t>0</a:t>
            </a:r>
            <a:r>
              <a:rPr lang="en-GB" altLang="fr-FR" sz="2400" dirty="0" smtClean="0">
                <a:latin typeface="Times New Roman" panose="02020603050405020304" pitchFamily="18" charset="0"/>
              </a:rPr>
              <a:t> + w</a:t>
            </a:r>
            <a:r>
              <a:rPr lang="en-GB" altLang="fr-FR" sz="2400" baseline="-25000" dirty="0" smtClean="0">
                <a:latin typeface="Times New Roman" panose="02020603050405020304" pitchFamily="18" charset="0"/>
              </a:rPr>
              <a:t>1</a:t>
            </a:r>
            <a:r>
              <a:rPr lang="en-GB" altLang="fr-FR" sz="2400" dirty="0" smtClean="0">
                <a:latin typeface="Times New Roman" panose="02020603050405020304" pitchFamily="18" charset="0"/>
              </a:rPr>
              <a:t>h</a:t>
            </a:r>
            <a:r>
              <a:rPr lang="en-GB" altLang="fr-FR" sz="2400" baseline="-25000" dirty="0" smtClean="0">
                <a:latin typeface="Times New Roman" panose="02020603050405020304" pitchFamily="18" charset="0"/>
              </a:rPr>
              <a:t>1</a:t>
            </a:r>
            <a:r>
              <a:rPr lang="en-GB" altLang="fr-FR" sz="2400" dirty="0" smtClean="0">
                <a:latin typeface="Times New Roman" panose="02020603050405020304" pitchFamily="18" charset="0"/>
              </a:rPr>
              <a:t>, 24-h</a:t>
            </a:r>
            <a:r>
              <a:rPr lang="en-GB" altLang="fr-FR" sz="2400" baseline="-25000" dirty="0" smtClean="0">
                <a:latin typeface="Times New Roman" panose="02020603050405020304" pitchFamily="18" charset="0"/>
              </a:rPr>
              <a:t>1</a:t>
            </a:r>
            <a:r>
              <a:rPr lang="en-GB" altLang="fr-FR" sz="2400" dirty="0" smtClean="0">
                <a:latin typeface="Times New Roman" panose="02020603050405020304" pitchFamily="18" charset="0"/>
              </a:rPr>
              <a:t>) &gt; V(Y</a:t>
            </a:r>
            <a:r>
              <a:rPr lang="en-GB" altLang="fr-FR" sz="2400" baseline="-25000" dirty="0" smtClean="0">
                <a:latin typeface="Times New Roman" panose="02020603050405020304" pitchFamily="18" charset="0"/>
              </a:rPr>
              <a:t>0</a:t>
            </a:r>
            <a:r>
              <a:rPr lang="en-GB" altLang="fr-FR" sz="2400" dirty="0" smtClean="0">
                <a:latin typeface="Times New Roman" panose="02020603050405020304" pitchFamily="18" charset="0"/>
              </a:rPr>
              <a:t>, 24)</a:t>
            </a:r>
          </a:p>
          <a:p>
            <a:pPr marL="609600" indent="-609600" eaLnBrk="1" hangingPunct="1">
              <a:lnSpc>
                <a:spcPct val="90000"/>
              </a:lnSpc>
              <a:buFontTx/>
              <a:buNone/>
            </a:pPr>
            <a:endParaRPr lang="en-GB" altLang="fr-FR" sz="2400" dirty="0" smtClean="0">
              <a:latin typeface="Times New Roman" panose="02020603050405020304" pitchFamily="18" charset="0"/>
            </a:endParaRPr>
          </a:p>
          <a:p>
            <a:pPr marL="609600" indent="-609600" eaLnBrk="1" hangingPunct="1">
              <a:lnSpc>
                <a:spcPct val="90000"/>
              </a:lnSpc>
              <a:buFontTx/>
              <a:buNone/>
            </a:pPr>
            <a:r>
              <a:rPr lang="en-GB" altLang="fr-FR" sz="2400" dirty="0" smtClean="0">
                <a:latin typeface="Times New Roman" panose="02020603050405020304" pitchFamily="18" charset="0"/>
              </a:rPr>
              <a:t>Rising wages encourage participation.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71462" y="188640"/>
            <a:ext cx="8601075" cy="5772150"/>
          </a:xfrm>
          <a:prstGeom prst="rect">
            <a:avLst/>
          </a:prstGeom>
        </p:spPr>
      </p:pic>
      <p:sp>
        <p:nvSpPr>
          <p:cNvPr id="3" name="ZoneTexte 2"/>
          <p:cNvSpPr txBox="1"/>
          <p:nvPr/>
        </p:nvSpPr>
        <p:spPr>
          <a:xfrm>
            <a:off x="179512" y="6309320"/>
            <a:ext cx="8784976" cy="369332"/>
          </a:xfrm>
          <a:prstGeom prst="rect">
            <a:avLst/>
          </a:prstGeom>
          <a:noFill/>
        </p:spPr>
        <p:txBody>
          <a:bodyPr wrap="square" rtlCol="0">
            <a:spAutoFit/>
          </a:bodyPr>
          <a:lstStyle/>
          <a:p>
            <a:r>
              <a:rPr lang="en-GB" dirty="0" smtClean="0"/>
              <a:t>This figure rose from 63% in 1979 to the low 80s from 2010 onwards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706438"/>
            <a:ext cx="84582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764704"/>
            <a:ext cx="85693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5496" y="5157192"/>
            <a:ext cx="9000555" cy="1200329"/>
          </a:xfrm>
          <a:prstGeom prst="rect">
            <a:avLst/>
          </a:prstGeom>
          <a:noFill/>
        </p:spPr>
        <p:txBody>
          <a:bodyPr wrap="square" rtlCol="0">
            <a:spAutoFit/>
          </a:bodyPr>
          <a:lstStyle/>
          <a:p>
            <a:r>
              <a:rPr lang="en-GB" sz="2400" dirty="0" smtClean="0">
                <a:solidFill>
                  <a:srgbClr val="FF0000"/>
                </a:solidFill>
              </a:rPr>
              <a:t>2015 figures</a:t>
            </a:r>
            <a:r>
              <a:rPr lang="en-GB" sz="2400" dirty="0" smtClean="0"/>
              <a:t>: 2438 Euros and 1986 Euros, for a ratio of 81.5%</a:t>
            </a:r>
          </a:p>
          <a:p>
            <a:r>
              <a:rPr lang="en-GB" sz="2400" dirty="0" smtClean="0">
                <a:solidFill>
                  <a:srgbClr val="FF0000"/>
                </a:solidFill>
              </a:rPr>
              <a:t>2018 figures</a:t>
            </a:r>
            <a:r>
              <a:rPr lang="en-GB" sz="2400" dirty="0" smtClean="0"/>
              <a:t> (most recent): 2547 and 2148 Euros, ratio of 84.3%</a:t>
            </a:r>
          </a:p>
          <a:p>
            <a:r>
              <a:rPr lang="en-GB" sz="2400" dirty="0" smtClean="0"/>
              <a:t>These are FT equivalent figures. 	</a:t>
            </a: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23850" y="476250"/>
            <a:ext cx="8569325" cy="5761038"/>
          </a:xfrm>
        </p:spPr>
        <p:txBody>
          <a:bodyPr/>
          <a:lstStyle/>
          <a:p>
            <a:pPr eaLnBrk="1" hangingPunct="1">
              <a:lnSpc>
                <a:spcPct val="90000"/>
              </a:lnSpc>
              <a:buFontTx/>
              <a:buNone/>
              <a:defRPr/>
            </a:pPr>
            <a:r>
              <a:rPr lang="fr-FR" altLang="fr-FR" u="sng" dirty="0" smtClean="0">
                <a:latin typeface="Times New Roman" pitchFamily="18" charset="0"/>
              </a:rPr>
              <a:t>BROAD QUESTION</a:t>
            </a:r>
          </a:p>
          <a:p>
            <a:pPr eaLnBrk="1" hangingPunct="1">
              <a:lnSpc>
                <a:spcPct val="90000"/>
              </a:lnSpc>
              <a:buFontTx/>
              <a:buNone/>
              <a:defRPr/>
            </a:pPr>
            <a:r>
              <a:rPr lang="en-GB" altLang="fr-FR" dirty="0" smtClean="0">
                <a:latin typeface="Times New Roman" pitchFamily="18" charset="0"/>
              </a:rPr>
              <a:t>“</a:t>
            </a:r>
            <a:r>
              <a:rPr lang="en-GB" altLang="fr-FR" i="1" dirty="0" smtClean="0">
                <a:latin typeface="Times New Roman" pitchFamily="18" charset="0"/>
              </a:rPr>
              <a:t>Why do some groups do less well in the labour market than others?</a:t>
            </a:r>
            <a:r>
              <a:rPr lang="en-GB" altLang="fr-FR" dirty="0" smtClean="0">
                <a:latin typeface="Times New Roman" pitchFamily="18" charset="0"/>
              </a:rPr>
              <a:t>”</a:t>
            </a:r>
          </a:p>
          <a:p>
            <a:pPr eaLnBrk="1" hangingPunct="1">
              <a:lnSpc>
                <a:spcPct val="90000"/>
              </a:lnSpc>
              <a:buFontTx/>
              <a:buNone/>
              <a:defRPr/>
            </a:pPr>
            <a:endParaRPr lang="en-GB" altLang="fr-FR" dirty="0" smtClean="0">
              <a:latin typeface="Times New Roman" pitchFamily="18" charset="0"/>
            </a:endParaRPr>
          </a:p>
          <a:p>
            <a:pPr eaLnBrk="1" hangingPunct="1">
              <a:lnSpc>
                <a:spcPct val="90000"/>
              </a:lnSpc>
              <a:buFontTx/>
              <a:buNone/>
              <a:defRPr/>
            </a:pPr>
            <a:r>
              <a:rPr lang="en-GB" altLang="fr-FR" dirty="0" smtClean="0">
                <a:latin typeface="Times New Roman" pitchFamily="18" charset="0"/>
              </a:rPr>
              <a:t>Subsidiary question:</a:t>
            </a:r>
          </a:p>
          <a:p>
            <a:pPr eaLnBrk="1" hangingPunct="1">
              <a:lnSpc>
                <a:spcPct val="90000"/>
              </a:lnSpc>
              <a:buFontTx/>
              <a:buNone/>
              <a:defRPr/>
            </a:pPr>
            <a:r>
              <a:rPr lang="en-GB" altLang="fr-FR" dirty="0" smtClean="0">
                <a:latin typeface="Times New Roman" pitchFamily="18" charset="0"/>
              </a:rPr>
              <a:t>“</a:t>
            </a:r>
            <a:r>
              <a:rPr lang="en-GB" altLang="fr-FR" i="1" dirty="0" smtClean="0">
                <a:latin typeface="Times New Roman" pitchFamily="18" charset="0"/>
              </a:rPr>
              <a:t>Should we be doing anything about it?</a:t>
            </a:r>
            <a:r>
              <a:rPr lang="en-GB" altLang="fr-FR" dirty="0" smtClean="0">
                <a:latin typeface="Times New Roman" pitchFamily="18" charset="0"/>
              </a:rPr>
              <a:t>”</a:t>
            </a:r>
          </a:p>
          <a:p>
            <a:pPr eaLnBrk="1" hangingPunct="1">
              <a:lnSpc>
                <a:spcPct val="90000"/>
              </a:lnSpc>
              <a:buFontTx/>
              <a:buNone/>
              <a:defRPr/>
            </a:pPr>
            <a:endParaRPr lang="en-GB" altLang="fr-FR" dirty="0" smtClean="0">
              <a:latin typeface="Times New Roman" pitchFamily="18" charset="0"/>
            </a:endParaRPr>
          </a:p>
          <a:p>
            <a:pPr marL="0" indent="0" eaLnBrk="1" hangingPunct="1">
              <a:lnSpc>
                <a:spcPct val="90000"/>
              </a:lnSpc>
              <a:buFontTx/>
              <a:buNone/>
              <a:defRPr/>
            </a:pPr>
            <a:r>
              <a:rPr lang="en-GB" altLang="fr-FR" dirty="0" smtClean="0">
                <a:latin typeface="Times New Roman" pitchFamily="18" charset="0"/>
              </a:rPr>
              <a:t>It is interesting to look at this question with respect to gender as this is not a matter of </a:t>
            </a:r>
            <a:r>
              <a:rPr lang="en-GB" altLang="fr-FR" u="sng" dirty="0" smtClean="0">
                <a:latin typeface="Times New Roman" pitchFamily="18" charset="0"/>
              </a:rPr>
              <a:t>choice</a:t>
            </a:r>
            <a:r>
              <a:rPr lang="en-GB" altLang="fr-FR" dirty="0" smtClean="0">
                <a:latin typeface="Times New Roman" pitchFamily="18" charset="0"/>
              </a:rPr>
              <a:t>: there is no </a:t>
            </a:r>
            <a:r>
              <a:rPr lang="en-GB" altLang="fr-FR" u="sng" dirty="0" smtClean="0">
                <a:latin typeface="Times New Roman" pitchFamily="18" charset="0"/>
              </a:rPr>
              <a:t>endogeneity</a:t>
            </a:r>
            <a:r>
              <a:rPr lang="en-GB" altLang="fr-FR" dirty="0" smtClean="0">
                <a:latin typeface="Times New Roman" pitchFamily="18" charset="0"/>
              </a:rPr>
              <a:t> problem (as there is with industry, location, trade-union membership or education, for example).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oneTexte 4"/>
          <p:cNvSpPr txBox="1">
            <a:spLocks noChangeArrowheads="1"/>
          </p:cNvSpPr>
          <p:nvPr/>
        </p:nvSpPr>
        <p:spPr bwMode="auto">
          <a:xfrm>
            <a:off x="357188" y="214313"/>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t>OECD Figures</a:t>
            </a:r>
          </a:p>
        </p:txBody>
      </p:sp>
      <p:sp>
        <p:nvSpPr>
          <p:cNvPr id="30723" name="ZoneTexte 5"/>
          <p:cNvSpPr txBox="1">
            <a:spLocks noChangeArrowheads="1"/>
          </p:cNvSpPr>
          <p:nvPr/>
        </p:nvSpPr>
        <p:spPr bwMode="auto">
          <a:xfrm>
            <a:off x="0" y="62865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600" u="sng"/>
              <a:t>Notes</a:t>
            </a:r>
            <a:r>
              <a:rPr lang="en-GB" altLang="fr-FR" sz="1600"/>
              <a:t>: The gender </a:t>
            </a:r>
            <a:r>
              <a:rPr lang="en-GB" altLang="fr-FR" sz="1600">
                <a:solidFill>
                  <a:srgbClr val="FF0000"/>
                </a:solidFill>
              </a:rPr>
              <a:t>wage</a:t>
            </a:r>
            <a:r>
              <a:rPr lang="en-GB" altLang="fr-FR" sz="1600"/>
              <a:t> gap is unadjusted and defined as the difference </a:t>
            </a:r>
            <a:r>
              <a:rPr lang="en-GB" altLang="fr-FR" sz="1600">
                <a:solidFill>
                  <a:srgbClr val="FF0000"/>
                </a:solidFill>
              </a:rPr>
              <a:t>between male and female median wages</a:t>
            </a:r>
            <a:r>
              <a:rPr lang="en-GB" altLang="fr-FR" sz="1600"/>
              <a:t> divided by the male median wages.</a:t>
            </a:r>
            <a:endParaRPr lang="fr-FR" altLang="fr-FR" sz="1600"/>
          </a:p>
        </p:txBody>
      </p:sp>
      <p:pic>
        <p:nvPicPr>
          <p:cNvPr id="6" name="Image 5"/>
          <p:cNvPicPr>
            <a:picLocks noChangeAspect="1"/>
          </p:cNvPicPr>
          <p:nvPr/>
        </p:nvPicPr>
        <p:blipFill>
          <a:blip r:embed="rId3"/>
          <a:stretch>
            <a:fillRect/>
          </a:stretch>
        </p:blipFill>
        <p:spPr>
          <a:xfrm>
            <a:off x="35496" y="836712"/>
            <a:ext cx="9108504" cy="51724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23850" y="260350"/>
            <a:ext cx="8280400" cy="5761038"/>
          </a:xfrm>
        </p:spPr>
        <p:txBody>
          <a:bodyPr/>
          <a:lstStyle/>
          <a:p>
            <a:pPr marL="609600" indent="-609600" eaLnBrk="1" hangingPunct="1">
              <a:lnSpc>
                <a:spcPct val="90000"/>
              </a:lnSpc>
              <a:buFontTx/>
              <a:buNone/>
            </a:pPr>
            <a:r>
              <a:rPr lang="en-GB" altLang="fr-FR" dirty="0" smtClean="0">
                <a:latin typeface="Times New Roman" panose="02020603050405020304" pitchFamily="18" charset="0"/>
              </a:rPr>
              <a:t>So in many countries, there has been substantial progress in the position of women on the labour market.</a:t>
            </a:r>
          </a:p>
          <a:p>
            <a:pPr marL="609600" indent="-609600" eaLnBrk="1" hangingPunct="1">
              <a:lnSpc>
                <a:spcPct val="90000"/>
              </a:lnSpc>
              <a:buFontTx/>
              <a:buNone/>
            </a:pPr>
            <a:endParaRPr lang="en-GB" altLang="fr-FR" dirty="0" smtClean="0">
              <a:latin typeface="Times New Roman" panose="02020603050405020304" pitchFamily="18" charset="0"/>
            </a:endParaRPr>
          </a:p>
          <a:p>
            <a:pPr marL="609600" indent="-609600" eaLnBrk="1" hangingPunct="1">
              <a:lnSpc>
                <a:spcPct val="90000"/>
              </a:lnSpc>
              <a:buFontTx/>
              <a:buNone/>
            </a:pPr>
            <a:r>
              <a:rPr lang="en-GB" altLang="fr-FR" dirty="0" smtClean="0">
                <a:latin typeface="Times New Roman" panose="02020603050405020304" pitchFamily="18" charset="0"/>
              </a:rPr>
              <a:t>There is a definite movement towards equality in terms of the percentage who are in employment, and in terms of relative wages.</a:t>
            </a:r>
          </a:p>
          <a:p>
            <a:pPr marL="609600" indent="-609600" eaLnBrk="1" hangingPunct="1">
              <a:lnSpc>
                <a:spcPct val="90000"/>
              </a:lnSpc>
              <a:buFontTx/>
              <a:buNone/>
            </a:pPr>
            <a:endParaRPr lang="en-GB" altLang="fr-FR" dirty="0" smtClean="0">
              <a:latin typeface="Times New Roman" panose="02020603050405020304" pitchFamily="18" charset="0"/>
            </a:endParaRPr>
          </a:p>
          <a:p>
            <a:pPr marL="609600" indent="-609600" eaLnBrk="1" hangingPunct="1">
              <a:lnSpc>
                <a:spcPct val="90000"/>
              </a:lnSpc>
              <a:buFontTx/>
              <a:buNone/>
            </a:pPr>
            <a:r>
              <a:rPr lang="en-GB" altLang="fr-FR" dirty="0" smtClean="0">
                <a:latin typeface="Times New Roman" panose="02020603050405020304" pitchFamily="18" charset="0"/>
              </a:rPr>
              <a:t>But does that mean that it’s “job done” in terms of labour-market equality? </a:t>
            </a:r>
          </a:p>
          <a:p>
            <a:pPr marL="609600" indent="-609600" eaLnBrk="1" hangingPunct="1">
              <a:lnSpc>
                <a:spcPct val="90000"/>
              </a:lnSpc>
              <a:buFontTx/>
              <a:buNone/>
            </a:pPr>
            <a:endParaRPr lang="en-GB" altLang="fr-FR" dirty="0" smtClean="0">
              <a:latin typeface="Times New Roman" panose="02020603050405020304" pitchFamily="18" charset="0"/>
            </a:endParaRPr>
          </a:p>
          <a:p>
            <a:pPr marL="609600" indent="-609600" eaLnBrk="1" hangingPunct="1">
              <a:lnSpc>
                <a:spcPct val="90000"/>
              </a:lnSpc>
              <a:buFontTx/>
              <a:buNone/>
            </a:pPr>
            <a:r>
              <a:rPr lang="en-GB" altLang="fr-FR" dirty="0" smtClean="0">
                <a:latin typeface="Times New Roman" panose="02020603050405020304" pitchFamily="18" charset="0"/>
              </a:rPr>
              <a:t>Or is there still some gender discrimination on the labour market?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107504" y="476250"/>
            <a:ext cx="8496746" cy="5761038"/>
          </a:xfrm>
        </p:spPr>
        <p:txBody>
          <a:bodyPr/>
          <a:lstStyle/>
          <a:p>
            <a:pPr marL="0" indent="0" eaLnBrk="1" hangingPunct="1">
              <a:buFontTx/>
              <a:buNone/>
            </a:pPr>
            <a:r>
              <a:rPr lang="en-GB" altLang="fr-FR" sz="4400" dirty="0" smtClean="0">
                <a:latin typeface="Times New Roman" panose="02020603050405020304" pitchFamily="18" charset="0"/>
              </a:rPr>
              <a:t>Women’s educational attainment has outstripped that of men for some time now.</a:t>
            </a:r>
          </a:p>
          <a:p>
            <a:pPr marL="0" indent="0" eaLnBrk="1" hangingPunct="1">
              <a:buFontTx/>
              <a:buNone/>
            </a:pPr>
            <a:endParaRPr lang="en-GB" altLang="fr-FR" sz="4400" dirty="0">
              <a:latin typeface="Times New Roman" panose="02020603050405020304" pitchFamily="18" charset="0"/>
            </a:endParaRPr>
          </a:p>
          <a:p>
            <a:pPr marL="0" indent="0" eaLnBrk="1" hangingPunct="1">
              <a:buFontTx/>
              <a:buNone/>
            </a:pPr>
            <a:r>
              <a:rPr lang="en-GB" altLang="fr-FR" sz="4400" dirty="0" smtClean="0">
                <a:latin typeface="Times New Roman" panose="02020603050405020304" pitchFamily="18" charset="0"/>
              </a:rPr>
              <a:t>Note that this is a flow statement, not a stock 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6512" y="260648"/>
            <a:ext cx="9217883" cy="65527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00" y="115888"/>
            <a:ext cx="8147050"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ZoneTexte 3"/>
          <p:cNvSpPr txBox="1">
            <a:spLocks noChangeArrowheads="1"/>
          </p:cNvSpPr>
          <p:nvPr/>
        </p:nvSpPr>
        <p:spPr bwMode="auto">
          <a:xfrm>
            <a:off x="395288" y="6021388"/>
            <a:ext cx="7993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b="1" u="sng"/>
              <a:t>US</a:t>
            </a:r>
            <a:r>
              <a:rPr lang="en-GB" altLang="fr-FR" sz="1800"/>
              <a:t>: </a:t>
            </a:r>
            <a:r>
              <a:rPr lang="en-US" altLang="fr-FR" sz="1800"/>
              <a:t>All cohorts of U.S. women born since 1960 have had higher average years of schooling than their male counterparts (Charles and Luoh, 2003</a:t>
            </a:r>
            <a:endParaRPr lang="fr-FR" altLang="fr-FR" sz="1800"/>
          </a:p>
        </p:txBody>
      </p:sp>
    </p:spTree>
    <p:extLst>
      <p:ext uri="{BB962C8B-B14F-4D97-AF65-F5344CB8AC3E}">
        <p14:creationId xmlns:p14="http://schemas.microsoft.com/office/powerpoint/2010/main" val="2328198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
          <p:cNvSpPr txBox="1">
            <a:spLocks noChangeArrowheads="1"/>
          </p:cNvSpPr>
          <p:nvPr/>
        </p:nvSpPr>
        <p:spPr bwMode="auto">
          <a:xfrm>
            <a:off x="547688" y="404664"/>
            <a:ext cx="85693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dirty="0" smtClean="0"/>
              <a:t>The </a:t>
            </a:r>
            <a:r>
              <a:rPr lang="en-GB" altLang="fr-FR" dirty="0" smtClean="0">
                <a:solidFill>
                  <a:srgbClr val="FF0000"/>
                </a:solidFill>
              </a:rPr>
              <a:t>CNRS </a:t>
            </a:r>
            <a:r>
              <a:rPr lang="en-GB" altLang="fr-FR" dirty="0" smtClean="0"/>
              <a:t>awards </a:t>
            </a:r>
            <a:r>
              <a:rPr lang="en-GB" altLang="fr-FR" dirty="0" smtClean="0">
                <a:solidFill>
                  <a:srgbClr val="FF0000"/>
                </a:solidFill>
              </a:rPr>
              <a:t>Silver Medals </a:t>
            </a:r>
            <a:r>
              <a:rPr lang="en-GB" altLang="fr-FR" dirty="0" smtClean="0"/>
              <a:t>every year to a small number of researchers.</a:t>
            </a:r>
          </a:p>
          <a:p>
            <a:pPr eaLnBrk="1" hangingPunct="1">
              <a:spcBef>
                <a:spcPct val="0"/>
              </a:spcBef>
              <a:buFontTx/>
              <a:buNone/>
            </a:pPr>
            <a:endParaRPr lang="en-GB" altLang="fr-FR" dirty="0"/>
          </a:p>
          <a:p>
            <a:pPr eaLnBrk="1" hangingPunct="1">
              <a:spcBef>
                <a:spcPct val="0"/>
              </a:spcBef>
              <a:buFontTx/>
              <a:buNone/>
            </a:pPr>
            <a:r>
              <a:rPr lang="en-GB" altLang="fr-FR" dirty="0" smtClean="0"/>
              <a:t>In Social Sciences, there are typically between 2 and 4 such medals p.a.</a:t>
            </a:r>
          </a:p>
          <a:p>
            <a:pPr eaLnBrk="1" hangingPunct="1">
              <a:spcBef>
                <a:spcPct val="0"/>
              </a:spcBef>
              <a:buFontTx/>
              <a:buNone/>
            </a:pPr>
            <a:endParaRPr lang="en-GB" altLang="fr-FR" dirty="0"/>
          </a:p>
          <a:p>
            <a:pPr eaLnBrk="1" hangingPunct="1">
              <a:spcBef>
                <a:spcPct val="0"/>
              </a:spcBef>
              <a:buFontTx/>
              <a:buNone/>
            </a:pPr>
            <a:r>
              <a:rPr lang="fr-FR" altLang="fr-FR" dirty="0" smtClean="0"/>
              <a:t>2014-2021: 9 men and 15 </a:t>
            </a:r>
            <a:r>
              <a:rPr lang="fr-FR" altLang="fr-FR" dirty="0" err="1" smtClean="0"/>
              <a:t>women</a:t>
            </a:r>
            <a:r>
              <a:rPr lang="fr-FR" altLang="fr-FR" dirty="0" smtClean="0"/>
              <a:t> (62.5% F).</a:t>
            </a:r>
            <a:endParaRPr lang="fr-FR" alt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oneTexte 1"/>
          <p:cNvSpPr txBox="1">
            <a:spLocks noChangeArrowheads="1"/>
          </p:cNvSpPr>
          <p:nvPr/>
        </p:nvSpPr>
        <p:spPr bwMode="auto">
          <a:xfrm>
            <a:off x="395288" y="4749800"/>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dirty="0"/>
              <a:t>The same is true for men called David</a:t>
            </a:r>
            <a:endParaRPr lang="fr-FR" altLang="fr-FR" dirty="0"/>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7873"/>
            <a:ext cx="8558213" cy="273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1"/>
          <p:cNvSpPr txBox="1">
            <a:spLocks noChangeArrowheads="1"/>
          </p:cNvSpPr>
          <p:nvPr/>
        </p:nvSpPr>
        <p:spPr bwMode="auto">
          <a:xfrm>
            <a:off x="547688" y="404664"/>
            <a:ext cx="85693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dirty="0" smtClean="0"/>
              <a:t>But this has not (yet) led to greater labour-market success</a:t>
            </a:r>
            <a:endParaRPr lang="fr-FR" altLang="fr-FR" dirty="0"/>
          </a:p>
        </p:txBody>
      </p:sp>
    </p:spTree>
    <p:extLst>
      <p:ext uri="{BB962C8B-B14F-4D97-AF65-F5344CB8AC3E}">
        <p14:creationId xmlns:p14="http://schemas.microsoft.com/office/powerpoint/2010/main" val="2243605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8768" y="764704"/>
            <a:ext cx="9137271" cy="6006427"/>
          </a:xfrm>
          <a:prstGeom prst="rect">
            <a:avLst/>
          </a:prstGeom>
        </p:spPr>
      </p:pic>
      <p:sp>
        <p:nvSpPr>
          <p:cNvPr id="3" name="ZoneTexte 2"/>
          <p:cNvSpPr txBox="1"/>
          <p:nvPr/>
        </p:nvSpPr>
        <p:spPr>
          <a:xfrm>
            <a:off x="0" y="0"/>
            <a:ext cx="9144000" cy="369332"/>
          </a:xfrm>
          <a:prstGeom prst="rect">
            <a:avLst/>
          </a:prstGeom>
          <a:noFill/>
        </p:spPr>
        <p:txBody>
          <a:bodyPr wrap="square" rtlCol="0">
            <a:spAutoFit/>
          </a:bodyPr>
          <a:lstStyle/>
          <a:p>
            <a:r>
              <a:rPr lang="en-GB" dirty="0" smtClean="0"/>
              <a:t>Although the UK is actually better than the OECD average in terms of female managers</a:t>
            </a:r>
            <a:endParaRPr lang="en-GB" dirty="0"/>
          </a:p>
        </p:txBody>
      </p:sp>
      <p:cxnSp>
        <p:nvCxnSpPr>
          <p:cNvPr id="7" name="Connecteur droit avec flèche 6"/>
          <p:cNvCxnSpPr/>
          <p:nvPr/>
        </p:nvCxnSpPr>
        <p:spPr>
          <a:xfrm>
            <a:off x="5364088" y="2132855"/>
            <a:ext cx="936129" cy="936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932040" y="1844824"/>
            <a:ext cx="504056" cy="369332"/>
          </a:xfrm>
          <a:prstGeom prst="rect">
            <a:avLst/>
          </a:prstGeom>
          <a:noFill/>
        </p:spPr>
        <p:txBody>
          <a:bodyPr wrap="square" rtlCol="0">
            <a:spAutoFit/>
          </a:bodyPr>
          <a:lstStyle/>
          <a:p>
            <a:r>
              <a:rPr lang="en-GB" dirty="0" smtClean="0"/>
              <a:t>UK</a:t>
            </a:r>
            <a:endParaRPr lang="en-GB" dirty="0"/>
          </a:p>
        </p:txBody>
      </p:sp>
    </p:spTree>
    <p:extLst>
      <p:ext uri="{BB962C8B-B14F-4D97-AF65-F5344CB8AC3E}">
        <p14:creationId xmlns:p14="http://schemas.microsoft.com/office/powerpoint/2010/main" val="2756370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4775"/>
            <a:ext cx="5688012" cy="673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ZoneTexte 1"/>
          <p:cNvSpPr txBox="1">
            <a:spLocks noChangeArrowheads="1"/>
          </p:cNvSpPr>
          <p:nvPr/>
        </p:nvSpPr>
        <p:spPr bwMode="auto">
          <a:xfrm>
            <a:off x="6227763" y="404813"/>
            <a:ext cx="27368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dirty="0"/>
              <a:t>There has been progress in the UK in terms of the female share of MPs in </a:t>
            </a:r>
            <a:r>
              <a:rPr lang="en-GB" altLang="fr-FR" sz="1800" dirty="0" smtClean="0"/>
              <a:t>Parliament</a:t>
            </a:r>
          </a:p>
          <a:p>
            <a:pPr eaLnBrk="1" hangingPunct="1">
              <a:spcBef>
                <a:spcPct val="0"/>
              </a:spcBef>
              <a:buFontTx/>
              <a:buNone/>
            </a:pPr>
            <a:endParaRPr lang="en-GB" altLang="fr-FR" sz="1800" dirty="0"/>
          </a:p>
          <a:p>
            <a:pPr eaLnBrk="1" hangingPunct="1">
              <a:spcBef>
                <a:spcPct val="0"/>
              </a:spcBef>
              <a:buFontTx/>
              <a:buNone/>
            </a:pPr>
            <a:endParaRPr lang="en-GB" altLang="fr-FR" sz="1800" dirty="0" smtClean="0"/>
          </a:p>
          <a:p>
            <a:pPr eaLnBrk="1" hangingPunct="1">
              <a:spcBef>
                <a:spcPct val="0"/>
              </a:spcBef>
              <a:buNone/>
            </a:pPr>
            <a:r>
              <a:rPr lang="en-GB" altLang="fr-FR" sz="1800" dirty="0">
                <a:solidFill>
                  <a:srgbClr val="FF0000"/>
                </a:solidFill>
              </a:rPr>
              <a:t>2017</a:t>
            </a:r>
            <a:r>
              <a:rPr lang="en-GB" altLang="fr-FR" sz="1800" dirty="0"/>
              <a:t>: 	208 (32</a:t>
            </a:r>
            <a:r>
              <a:rPr lang="en-GB" altLang="fr-FR" sz="1800" dirty="0" smtClean="0"/>
              <a:t>%)</a:t>
            </a:r>
            <a:r>
              <a:rPr lang="en-GB" altLang="fr-FR" sz="1800" dirty="0"/>
              <a:t> </a:t>
            </a:r>
            <a:r>
              <a:rPr lang="en-GB" altLang="fr-FR" sz="1800" dirty="0">
                <a:solidFill>
                  <a:srgbClr val="FF0000"/>
                </a:solidFill>
              </a:rPr>
              <a:t>2019</a:t>
            </a:r>
            <a:r>
              <a:rPr lang="en-GB" altLang="fr-FR" sz="1800" dirty="0" smtClean="0"/>
              <a:t>: </a:t>
            </a:r>
            <a:r>
              <a:rPr lang="en-GB" altLang="fr-FR" sz="1800" dirty="0"/>
              <a:t>	</a:t>
            </a:r>
            <a:r>
              <a:rPr lang="en-GB" altLang="fr-FR" sz="1800" dirty="0" smtClean="0"/>
              <a:t>220 </a:t>
            </a:r>
            <a:r>
              <a:rPr lang="en-GB" altLang="fr-FR" sz="1800" dirty="0"/>
              <a:t>(</a:t>
            </a:r>
            <a:r>
              <a:rPr lang="en-GB" altLang="fr-FR" sz="1800" dirty="0" smtClean="0"/>
              <a:t>34%)</a:t>
            </a:r>
            <a:endParaRPr lang="fr-FR" altLang="fr-FR" sz="1800" dirty="0"/>
          </a:p>
          <a:p>
            <a:pPr eaLnBrk="1" hangingPunct="1">
              <a:spcBef>
                <a:spcPct val="0"/>
              </a:spcBef>
              <a:buFontTx/>
              <a:buNone/>
            </a:pPr>
            <a:endParaRPr lang="fr-FR" altLang="fr-FR"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5"/>
          <p:cNvSpPr txBox="1">
            <a:spLocks noChangeArrowheads="1"/>
          </p:cNvSpPr>
          <p:nvPr/>
        </p:nvSpPr>
        <p:spPr bwMode="auto">
          <a:xfrm>
            <a:off x="4859338" y="981075"/>
            <a:ext cx="36004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fr-FR" sz="1800" dirty="0"/>
              <a:t>The percentage of women in Parliament, </a:t>
            </a:r>
            <a:r>
              <a:rPr lang="en-US" altLang="fr-FR" sz="1800" dirty="0" smtClean="0"/>
              <a:t>2021</a:t>
            </a:r>
          </a:p>
          <a:p>
            <a:pPr eaLnBrk="1" hangingPunct="1">
              <a:spcBef>
                <a:spcPct val="50000"/>
              </a:spcBef>
              <a:buFontTx/>
              <a:buNone/>
            </a:pPr>
            <a:r>
              <a:rPr lang="en-US" altLang="fr-FR" sz="1800" u="sng" dirty="0" smtClean="0"/>
              <a:t>Source</a:t>
            </a:r>
            <a:r>
              <a:rPr lang="en-US" altLang="fr-FR" sz="1800" dirty="0"/>
              <a:t>: UNDP Gender Page</a:t>
            </a:r>
            <a:endParaRPr lang="en-GB" altLang="fr-FR" sz="1800" dirty="0"/>
          </a:p>
        </p:txBody>
      </p:sp>
      <p:pic>
        <p:nvPicPr>
          <p:cNvPr id="3" name="Image 2"/>
          <p:cNvPicPr>
            <a:picLocks noChangeAspect="1"/>
          </p:cNvPicPr>
          <p:nvPr/>
        </p:nvPicPr>
        <p:blipFill>
          <a:blip r:embed="rId3"/>
          <a:stretch>
            <a:fillRect/>
          </a:stretch>
        </p:blipFill>
        <p:spPr>
          <a:xfrm>
            <a:off x="251520" y="-27384"/>
            <a:ext cx="2160240" cy="68382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23850" y="547688"/>
            <a:ext cx="8280400" cy="5761037"/>
          </a:xfrm>
        </p:spPr>
        <p:txBody>
          <a:bodyPr/>
          <a:lstStyle/>
          <a:p>
            <a:pPr marL="609600" indent="-609600" eaLnBrk="1" hangingPunct="1">
              <a:lnSpc>
                <a:spcPct val="90000"/>
              </a:lnSpc>
              <a:buFontTx/>
              <a:buNone/>
              <a:defRPr/>
            </a:pPr>
            <a:r>
              <a:rPr lang="en-GB" altLang="fr-FR" sz="2800" b="1" dirty="0" smtClean="0">
                <a:latin typeface="Times New Roman" pitchFamily="18" charset="0"/>
              </a:rPr>
              <a:t>Outcomes can be in terms of</a:t>
            </a:r>
            <a:r>
              <a:rPr lang="en-GB" altLang="fr-FR" sz="2800" dirty="0" smtClean="0">
                <a:latin typeface="Times New Roman" pitchFamily="18" charset="0"/>
              </a:rPr>
              <a:t>: </a:t>
            </a:r>
          </a:p>
          <a:p>
            <a:pPr marL="609600" indent="-609600" eaLnBrk="1" hangingPunct="1">
              <a:lnSpc>
                <a:spcPct val="90000"/>
              </a:lnSpc>
              <a:defRPr/>
            </a:pPr>
            <a:r>
              <a:rPr lang="en-GB" altLang="fr-FR" sz="2800" dirty="0" smtClean="0">
                <a:latin typeface="Times New Roman" pitchFamily="18" charset="0"/>
              </a:rPr>
              <a:t>Getting a job (the employment rate)</a:t>
            </a:r>
          </a:p>
          <a:p>
            <a:pPr marL="609600" indent="-609600" eaLnBrk="1" hangingPunct="1">
              <a:lnSpc>
                <a:spcPct val="90000"/>
              </a:lnSpc>
              <a:defRPr/>
            </a:pPr>
            <a:r>
              <a:rPr lang="en-GB" altLang="fr-FR" sz="2800" dirty="0" smtClean="0">
                <a:latin typeface="Times New Roman" pitchFamily="18" charset="0"/>
              </a:rPr>
              <a:t>Wages</a:t>
            </a:r>
          </a:p>
          <a:p>
            <a:pPr marL="609600" indent="-609600" eaLnBrk="1" hangingPunct="1">
              <a:lnSpc>
                <a:spcPct val="90000"/>
              </a:lnSpc>
              <a:defRPr/>
            </a:pPr>
            <a:r>
              <a:rPr lang="en-GB" altLang="fr-FR" sz="2800" dirty="0" smtClean="0">
                <a:latin typeface="Times New Roman" pitchFamily="18" charset="0"/>
              </a:rPr>
              <a:t>Job quality (stability/interest/effort/satisfaction…)</a:t>
            </a:r>
          </a:p>
          <a:p>
            <a:pPr marL="609600" indent="-609600" eaLnBrk="1" hangingPunct="1">
              <a:lnSpc>
                <a:spcPct val="90000"/>
              </a:lnSpc>
              <a:defRPr/>
            </a:pPr>
            <a:r>
              <a:rPr lang="en-GB" altLang="fr-FR" sz="2800" dirty="0" smtClean="0">
                <a:latin typeface="Times New Roman" pitchFamily="18" charset="0"/>
              </a:rPr>
              <a:t>Promotions </a:t>
            </a:r>
          </a:p>
          <a:p>
            <a:pPr marL="609600" indent="-609600" eaLnBrk="1" hangingPunct="1">
              <a:lnSpc>
                <a:spcPct val="90000"/>
              </a:lnSpc>
              <a:buFontTx/>
              <a:buNone/>
              <a:defRPr/>
            </a:pPr>
            <a:endParaRPr lang="en-GB" altLang="fr-FR" sz="2800" dirty="0" smtClean="0">
              <a:latin typeface="Times New Roman" pitchFamily="18" charset="0"/>
            </a:endParaRPr>
          </a:p>
          <a:p>
            <a:pPr marL="609600" indent="-609600" eaLnBrk="1" hangingPunct="1">
              <a:lnSpc>
                <a:spcPct val="90000"/>
              </a:lnSpc>
              <a:buFontTx/>
              <a:buNone/>
              <a:defRPr/>
            </a:pPr>
            <a:r>
              <a:rPr lang="en-GB" altLang="fr-FR" sz="2800" dirty="0" smtClean="0">
                <a:latin typeface="Times New Roman" pitchFamily="18" charset="0"/>
              </a:rPr>
              <a:t>We’ll mostly concentrate on wages.</a:t>
            </a:r>
          </a:p>
          <a:p>
            <a:pPr marL="609600" indent="-609600" eaLnBrk="1" hangingPunct="1">
              <a:lnSpc>
                <a:spcPct val="90000"/>
              </a:lnSpc>
              <a:buFontTx/>
              <a:buNone/>
              <a:defRPr/>
            </a:pPr>
            <a:endParaRPr lang="en-GB" altLang="fr-FR" sz="2800" dirty="0" smtClean="0">
              <a:latin typeface="Times New Roman" pitchFamily="18" charset="0"/>
            </a:endParaRPr>
          </a:p>
          <a:p>
            <a:pPr marL="609600" indent="-609600" eaLnBrk="1" hangingPunct="1">
              <a:lnSpc>
                <a:spcPct val="90000"/>
              </a:lnSpc>
              <a:buFontTx/>
              <a:buNone/>
              <a:defRPr/>
            </a:pPr>
            <a:r>
              <a:rPr lang="en-GB" altLang="fr-FR" sz="2800" u="sng" dirty="0" smtClean="0">
                <a:latin typeface="Times New Roman" pitchFamily="18" charset="0"/>
              </a:rPr>
              <a:t>Employment</a:t>
            </a:r>
          </a:p>
          <a:p>
            <a:pPr marL="0" indent="0" eaLnBrk="1" hangingPunct="1">
              <a:lnSpc>
                <a:spcPct val="90000"/>
              </a:lnSpc>
              <a:buFontTx/>
              <a:buNone/>
              <a:defRPr/>
            </a:pPr>
            <a:r>
              <a:rPr lang="en-GB" altLang="fr-FR" sz="2800" dirty="0" smtClean="0">
                <a:latin typeface="Times New Roman" pitchFamily="18" charset="0"/>
              </a:rPr>
              <a:t>The percentage of employment accounted for by women in G7 countries in 1978 and 2019 has risen by six to eleven percentage points in most countries.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mtClean="0">
                <a:latin typeface="Times New Roman" panose="02020603050405020304" pitchFamily="18" charset="0"/>
              </a:rPr>
              <a:t>Most attention has probably been paid to sex discrimination in wages: if this exists, it applies to over 50% of employees….</a:t>
            </a:r>
          </a:p>
          <a:p>
            <a:pPr marL="609600" indent="-609600" eaLnBrk="1" hangingPunct="1">
              <a:buFontTx/>
              <a:buNone/>
            </a:pPr>
            <a:endParaRPr lang="en-GB" altLang="fr-FR" smtClean="0">
              <a:latin typeface="Times New Roman" panose="02020603050405020304" pitchFamily="18" charset="0"/>
            </a:endParaRPr>
          </a:p>
          <a:p>
            <a:pPr marL="609600" indent="-609600" eaLnBrk="1" hangingPunct="1">
              <a:buFontTx/>
              <a:buNone/>
            </a:pPr>
            <a:r>
              <a:rPr lang="en-GB" altLang="fr-FR" u="sng" smtClean="0">
                <a:latin typeface="Times New Roman" panose="02020603050405020304" pitchFamily="18" charset="0"/>
              </a:rPr>
              <a:t>Wages</a:t>
            </a:r>
          </a:p>
          <a:p>
            <a:pPr marL="609600" indent="-609600" eaLnBrk="1" hangingPunct="1">
              <a:buFontTx/>
              <a:buNone/>
            </a:pPr>
            <a:r>
              <a:rPr lang="en-GB" altLang="fr-FR" smtClean="0">
                <a:latin typeface="Times New Roman" panose="02020603050405020304" pitchFamily="18" charset="0"/>
              </a:rPr>
              <a:t>The key question that all theories of discrimination have to address is:</a:t>
            </a:r>
          </a:p>
          <a:p>
            <a:pPr marL="609600" indent="-609600" eaLnBrk="1" hangingPunct="1">
              <a:buFontTx/>
              <a:buNone/>
            </a:pPr>
            <a:endParaRPr lang="en-GB" altLang="fr-FR" smtClean="0">
              <a:latin typeface="Times New Roman" panose="02020603050405020304" pitchFamily="18" charset="0"/>
            </a:endParaRPr>
          </a:p>
          <a:p>
            <a:pPr marL="609600" indent="-609600" eaLnBrk="1" hangingPunct="1">
              <a:buFontTx/>
              <a:buNone/>
            </a:pPr>
            <a:r>
              <a:rPr lang="en-GB" altLang="fr-FR" smtClean="0">
                <a:latin typeface="Times New Roman" panose="02020603050405020304" pitchFamily="18" charset="0"/>
              </a:rPr>
              <a:t>	</a:t>
            </a:r>
            <a:r>
              <a:rPr lang="en-GB" altLang="fr-FR" i="1" smtClean="0">
                <a:latin typeface="Times New Roman" panose="02020603050405020304" pitchFamily="18" charset="0"/>
              </a:rPr>
              <a:t>How can discrimination persist in a profit-maximising world?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mtClean="0">
                <a:latin typeface="Times New Roman" panose="02020603050405020304" pitchFamily="18" charset="0"/>
              </a:rPr>
              <a:t>Think of this in a piece-rate way. </a:t>
            </a:r>
          </a:p>
          <a:p>
            <a:pPr marL="609600" indent="-609600" eaLnBrk="1" hangingPunct="1">
              <a:buFontTx/>
              <a:buNone/>
            </a:pPr>
            <a:r>
              <a:rPr lang="en-GB" altLang="fr-FR" smtClean="0">
                <a:latin typeface="Times New Roman" panose="02020603050405020304" pitchFamily="18" charset="0"/>
              </a:rPr>
              <a:t>w</a:t>
            </a:r>
            <a:r>
              <a:rPr lang="en-GB" altLang="fr-FR" baseline="-25000" smtClean="0">
                <a:latin typeface="Times New Roman" panose="02020603050405020304" pitchFamily="18" charset="0"/>
                <a:sym typeface="Symbol" panose="05050102010706020507" pitchFamily="18" charset="2"/>
              </a:rPr>
              <a:t>F</a:t>
            </a:r>
            <a:r>
              <a:rPr lang="en-GB" altLang="fr-FR" smtClean="0">
                <a:latin typeface="Times New Roman" panose="02020603050405020304" pitchFamily="18" charset="0"/>
              </a:rPr>
              <a:t> = </a:t>
            </a:r>
            <a:r>
              <a:rPr lang="en-GB" altLang="fr-FR" smtClean="0">
                <a:latin typeface="Times New Roman" panose="02020603050405020304" pitchFamily="18" charset="0"/>
                <a:sym typeface="Symbol" panose="05050102010706020507" pitchFamily="18" charset="2"/>
              </a:rPr>
              <a:t></a:t>
            </a:r>
            <a:r>
              <a:rPr lang="en-GB" altLang="fr-FR" baseline="-25000" smtClean="0">
                <a:latin typeface="Times New Roman" panose="02020603050405020304" pitchFamily="18" charset="0"/>
                <a:sym typeface="Symbol" panose="05050102010706020507" pitchFamily="18" charset="2"/>
              </a:rPr>
              <a:t>F</a:t>
            </a:r>
            <a:r>
              <a:rPr lang="en-GB" altLang="fr-FR" smtClean="0">
                <a:latin typeface="Times New Roman" panose="02020603050405020304" pitchFamily="18" charset="0"/>
                <a:sym typeface="Symbol" panose="05050102010706020507" pitchFamily="18" charset="2"/>
              </a:rPr>
              <a:t>Q</a:t>
            </a:r>
            <a:r>
              <a:rPr lang="en-GB" altLang="fr-FR" baseline="-25000" smtClean="0">
                <a:latin typeface="Times New Roman" panose="02020603050405020304" pitchFamily="18" charset="0"/>
                <a:sym typeface="Symbol" panose="05050102010706020507" pitchFamily="18" charset="2"/>
              </a:rPr>
              <a:t>F</a:t>
            </a:r>
            <a:r>
              <a:rPr lang="en-GB" altLang="fr-FR" smtClean="0">
                <a:latin typeface="Times New Roman" panose="02020603050405020304" pitchFamily="18" charset="0"/>
                <a:sym typeface="Symbol" panose="05050102010706020507" pitchFamily="18" charset="2"/>
              </a:rPr>
              <a:t>; </a:t>
            </a:r>
            <a:r>
              <a:rPr lang="en-GB" altLang="fr-FR" smtClean="0">
                <a:latin typeface="Times New Roman" panose="02020603050405020304" pitchFamily="18" charset="0"/>
              </a:rPr>
              <a:t>w</a:t>
            </a:r>
            <a:r>
              <a:rPr lang="en-GB" altLang="fr-FR" baseline="-25000" smtClean="0">
                <a:latin typeface="Times New Roman" panose="02020603050405020304" pitchFamily="18" charset="0"/>
                <a:sym typeface="Symbol" panose="05050102010706020507" pitchFamily="18" charset="2"/>
              </a:rPr>
              <a:t>M</a:t>
            </a:r>
            <a:r>
              <a:rPr lang="en-GB" altLang="fr-FR" smtClean="0">
                <a:latin typeface="Times New Roman" panose="02020603050405020304" pitchFamily="18" charset="0"/>
              </a:rPr>
              <a:t> = </a:t>
            </a:r>
            <a:r>
              <a:rPr lang="en-GB" altLang="fr-FR" smtClean="0">
                <a:latin typeface="Times New Roman" panose="02020603050405020304" pitchFamily="18" charset="0"/>
                <a:sym typeface="Symbol" panose="05050102010706020507" pitchFamily="18" charset="2"/>
              </a:rPr>
              <a:t></a:t>
            </a:r>
            <a:r>
              <a:rPr lang="en-GB" altLang="fr-FR" baseline="-25000" smtClean="0">
                <a:latin typeface="Times New Roman" panose="02020603050405020304" pitchFamily="18" charset="0"/>
                <a:sym typeface="Symbol" panose="05050102010706020507" pitchFamily="18" charset="2"/>
              </a:rPr>
              <a:t>M</a:t>
            </a:r>
            <a:r>
              <a:rPr lang="en-GB" altLang="fr-FR" smtClean="0">
                <a:latin typeface="Times New Roman" panose="02020603050405020304" pitchFamily="18" charset="0"/>
                <a:sym typeface="Symbol" panose="05050102010706020507" pitchFamily="18" charset="2"/>
              </a:rPr>
              <a:t>Q</a:t>
            </a:r>
            <a:r>
              <a:rPr lang="en-GB" altLang="fr-FR" baseline="-25000" smtClean="0">
                <a:latin typeface="Times New Roman" panose="02020603050405020304" pitchFamily="18" charset="0"/>
                <a:sym typeface="Symbol" panose="05050102010706020507" pitchFamily="18" charset="2"/>
              </a:rPr>
              <a:t>M; </a:t>
            </a:r>
            <a:r>
              <a:rPr lang="en-GB" altLang="fr-FR" smtClean="0">
                <a:latin typeface="Times New Roman" panose="02020603050405020304" pitchFamily="18" charset="0"/>
                <a:sym typeface="Symbol" panose="05050102010706020507" pitchFamily="18" charset="2"/>
              </a:rPr>
              <a:t></a:t>
            </a:r>
            <a:r>
              <a:rPr lang="en-GB" altLang="fr-FR" baseline="-25000" smtClean="0">
                <a:latin typeface="Times New Roman" panose="02020603050405020304" pitchFamily="18" charset="0"/>
                <a:sym typeface="Symbol" panose="05050102010706020507" pitchFamily="18" charset="2"/>
              </a:rPr>
              <a:t>F</a:t>
            </a:r>
            <a:r>
              <a:rPr lang="en-GB" altLang="fr-FR" smtClean="0">
                <a:latin typeface="Times New Roman" panose="02020603050405020304" pitchFamily="18" charset="0"/>
                <a:sym typeface="Symbol" panose="05050102010706020507" pitchFamily="18" charset="2"/>
              </a:rPr>
              <a:t> &lt; </a:t>
            </a:r>
            <a:r>
              <a:rPr lang="en-GB" altLang="fr-FR" baseline="-25000" smtClean="0">
                <a:latin typeface="Times New Roman" panose="02020603050405020304" pitchFamily="18" charset="0"/>
                <a:sym typeface="Symbol" panose="05050102010706020507" pitchFamily="18" charset="2"/>
              </a:rPr>
              <a:t>M</a:t>
            </a:r>
            <a:r>
              <a:rPr lang="en-GB" altLang="fr-FR" smtClean="0">
                <a:latin typeface="Times New Roman" panose="02020603050405020304" pitchFamily="18" charset="0"/>
                <a:sym typeface="Symbol" panose="05050102010706020507" pitchFamily="18" charset="2"/>
              </a:rPr>
              <a:t>. Women are paid less per piece.</a:t>
            </a:r>
          </a:p>
          <a:p>
            <a:pPr marL="609600" indent="-609600" eaLnBrk="1" hangingPunct="1">
              <a:buFontTx/>
              <a:buNone/>
            </a:pPr>
            <a:r>
              <a:rPr lang="en-GB" altLang="fr-FR" smtClean="0">
                <a:latin typeface="Times New Roman" panose="02020603050405020304" pitchFamily="18" charset="0"/>
                <a:sym typeface="Symbol" panose="05050102010706020507" pitchFamily="18" charset="2"/>
              </a:rPr>
              <a:t>But this implies that women’s cost of production is lower: </a:t>
            </a:r>
            <a:r>
              <a:rPr lang="en-GB" altLang="fr-FR" smtClean="0">
                <a:latin typeface="Times New Roman" panose="02020603050405020304" pitchFamily="18" charset="0"/>
              </a:rPr>
              <a:t>w</a:t>
            </a:r>
            <a:r>
              <a:rPr lang="en-GB" altLang="fr-FR" baseline="-25000" smtClean="0">
                <a:latin typeface="Times New Roman" panose="02020603050405020304" pitchFamily="18" charset="0"/>
                <a:sym typeface="Symbol" panose="05050102010706020507" pitchFamily="18" charset="2"/>
              </a:rPr>
              <a:t>F</a:t>
            </a:r>
            <a:r>
              <a:rPr lang="en-GB" altLang="fr-FR" smtClean="0">
                <a:latin typeface="Times New Roman" panose="02020603050405020304" pitchFamily="18" charset="0"/>
              </a:rPr>
              <a:t>/</a:t>
            </a:r>
            <a:r>
              <a:rPr lang="en-GB" altLang="fr-FR" smtClean="0">
                <a:latin typeface="Times New Roman" panose="02020603050405020304" pitchFamily="18" charset="0"/>
                <a:sym typeface="Symbol" panose="05050102010706020507" pitchFamily="18" charset="2"/>
              </a:rPr>
              <a:t>Q</a:t>
            </a:r>
            <a:r>
              <a:rPr lang="en-GB" altLang="fr-FR" baseline="-25000" smtClean="0">
                <a:latin typeface="Times New Roman" panose="02020603050405020304" pitchFamily="18" charset="0"/>
                <a:sym typeface="Symbol" panose="05050102010706020507" pitchFamily="18" charset="2"/>
              </a:rPr>
              <a:t>F</a:t>
            </a:r>
            <a:r>
              <a:rPr lang="en-GB" altLang="fr-FR" smtClean="0">
                <a:latin typeface="Times New Roman" panose="02020603050405020304" pitchFamily="18" charset="0"/>
                <a:sym typeface="Symbol" panose="05050102010706020507" pitchFamily="18" charset="2"/>
              </a:rPr>
              <a:t> &lt; </a:t>
            </a:r>
            <a:r>
              <a:rPr lang="en-GB" altLang="fr-FR" smtClean="0">
                <a:latin typeface="Times New Roman" panose="02020603050405020304" pitchFamily="18" charset="0"/>
              </a:rPr>
              <a:t>w</a:t>
            </a:r>
            <a:r>
              <a:rPr lang="en-GB" altLang="fr-FR" baseline="-25000" smtClean="0">
                <a:latin typeface="Times New Roman" panose="02020603050405020304" pitchFamily="18" charset="0"/>
                <a:sym typeface="Symbol" panose="05050102010706020507" pitchFamily="18" charset="2"/>
              </a:rPr>
              <a:t>M</a:t>
            </a:r>
            <a:r>
              <a:rPr lang="en-GB" altLang="fr-FR" smtClean="0">
                <a:latin typeface="Times New Roman" panose="02020603050405020304" pitchFamily="18" charset="0"/>
              </a:rPr>
              <a:t>/</a:t>
            </a:r>
            <a:r>
              <a:rPr lang="en-GB" altLang="fr-FR" smtClean="0">
                <a:latin typeface="Times New Roman" panose="02020603050405020304" pitchFamily="18" charset="0"/>
                <a:sym typeface="Symbol" panose="05050102010706020507" pitchFamily="18" charset="2"/>
              </a:rPr>
              <a:t>Q</a:t>
            </a:r>
            <a:r>
              <a:rPr lang="en-GB" altLang="fr-FR" baseline="-25000" smtClean="0">
                <a:latin typeface="Times New Roman" panose="02020603050405020304" pitchFamily="18" charset="0"/>
                <a:sym typeface="Symbol" panose="05050102010706020507" pitchFamily="18" charset="2"/>
              </a:rPr>
              <a:t>M</a:t>
            </a:r>
            <a:endParaRPr lang="en-GB" altLang="fr-FR" smtClean="0">
              <a:latin typeface="Times New Roman" panose="02020603050405020304" pitchFamily="18" charset="0"/>
              <a:sym typeface="Symbol" panose="05050102010706020507" pitchFamily="18" charset="2"/>
            </a:endParaRPr>
          </a:p>
          <a:p>
            <a:pPr marL="609600" indent="-609600" eaLnBrk="1" hangingPunct="1">
              <a:buFontTx/>
              <a:buNone/>
            </a:pPr>
            <a:r>
              <a:rPr lang="en-GB" altLang="fr-FR" smtClean="0">
                <a:latin typeface="Times New Roman" panose="02020603050405020304" pitchFamily="18" charset="0"/>
                <a:sym typeface="Symbol" panose="05050102010706020507" pitchFamily="18" charset="2"/>
              </a:rPr>
              <a:t>A non-discriminatory firm will hire women, rather than men, as this is profit-maximising. </a:t>
            </a:r>
          </a:p>
          <a:p>
            <a:pPr marL="609600" indent="-609600" eaLnBrk="1" hangingPunct="1">
              <a:buFontTx/>
              <a:buNone/>
            </a:pPr>
            <a:r>
              <a:rPr lang="en-GB" altLang="fr-FR" smtClean="0">
                <a:latin typeface="Times New Roman" panose="02020603050405020304" pitchFamily="18" charset="0"/>
                <a:sym typeface="Symbol" panose="05050102010706020507" pitchFamily="18" charset="2"/>
              </a:rPr>
              <a:t>Demand for women will rise, and for men will fall, until equilibrium between wages is restored (</a:t>
            </a:r>
            <a:r>
              <a:rPr lang="en-GB" altLang="fr-FR" baseline="-25000" smtClean="0">
                <a:latin typeface="Times New Roman" panose="02020603050405020304" pitchFamily="18" charset="0"/>
                <a:sym typeface="Symbol" panose="05050102010706020507" pitchFamily="18" charset="2"/>
              </a:rPr>
              <a:t>M</a:t>
            </a:r>
            <a:r>
              <a:rPr lang="en-GB" altLang="fr-FR" smtClean="0">
                <a:latin typeface="Times New Roman" panose="02020603050405020304" pitchFamily="18" charset="0"/>
                <a:sym typeface="Symbol" panose="05050102010706020507" pitchFamily="18" charset="2"/>
              </a:rPr>
              <a:t> =</a:t>
            </a:r>
            <a:r>
              <a:rPr lang="en-GB" altLang="fr-FR" baseline="-25000" smtClean="0">
                <a:latin typeface="Times New Roman" panose="02020603050405020304" pitchFamily="18" charset="0"/>
                <a:sym typeface="Symbol" panose="05050102010706020507" pitchFamily="18" charset="2"/>
              </a:rPr>
              <a:t> </a:t>
            </a:r>
            <a:r>
              <a:rPr lang="en-GB" altLang="fr-FR" smtClean="0">
                <a:latin typeface="Times New Roman" panose="02020603050405020304" pitchFamily="18" charset="0"/>
                <a:sym typeface="Symbol" panose="05050102010706020507" pitchFamily="18" charset="2"/>
              </a:rPr>
              <a:t></a:t>
            </a:r>
            <a:r>
              <a:rPr lang="en-GB" altLang="fr-FR" baseline="-25000" smtClean="0">
                <a:latin typeface="Times New Roman" panose="02020603050405020304" pitchFamily="18" charset="0"/>
                <a:sym typeface="Symbol" panose="05050102010706020507" pitchFamily="18" charset="2"/>
              </a:rPr>
              <a:t>F</a:t>
            </a:r>
            <a:r>
              <a:rPr lang="en-GB" altLang="fr-FR" smtClean="0">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323850" y="476250"/>
            <a:ext cx="8280400" cy="5761038"/>
          </a:xfrm>
        </p:spPr>
        <p:txBody>
          <a:bodyPr/>
          <a:lstStyle/>
          <a:p>
            <a:pPr marL="609600" indent="-609600" eaLnBrk="1" hangingPunct="1">
              <a:lnSpc>
                <a:spcPct val="90000"/>
              </a:lnSpc>
              <a:buFontTx/>
              <a:buNone/>
            </a:pPr>
            <a:r>
              <a:rPr lang="en-GB" altLang="fr-FR" dirty="0" smtClean="0">
                <a:latin typeface="Times New Roman" panose="02020603050405020304" pitchFamily="18" charset="0"/>
              </a:rPr>
              <a:t>Theories of Discrimination</a:t>
            </a:r>
          </a:p>
          <a:p>
            <a:pPr marL="609600" indent="-609600" eaLnBrk="1" hangingPunct="1">
              <a:lnSpc>
                <a:spcPct val="90000"/>
              </a:lnSpc>
              <a:buFontTx/>
              <a:buAutoNum type="arabicParenR"/>
            </a:pPr>
            <a:r>
              <a:rPr lang="en-GB" altLang="fr-FR" b="1" dirty="0" smtClean="0">
                <a:latin typeface="Times New Roman" panose="02020603050405020304" pitchFamily="18" charset="0"/>
              </a:rPr>
              <a:t>Taste for Discrimination</a:t>
            </a:r>
          </a:p>
          <a:p>
            <a:pPr marL="609600" indent="-609600" eaLnBrk="1" hangingPunct="1">
              <a:lnSpc>
                <a:spcPct val="90000"/>
              </a:lnSpc>
              <a:buFontTx/>
              <a:buNone/>
            </a:pPr>
            <a:r>
              <a:rPr lang="en-GB" altLang="fr-FR" dirty="0" smtClean="0">
                <a:latin typeface="Times New Roman" panose="02020603050405020304" pitchFamily="18" charset="0"/>
              </a:rPr>
              <a:t>Disutility from coming into contact with certain groups: it may be preferable to incur a cost to avoid this. </a:t>
            </a:r>
          </a:p>
          <a:p>
            <a:pPr marL="609600" indent="-609600" eaLnBrk="1" hangingPunct="1">
              <a:lnSpc>
                <a:spcPct val="90000"/>
              </a:lnSpc>
              <a:buFontTx/>
              <a:buNone/>
            </a:pPr>
            <a:r>
              <a:rPr lang="en-GB" altLang="fr-FR" dirty="0" smtClean="0">
                <a:latin typeface="Times New Roman" panose="02020603050405020304" pitchFamily="18" charset="0"/>
              </a:rPr>
              <a:t>Can present this in terms of employers, employees or customers. Think of firms.</a:t>
            </a:r>
          </a:p>
          <a:p>
            <a:pPr marL="609600" indent="-609600" eaLnBrk="1" hangingPunct="1">
              <a:lnSpc>
                <a:spcPct val="90000"/>
              </a:lnSpc>
              <a:buFontTx/>
              <a:buNone/>
            </a:pPr>
            <a:r>
              <a:rPr lang="en-GB" altLang="fr-FR" dirty="0" smtClean="0">
                <a:latin typeface="Times New Roman" panose="02020603050405020304" pitchFamily="18" charset="0"/>
              </a:rPr>
              <a:t>That they are willing to pay money to avoid hiring certain groups underlines that they cannot be maximising profit. Firms are maximising some function that includes profit… and something else.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smtClean="0">
                <a:latin typeface="Times New Roman" panose="02020603050405020304" pitchFamily="18" charset="0"/>
              </a:rPr>
              <a:t>U = f(</a:t>
            </a:r>
            <a:r>
              <a:rPr lang="en-GB" altLang="fr-FR" sz="2800" smtClean="0">
                <a:latin typeface="Times New Roman" panose="02020603050405020304" pitchFamily="18" charset="0"/>
                <a:sym typeface="Symbol" panose="05050102010706020507" pitchFamily="18" charset="2"/>
              </a:rPr>
              <a:t>, % Men).</a:t>
            </a:r>
          </a:p>
          <a:p>
            <a:pPr marL="609600" indent="-609600" eaLnBrk="1" hangingPunct="1">
              <a:buFontTx/>
              <a:buNone/>
            </a:pPr>
            <a:r>
              <a:rPr lang="en-GB" altLang="fr-FR" sz="2800" smtClean="0">
                <a:latin typeface="Times New Roman" panose="02020603050405020304" pitchFamily="18" charset="0"/>
                <a:sym typeface="Symbol" panose="05050102010706020507" pitchFamily="18" charset="2"/>
              </a:rPr>
              <a:t>	    +      +</a:t>
            </a:r>
          </a:p>
          <a:p>
            <a:pPr marL="609600" indent="-609600" eaLnBrk="1" hangingPunct="1">
              <a:buFontTx/>
              <a:buNone/>
            </a:pPr>
            <a:endParaRPr lang="en-GB" altLang="fr-FR" sz="2800" smtClean="0">
              <a:latin typeface="Times New Roman" panose="02020603050405020304" pitchFamily="18" charset="0"/>
              <a:sym typeface="Symbol" panose="05050102010706020507" pitchFamily="18" charset="2"/>
            </a:endParaRPr>
          </a:p>
          <a:p>
            <a:pPr marL="609600" indent="-609600" eaLnBrk="1" hangingPunct="1">
              <a:buFontTx/>
              <a:buNone/>
            </a:pPr>
            <a:endParaRPr lang="en-GB" altLang="fr-FR" smtClean="0">
              <a:latin typeface="Times New Roman" panose="02020603050405020304" pitchFamily="18" charset="0"/>
              <a:sym typeface="Symbol" panose="05050102010706020507" pitchFamily="18" charset="2"/>
            </a:endParaRPr>
          </a:p>
          <a:p>
            <a:pPr marL="609600" indent="-609600" eaLnBrk="1" hangingPunct="1">
              <a:buFontTx/>
              <a:buNone/>
            </a:pPr>
            <a:endParaRPr lang="en-GB" altLang="fr-FR" smtClean="0">
              <a:latin typeface="Times New Roman" panose="02020603050405020304" pitchFamily="18" charset="0"/>
              <a:sym typeface="Symbol" panose="05050102010706020507" pitchFamily="18" charset="2"/>
            </a:endParaRPr>
          </a:p>
          <a:p>
            <a:pPr marL="609600" indent="-609600" eaLnBrk="1" hangingPunct="1">
              <a:buFontTx/>
              <a:buNone/>
            </a:pPr>
            <a:endParaRPr lang="en-GB" altLang="fr-FR" smtClean="0">
              <a:latin typeface="Times New Roman" panose="02020603050405020304" pitchFamily="18" charset="0"/>
              <a:sym typeface="Symbol" panose="05050102010706020507" pitchFamily="18" charset="2"/>
            </a:endParaRPr>
          </a:p>
        </p:txBody>
      </p:sp>
      <p:sp>
        <p:nvSpPr>
          <p:cNvPr id="55299" name="Line 3"/>
          <p:cNvSpPr>
            <a:spLocks noChangeShapeType="1"/>
          </p:cNvSpPr>
          <p:nvPr/>
        </p:nvSpPr>
        <p:spPr bwMode="auto">
          <a:xfrm>
            <a:off x="827088" y="2276475"/>
            <a:ext cx="0" cy="30241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55300" name="Line 4"/>
          <p:cNvSpPr>
            <a:spLocks noChangeShapeType="1"/>
          </p:cNvSpPr>
          <p:nvPr/>
        </p:nvSpPr>
        <p:spPr bwMode="auto">
          <a:xfrm>
            <a:off x="827088" y="5300663"/>
            <a:ext cx="5040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01" name="Freeform 6"/>
          <p:cNvSpPr>
            <a:spLocks/>
          </p:cNvSpPr>
          <p:nvPr/>
        </p:nvSpPr>
        <p:spPr bwMode="auto">
          <a:xfrm>
            <a:off x="1379538" y="2349500"/>
            <a:ext cx="3192462" cy="2592388"/>
          </a:xfrm>
          <a:custGeom>
            <a:avLst/>
            <a:gdLst>
              <a:gd name="T0" fmla="*/ 2147483646 w 2011"/>
              <a:gd name="T1" fmla="*/ 0 h 1633"/>
              <a:gd name="T2" fmla="*/ 2147483646 w 2011"/>
              <a:gd name="T3" fmla="*/ 2147483646 h 1633"/>
              <a:gd name="T4" fmla="*/ 2147483646 w 2011"/>
              <a:gd name="T5" fmla="*/ 2147483646 h 1633"/>
              <a:gd name="T6" fmla="*/ 0 60000 65536"/>
              <a:gd name="T7" fmla="*/ 0 60000 65536"/>
              <a:gd name="T8" fmla="*/ 0 60000 65536"/>
              <a:gd name="T9" fmla="*/ 0 w 2011"/>
              <a:gd name="T10" fmla="*/ 0 h 1633"/>
              <a:gd name="T11" fmla="*/ 2011 w 2011"/>
              <a:gd name="T12" fmla="*/ 1633 h 1633"/>
            </a:gdLst>
            <a:ahLst/>
            <a:cxnLst>
              <a:cxn ang="T6">
                <a:pos x="T0" y="T1"/>
              </a:cxn>
              <a:cxn ang="T7">
                <a:pos x="T2" y="T3"/>
              </a:cxn>
              <a:cxn ang="T8">
                <a:pos x="T4" y="T5"/>
              </a:cxn>
            </a:cxnLst>
            <a:rect l="T9" t="T10" r="T11" b="T12"/>
            <a:pathLst>
              <a:path w="2011" h="1633">
                <a:moveTo>
                  <a:pt x="15" y="0"/>
                </a:moveTo>
                <a:cubicBezTo>
                  <a:pt x="7" y="453"/>
                  <a:pt x="0" y="907"/>
                  <a:pt x="333" y="1179"/>
                </a:cubicBezTo>
                <a:cubicBezTo>
                  <a:pt x="666" y="1451"/>
                  <a:pt x="1338" y="1542"/>
                  <a:pt x="2011" y="163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302" name="Text Box 7"/>
          <p:cNvSpPr txBox="1">
            <a:spLocks noChangeArrowheads="1"/>
          </p:cNvSpPr>
          <p:nvPr/>
        </p:nvSpPr>
        <p:spPr bwMode="auto">
          <a:xfrm>
            <a:off x="4716463" y="4791075"/>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I</a:t>
            </a:r>
            <a:r>
              <a:rPr lang="en-GB" altLang="fr-FR" sz="1800" baseline="-25000">
                <a:latin typeface="Times New Roman" panose="02020603050405020304" pitchFamily="18" charset="0"/>
              </a:rPr>
              <a:t>1</a:t>
            </a:r>
            <a:endParaRPr lang="fr-FR" altLang="fr-FR" sz="1800" baseline="-25000">
              <a:latin typeface="Times New Roman" panose="02020603050405020304" pitchFamily="18" charset="0"/>
            </a:endParaRPr>
          </a:p>
        </p:txBody>
      </p:sp>
      <p:sp>
        <p:nvSpPr>
          <p:cNvPr id="55303" name="Text Box 8"/>
          <p:cNvSpPr txBox="1">
            <a:spLocks noChangeArrowheads="1"/>
          </p:cNvSpPr>
          <p:nvPr/>
        </p:nvSpPr>
        <p:spPr bwMode="auto">
          <a:xfrm>
            <a:off x="5435600" y="5516563"/>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 Men</a:t>
            </a:r>
            <a:endParaRPr lang="fr-FR" altLang="fr-FR" sz="1800">
              <a:latin typeface="Times New Roman" panose="02020603050405020304" pitchFamily="18" charset="0"/>
            </a:endParaRPr>
          </a:p>
        </p:txBody>
      </p:sp>
      <p:sp>
        <p:nvSpPr>
          <p:cNvPr id="55304" name="Text Box 9"/>
          <p:cNvSpPr txBox="1">
            <a:spLocks noChangeArrowheads="1"/>
          </p:cNvSpPr>
          <p:nvPr/>
        </p:nvSpPr>
        <p:spPr bwMode="auto">
          <a:xfrm>
            <a:off x="323850" y="219868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sym typeface="Symbol" panose="05050102010706020507" pitchFamily="18" charset="2"/>
              </a:rPr>
              <a:t></a:t>
            </a:r>
            <a:endParaRPr lang="fr-FR" altLang="fr-FR" sz="1800">
              <a:sym typeface="Symbol" panose="05050102010706020507" pitchFamily="18" charset="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323850" y="115888"/>
            <a:ext cx="8280400" cy="6121400"/>
          </a:xfrm>
        </p:spPr>
        <p:txBody>
          <a:bodyPr/>
          <a:lstStyle/>
          <a:p>
            <a:pPr marL="609600" indent="-609600" eaLnBrk="1" hangingPunct="1">
              <a:buFontTx/>
              <a:buNone/>
            </a:pPr>
            <a:r>
              <a:rPr lang="en-GB" altLang="fr-FR" sz="2800" dirty="0" smtClean="0">
                <a:latin typeface="Times New Roman" panose="02020603050405020304" pitchFamily="18" charset="0"/>
              </a:rPr>
              <a:t>Imagine that F and M perfect substitutes in production (same productivity, same pay): then the isoquant (showing how profit and % Men trade off against each other) is horizontal. Utility maximisation by the firm produces a 100% male workforce.</a:t>
            </a:r>
            <a:endParaRPr lang="en-GB" altLang="fr-FR" sz="2800" dirty="0" smtClean="0">
              <a:latin typeface="Times New Roman" panose="02020603050405020304" pitchFamily="18" charset="0"/>
              <a:sym typeface="Symbol" panose="05050102010706020507" pitchFamily="18" charset="2"/>
            </a:endParaRPr>
          </a:p>
          <a:p>
            <a:pPr marL="609600" indent="-609600" eaLnBrk="1" hangingPunct="1">
              <a:buFontTx/>
              <a:buNone/>
            </a:pPr>
            <a:endParaRPr lang="en-GB" altLang="fr-FR" sz="2800" dirty="0" smtClean="0">
              <a:latin typeface="Times New Roman" panose="02020603050405020304" pitchFamily="18" charset="0"/>
              <a:sym typeface="Symbol" panose="05050102010706020507" pitchFamily="18" charset="2"/>
            </a:endParaRPr>
          </a:p>
          <a:p>
            <a:pPr marL="609600" indent="-609600" eaLnBrk="1" hangingPunct="1">
              <a:buFontTx/>
              <a:buNone/>
            </a:pPr>
            <a:endParaRPr lang="en-GB" altLang="fr-FR" dirty="0" smtClean="0">
              <a:latin typeface="Times New Roman" panose="02020603050405020304" pitchFamily="18" charset="0"/>
              <a:sym typeface="Symbol" panose="05050102010706020507" pitchFamily="18" charset="2"/>
            </a:endParaRPr>
          </a:p>
          <a:p>
            <a:pPr marL="609600" indent="-609600" eaLnBrk="1" hangingPunct="1">
              <a:buFontTx/>
              <a:buNone/>
            </a:pPr>
            <a:endParaRPr lang="en-GB" altLang="fr-FR" dirty="0" smtClean="0">
              <a:latin typeface="Times New Roman" panose="02020603050405020304" pitchFamily="18" charset="0"/>
              <a:sym typeface="Symbol" panose="05050102010706020507" pitchFamily="18" charset="2"/>
            </a:endParaRPr>
          </a:p>
          <a:p>
            <a:pPr marL="609600" indent="-609600" eaLnBrk="1" hangingPunct="1">
              <a:buFontTx/>
              <a:buNone/>
            </a:pPr>
            <a:endParaRPr lang="en-GB" altLang="fr-FR" dirty="0" smtClean="0">
              <a:latin typeface="Times New Roman" panose="02020603050405020304" pitchFamily="18" charset="0"/>
              <a:sym typeface="Symbol" panose="05050102010706020507" pitchFamily="18" charset="2"/>
            </a:endParaRPr>
          </a:p>
        </p:txBody>
      </p:sp>
      <p:sp>
        <p:nvSpPr>
          <p:cNvPr id="57347" name="Line 3"/>
          <p:cNvSpPr>
            <a:spLocks noChangeShapeType="1"/>
          </p:cNvSpPr>
          <p:nvPr/>
        </p:nvSpPr>
        <p:spPr bwMode="auto">
          <a:xfrm>
            <a:off x="827088" y="2276475"/>
            <a:ext cx="0" cy="30241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57348" name="Line 4"/>
          <p:cNvSpPr>
            <a:spLocks noChangeShapeType="1"/>
          </p:cNvSpPr>
          <p:nvPr/>
        </p:nvSpPr>
        <p:spPr bwMode="auto">
          <a:xfrm>
            <a:off x="827088" y="5300663"/>
            <a:ext cx="5040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7349" name="Freeform 5"/>
          <p:cNvSpPr>
            <a:spLocks/>
          </p:cNvSpPr>
          <p:nvPr/>
        </p:nvSpPr>
        <p:spPr bwMode="auto">
          <a:xfrm>
            <a:off x="1379538" y="2349500"/>
            <a:ext cx="3192462" cy="2592388"/>
          </a:xfrm>
          <a:custGeom>
            <a:avLst/>
            <a:gdLst>
              <a:gd name="T0" fmla="*/ 2147483646 w 2011"/>
              <a:gd name="T1" fmla="*/ 0 h 1633"/>
              <a:gd name="T2" fmla="*/ 2147483646 w 2011"/>
              <a:gd name="T3" fmla="*/ 2147483646 h 1633"/>
              <a:gd name="T4" fmla="*/ 2147483646 w 2011"/>
              <a:gd name="T5" fmla="*/ 2147483646 h 1633"/>
              <a:gd name="T6" fmla="*/ 0 60000 65536"/>
              <a:gd name="T7" fmla="*/ 0 60000 65536"/>
              <a:gd name="T8" fmla="*/ 0 60000 65536"/>
              <a:gd name="T9" fmla="*/ 0 w 2011"/>
              <a:gd name="T10" fmla="*/ 0 h 1633"/>
              <a:gd name="T11" fmla="*/ 2011 w 2011"/>
              <a:gd name="T12" fmla="*/ 1633 h 1633"/>
            </a:gdLst>
            <a:ahLst/>
            <a:cxnLst>
              <a:cxn ang="T6">
                <a:pos x="T0" y="T1"/>
              </a:cxn>
              <a:cxn ang="T7">
                <a:pos x="T2" y="T3"/>
              </a:cxn>
              <a:cxn ang="T8">
                <a:pos x="T4" y="T5"/>
              </a:cxn>
            </a:cxnLst>
            <a:rect l="T9" t="T10" r="T11" b="T12"/>
            <a:pathLst>
              <a:path w="2011" h="1633">
                <a:moveTo>
                  <a:pt x="15" y="0"/>
                </a:moveTo>
                <a:cubicBezTo>
                  <a:pt x="7" y="453"/>
                  <a:pt x="0" y="907"/>
                  <a:pt x="333" y="1179"/>
                </a:cubicBezTo>
                <a:cubicBezTo>
                  <a:pt x="666" y="1451"/>
                  <a:pt x="1338" y="1542"/>
                  <a:pt x="2011" y="163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7350" name="Text Box 6"/>
          <p:cNvSpPr txBox="1">
            <a:spLocks noChangeArrowheads="1"/>
          </p:cNvSpPr>
          <p:nvPr/>
        </p:nvSpPr>
        <p:spPr bwMode="auto">
          <a:xfrm>
            <a:off x="4716463" y="4791075"/>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I</a:t>
            </a:r>
            <a:r>
              <a:rPr lang="en-GB" altLang="fr-FR" sz="1800" baseline="-25000">
                <a:latin typeface="Times New Roman" panose="02020603050405020304" pitchFamily="18" charset="0"/>
              </a:rPr>
              <a:t>1</a:t>
            </a:r>
            <a:endParaRPr lang="fr-FR" altLang="fr-FR" sz="1800" baseline="-25000">
              <a:latin typeface="Times New Roman" panose="02020603050405020304" pitchFamily="18" charset="0"/>
            </a:endParaRPr>
          </a:p>
        </p:txBody>
      </p:sp>
      <p:sp>
        <p:nvSpPr>
          <p:cNvPr id="57351" name="Text Box 7"/>
          <p:cNvSpPr txBox="1">
            <a:spLocks noChangeArrowheads="1"/>
          </p:cNvSpPr>
          <p:nvPr/>
        </p:nvSpPr>
        <p:spPr bwMode="auto">
          <a:xfrm>
            <a:off x="5435600" y="5516563"/>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 Men</a:t>
            </a:r>
            <a:endParaRPr lang="fr-FR" altLang="fr-FR" sz="1800">
              <a:latin typeface="Times New Roman" panose="02020603050405020304" pitchFamily="18" charset="0"/>
            </a:endParaRPr>
          </a:p>
        </p:txBody>
      </p:sp>
      <p:sp>
        <p:nvSpPr>
          <p:cNvPr id="57352" name="Text Box 8"/>
          <p:cNvSpPr txBox="1">
            <a:spLocks noChangeArrowheads="1"/>
          </p:cNvSpPr>
          <p:nvPr/>
        </p:nvSpPr>
        <p:spPr bwMode="auto">
          <a:xfrm>
            <a:off x="323850" y="219868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sym typeface="Symbol" panose="05050102010706020507" pitchFamily="18" charset="2"/>
              </a:rPr>
              <a:t></a:t>
            </a:r>
            <a:endParaRPr lang="fr-FR" altLang="fr-FR" sz="1800">
              <a:sym typeface="Symbol" panose="05050102010706020507" pitchFamily="18" charset="2"/>
            </a:endParaRPr>
          </a:p>
        </p:txBody>
      </p:sp>
      <p:sp>
        <p:nvSpPr>
          <p:cNvPr id="57353" name="Line 10"/>
          <p:cNvSpPr>
            <a:spLocks noChangeShapeType="1"/>
          </p:cNvSpPr>
          <p:nvPr/>
        </p:nvSpPr>
        <p:spPr bwMode="auto">
          <a:xfrm>
            <a:off x="827088" y="4581525"/>
            <a:ext cx="4321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354" name="Text Box 11"/>
          <p:cNvSpPr txBox="1">
            <a:spLocks noChangeArrowheads="1"/>
          </p:cNvSpPr>
          <p:nvPr/>
        </p:nvSpPr>
        <p:spPr bwMode="auto">
          <a:xfrm>
            <a:off x="5435600" y="4365625"/>
            <a:ext cx="436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latin typeface="Times New Roman" panose="02020603050405020304" pitchFamily="18" charset="0"/>
                <a:sym typeface="Symbol" panose="05050102010706020507" pitchFamily="18" charset="2"/>
              </a:rPr>
              <a:t>Q</a:t>
            </a:r>
            <a:r>
              <a:rPr lang="en-GB" altLang="fr-FR" sz="1800" baseline="-25000">
                <a:latin typeface="Times New Roman" panose="02020603050405020304" pitchFamily="18" charset="0"/>
                <a:sym typeface="Symbol" panose="05050102010706020507" pitchFamily="18" charset="2"/>
              </a:rPr>
              <a:t>1</a:t>
            </a:r>
            <a:endParaRPr lang="fr-FR" altLang="fr-FR" sz="1800" baseline="-25000">
              <a:latin typeface="Times New Roman" panose="02020603050405020304" pitchFamily="18" charset="0"/>
              <a:sym typeface="Symbol" panose="05050102010706020507" pitchFamily="18" charset="2"/>
            </a:endParaRPr>
          </a:p>
        </p:txBody>
      </p:sp>
      <p:sp>
        <p:nvSpPr>
          <p:cNvPr id="57355" name="Line 12"/>
          <p:cNvSpPr>
            <a:spLocks noChangeShapeType="1"/>
          </p:cNvSpPr>
          <p:nvPr/>
        </p:nvSpPr>
        <p:spPr bwMode="auto">
          <a:xfrm>
            <a:off x="2627313" y="2349500"/>
            <a:ext cx="0" cy="2951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356" name="Text Box 13"/>
          <p:cNvSpPr txBox="1">
            <a:spLocks noChangeArrowheads="1"/>
          </p:cNvSpPr>
          <p:nvPr/>
        </p:nvSpPr>
        <p:spPr bwMode="auto">
          <a:xfrm>
            <a:off x="2339975" y="558958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100%</a:t>
            </a:r>
            <a:endParaRPr lang="fr-FR" altLang="fr-FR" sz="1800">
              <a:latin typeface="Times New Roman" panose="02020603050405020304" pitchFamily="18" charset="0"/>
            </a:endParaRPr>
          </a:p>
        </p:txBody>
      </p:sp>
      <p:sp>
        <p:nvSpPr>
          <p:cNvPr id="57357" name="Text Box 14"/>
          <p:cNvSpPr txBox="1">
            <a:spLocks noChangeArrowheads="1"/>
          </p:cNvSpPr>
          <p:nvPr/>
        </p:nvSpPr>
        <p:spPr bwMode="auto">
          <a:xfrm>
            <a:off x="250825" y="6092825"/>
            <a:ext cx="8497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For any given level of profit, firms will maximise their utility by having a male workforce.</a:t>
            </a:r>
            <a:endParaRPr lang="fr-FR" altLang="fr-FR"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323850" y="476250"/>
            <a:ext cx="8280400" cy="5761038"/>
          </a:xfrm>
        </p:spPr>
        <p:txBody>
          <a:bodyPr/>
          <a:lstStyle/>
          <a:p>
            <a:pPr marL="609600" indent="-609600" eaLnBrk="1" hangingPunct="1">
              <a:lnSpc>
                <a:spcPct val="90000"/>
              </a:lnSpc>
              <a:buFontTx/>
              <a:buNone/>
            </a:pPr>
            <a:r>
              <a:rPr lang="en-GB" altLang="fr-FR" dirty="0" smtClean="0">
                <a:latin typeface="Times New Roman" panose="02020603050405020304" pitchFamily="18" charset="0"/>
              </a:rPr>
              <a:t>This drives home that:</a:t>
            </a:r>
          </a:p>
          <a:p>
            <a:pPr marL="609600" indent="-609600" eaLnBrk="1" hangingPunct="1">
              <a:lnSpc>
                <a:spcPct val="90000"/>
              </a:lnSpc>
              <a:buFontTx/>
              <a:buNone/>
            </a:pPr>
            <a:endParaRPr lang="en-GB" altLang="fr-FR" dirty="0" smtClean="0">
              <a:latin typeface="Times New Roman" panose="02020603050405020304" pitchFamily="18" charset="0"/>
            </a:endParaRPr>
          </a:p>
          <a:p>
            <a:pPr marL="609600" indent="-609600" eaLnBrk="1" hangingPunct="1">
              <a:lnSpc>
                <a:spcPct val="90000"/>
              </a:lnSpc>
              <a:buFontTx/>
              <a:buNone/>
            </a:pPr>
            <a:r>
              <a:rPr lang="en-GB" altLang="fr-FR" dirty="0" smtClean="0">
                <a:latin typeface="Times New Roman" panose="02020603050405020304" pitchFamily="18" charset="0"/>
              </a:rPr>
              <a:t>In order for women to be employed, their wages (at equal productivity) have to be lower than men’s (so that the isoquant curve above slopes downwards).</a:t>
            </a:r>
          </a:p>
          <a:p>
            <a:pPr marL="609600" indent="-609600" eaLnBrk="1" hangingPunct="1">
              <a:lnSpc>
                <a:spcPct val="90000"/>
              </a:lnSpc>
              <a:buFontTx/>
              <a:buNone/>
            </a:pPr>
            <a:endParaRPr lang="en-GB" altLang="fr-FR" dirty="0" smtClean="0">
              <a:latin typeface="Times New Roman" panose="02020603050405020304" pitchFamily="18" charset="0"/>
            </a:endParaRPr>
          </a:p>
          <a:p>
            <a:pPr marL="609600" indent="-609600" eaLnBrk="1" hangingPunct="1">
              <a:lnSpc>
                <a:spcPct val="90000"/>
              </a:lnSpc>
              <a:buFontTx/>
              <a:buNone/>
            </a:pPr>
            <a:r>
              <a:rPr lang="en-GB" altLang="fr-FR" dirty="0" smtClean="0">
                <a:latin typeface="Times New Roman" panose="02020603050405020304" pitchFamily="18" charset="0"/>
              </a:rPr>
              <a:t>If </a:t>
            </a:r>
            <a:r>
              <a:rPr lang="en-GB" altLang="fr-FR" dirty="0" err="1" smtClean="0">
                <a:latin typeface="Times New Roman" panose="02020603050405020304" pitchFamily="18" charset="0"/>
              </a:rPr>
              <a:t>w</a:t>
            </a:r>
            <a:r>
              <a:rPr lang="en-GB" altLang="fr-FR" baseline="-25000" dirty="0" err="1" smtClean="0">
                <a:latin typeface="Times New Roman" panose="02020603050405020304" pitchFamily="18" charset="0"/>
              </a:rPr>
              <a:t>F</a:t>
            </a:r>
            <a:r>
              <a:rPr lang="en-GB" altLang="fr-FR" dirty="0" smtClean="0">
                <a:latin typeface="Times New Roman" panose="02020603050405020304" pitchFamily="18" charset="0"/>
              </a:rPr>
              <a:t> &lt; </a:t>
            </a:r>
            <a:r>
              <a:rPr lang="en-GB" altLang="fr-FR" dirty="0" err="1" smtClean="0">
                <a:latin typeface="Times New Roman" panose="02020603050405020304" pitchFamily="18" charset="0"/>
              </a:rPr>
              <a:t>w</a:t>
            </a:r>
            <a:r>
              <a:rPr lang="en-GB" altLang="fr-FR" baseline="-25000" dirty="0" err="1" smtClean="0">
                <a:latin typeface="Times New Roman" panose="02020603050405020304" pitchFamily="18" charset="0"/>
              </a:rPr>
              <a:t>M</a:t>
            </a:r>
            <a:r>
              <a:rPr lang="en-GB" altLang="fr-FR" dirty="0" smtClean="0">
                <a:latin typeface="Times New Roman" panose="02020603050405020304" pitchFamily="18" charset="0"/>
              </a:rPr>
              <a:t>, then the firm sacrifices profit to “buy” discrimination.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323850" y="0"/>
            <a:ext cx="8280400" cy="5949950"/>
          </a:xfrm>
        </p:spPr>
        <p:txBody>
          <a:bodyPr/>
          <a:lstStyle/>
          <a:p>
            <a:pPr marL="609600" indent="-609600" eaLnBrk="1" hangingPunct="1">
              <a:buFontTx/>
              <a:buNone/>
            </a:pPr>
            <a:r>
              <a:rPr lang="en-GB" altLang="fr-FR" sz="2800" smtClean="0">
                <a:latin typeface="Times New Roman" panose="02020603050405020304" pitchFamily="18" charset="0"/>
                <a:sym typeface="Symbol" panose="05050102010706020507" pitchFamily="18" charset="2"/>
              </a:rPr>
              <a:t></a:t>
            </a:r>
            <a:r>
              <a:rPr lang="en-GB" altLang="fr-FR" sz="2800" baseline="-25000" smtClean="0">
                <a:latin typeface="Times New Roman" panose="02020603050405020304" pitchFamily="18" charset="0"/>
                <a:sym typeface="Symbol" panose="05050102010706020507" pitchFamily="18" charset="2"/>
              </a:rPr>
              <a:t>2</a:t>
            </a:r>
            <a:r>
              <a:rPr lang="en-GB" altLang="fr-FR" sz="2800" smtClean="0">
                <a:latin typeface="Times New Roman" panose="02020603050405020304" pitchFamily="18" charset="0"/>
                <a:sym typeface="Symbol" panose="05050102010706020507" pitchFamily="18" charset="2"/>
              </a:rPr>
              <a:t> (all women, no men) is greater than *, but produces lower utility.</a:t>
            </a:r>
          </a:p>
        </p:txBody>
      </p:sp>
      <p:grpSp>
        <p:nvGrpSpPr>
          <p:cNvPr id="61443" name="Group 16"/>
          <p:cNvGrpSpPr>
            <a:grpSpLocks/>
          </p:cNvGrpSpPr>
          <p:nvPr/>
        </p:nvGrpSpPr>
        <p:grpSpPr bwMode="auto">
          <a:xfrm>
            <a:off x="323850" y="981075"/>
            <a:ext cx="6767513" cy="3684588"/>
            <a:chOff x="204" y="1385"/>
            <a:chExt cx="4263" cy="2321"/>
          </a:xfrm>
        </p:grpSpPr>
        <p:sp>
          <p:nvSpPr>
            <p:cNvPr id="61445" name="Line 3"/>
            <p:cNvSpPr>
              <a:spLocks noChangeShapeType="1"/>
            </p:cNvSpPr>
            <p:nvPr/>
          </p:nvSpPr>
          <p:spPr bwMode="auto">
            <a:xfrm>
              <a:off x="521" y="1434"/>
              <a:ext cx="0" cy="190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61446" name="Line 4"/>
            <p:cNvSpPr>
              <a:spLocks noChangeShapeType="1"/>
            </p:cNvSpPr>
            <p:nvPr/>
          </p:nvSpPr>
          <p:spPr bwMode="auto">
            <a:xfrm>
              <a:off x="521" y="3339"/>
              <a:ext cx="31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447" name="Freeform 5"/>
            <p:cNvSpPr>
              <a:spLocks/>
            </p:cNvSpPr>
            <p:nvPr/>
          </p:nvSpPr>
          <p:spPr bwMode="auto">
            <a:xfrm>
              <a:off x="869" y="1480"/>
              <a:ext cx="2011" cy="1633"/>
            </a:xfrm>
            <a:custGeom>
              <a:avLst/>
              <a:gdLst>
                <a:gd name="T0" fmla="*/ 15 w 2011"/>
                <a:gd name="T1" fmla="*/ 0 h 1633"/>
                <a:gd name="T2" fmla="*/ 333 w 2011"/>
                <a:gd name="T3" fmla="*/ 1179 h 1633"/>
                <a:gd name="T4" fmla="*/ 2011 w 2011"/>
                <a:gd name="T5" fmla="*/ 1633 h 1633"/>
                <a:gd name="T6" fmla="*/ 0 60000 65536"/>
                <a:gd name="T7" fmla="*/ 0 60000 65536"/>
                <a:gd name="T8" fmla="*/ 0 60000 65536"/>
                <a:gd name="T9" fmla="*/ 0 w 2011"/>
                <a:gd name="T10" fmla="*/ 0 h 1633"/>
                <a:gd name="T11" fmla="*/ 2011 w 2011"/>
                <a:gd name="T12" fmla="*/ 1633 h 1633"/>
              </a:gdLst>
              <a:ahLst/>
              <a:cxnLst>
                <a:cxn ang="T6">
                  <a:pos x="T0" y="T1"/>
                </a:cxn>
                <a:cxn ang="T7">
                  <a:pos x="T2" y="T3"/>
                </a:cxn>
                <a:cxn ang="T8">
                  <a:pos x="T4" y="T5"/>
                </a:cxn>
              </a:cxnLst>
              <a:rect l="T9" t="T10" r="T11" b="T12"/>
              <a:pathLst>
                <a:path w="2011" h="1633">
                  <a:moveTo>
                    <a:pt x="15" y="0"/>
                  </a:moveTo>
                  <a:cubicBezTo>
                    <a:pt x="7" y="453"/>
                    <a:pt x="0" y="907"/>
                    <a:pt x="333" y="1179"/>
                  </a:cubicBezTo>
                  <a:cubicBezTo>
                    <a:pt x="666" y="1451"/>
                    <a:pt x="1338" y="1542"/>
                    <a:pt x="2011" y="163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1448" name="Text Box 6"/>
            <p:cNvSpPr txBox="1">
              <a:spLocks noChangeArrowheads="1"/>
            </p:cNvSpPr>
            <p:nvPr/>
          </p:nvSpPr>
          <p:spPr bwMode="auto">
            <a:xfrm>
              <a:off x="2971" y="3018"/>
              <a:ext cx="4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I</a:t>
              </a:r>
              <a:r>
                <a:rPr lang="en-GB" altLang="fr-FR" sz="1800" baseline="-25000">
                  <a:latin typeface="Times New Roman" panose="02020603050405020304" pitchFamily="18" charset="0"/>
                </a:rPr>
                <a:t>1</a:t>
              </a:r>
              <a:endParaRPr lang="fr-FR" altLang="fr-FR" sz="1800" baseline="-25000">
                <a:latin typeface="Times New Roman" panose="02020603050405020304" pitchFamily="18" charset="0"/>
              </a:endParaRPr>
            </a:p>
          </p:txBody>
        </p:sp>
        <p:sp>
          <p:nvSpPr>
            <p:cNvPr id="61449" name="Text Box 7"/>
            <p:cNvSpPr txBox="1">
              <a:spLocks noChangeArrowheads="1"/>
            </p:cNvSpPr>
            <p:nvPr/>
          </p:nvSpPr>
          <p:spPr bwMode="auto">
            <a:xfrm>
              <a:off x="3424" y="3475"/>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 Men</a:t>
              </a:r>
              <a:endParaRPr lang="fr-FR" altLang="fr-FR" sz="1800">
                <a:latin typeface="Times New Roman" panose="02020603050405020304" pitchFamily="18" charset="0"/>
              </a:endParaRPr>
            </a:p>
          </p:txBody>
        </p:sp>
        <p:sp>
          <p:nvSpPr>
            <p:cNvPr id="61450" name="Text Box 8"/>
            <p:cNvSpPr txBox="1">
              <a:spLocks noChangeArrowheads="1"/>
            </p:cNvSpPr>
            <p:nvPr/>
          </p:nvSpPr>
          <p:spPr bwMode="auto">
            <a:xfrm>
              <a:off x="204" y="1385"/>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sym typeface="Symbol" panose="05050102010706020507" pitchFamily="18" charset="2"/>
                </a:rPr>
                <a:t></a:t>
              </a:r>
              <a:endParaRPr lang="fr-FR" altLang="fr-FR" sz="1800">
                <a:sym typeface="Symbol" panose="05050102010706020507" pitchFamily="18" charset="2"/>
              </a:endParaRPr>
            </a:p>
          </p:txBody>
        </p:sp>
        <p:sp>
          <p:nvSpPr>
            <p:cNvPr id="61451" name="Line 10"/>
            <p:cNvSpPr>
              <a:spLocks noChangeShapeType="1"/>
            </p:cNvSpPr>
            <p:nvPr/>
          </p:nvSpPr>
          <p:spPr bwMode="auto">
            <a:xfrm>
              <a:off x="521" y="2115"/>
              <a:ext cx="1543" cy="1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452" name="Text Box 11"/>
            <p:cNvSpPr txBox="1">
              <a:spLocks noChangeArrowheads="1"/>
            </p:cNvSpPr>
            <p:nvPr/>
          </p:nvSpPr>
          <p:spPr bwMode="auto">
            <a:xfrm>
              <a:off x="204" y="1974"/>
              <a:ext cx="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latin typeface="Times New Roman" panose="02020603050405020304" pitchFamily="18" charset="0"/>
                  <a:sym typeface="Symbol" panose="05050102010706020507" pitchFamily="18" charset="2"/>
                </a:rPr>
                <a:t></a:t>
              </a:r>
              <a:r>
                <a:rPr lang="en-GB" altLang="fr-FR" sz="1800" baseline="-25000">
                  <a:latin typeface="Times New Roman" panose="02020603050405020304" pitchFamily="18" charset="0"/>
                  <a:sym typeface="Symbol" panose="05050102010706020507" pitchFamily="18" charset="2"/>
                </a:rPr>
                <a:t>2</a:t>
              </a:r>
              <a:endParaRPr lang="fr-FR" altLang="fr-FR" sz="1800" baseline="-25000">
                <a:latin typeface="Times New Roman" panose="02020603050405020304" pitchFamily="18" charset="0"/>
                <a:sym typeface="Symbol" panose="05050102010706020507" pitchFamily="18" charset="2"/>
              </a:endParaRPr>
            </a:p>
          </p:txBody>
        </p:sp>
        <p:sp>
          <p:nvSpPr>
            <p:cNvPr id="61453" name="Line 12"/>
            <p:cNvSpPr>
              <a:spLocks noChangeShapeType="1"/>
            </p:cNvSpPr>
            <p:nvPr/>
          </p:nvSpPr>
          <p:spPr bwMode="auto">
            <a:xfrm flipH="1">
              <a:off x="521" y="2659"/>
              <a:ext cx="681"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fr-FR"/>
            </a:p>
          </p:txBody>
        </p:sp>
        <p:sp>
          <p:nvSpPr>
            <p:cNvPr id="61454" name="Line 13"/>
            <p:cNvSpPr>
              <a:spLocks noChangeShapeType="1"/>
            </p:cNvSpPr>
            <p:nvPr/>
          </p:nvSpPr>
          <p:spPr bwMode="auto">
            <a:xfrm>
              <a:off x="1202" y="2659"/>
              <a:ext cx="0" cy="68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fr-FR"/>
            </a:p>
          </p:txBody>
        </p:sp>
        <p:sp>
          <p:nvSpPr>
            <p:cNvPr id="61455" name="Text Box 14"/>
            <p:cNvSpPr txBox="1">
              <a:spLocks noChangeArrowheads="1"/>
            </p:cNvSpPr>
            <p:nvPr/>
          </p:nvSpPr>
          <p:spPr bwMode="auto">
            <a:xfrm>
              <a:off x="204" y="2519"/>
              <a:ext cx="2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latin typeface="Times New Roman" panose="02020603050405020304" pitchFamily="18" charset="0"/>
                  <a:sym typeface="Symbol" panose="05050102010706020507" pitchFamily="18" charset="2"/>
                </a:rPr>
                <a:t>*</a:t>
              </a:r>
              <a:endParaRPr lang="fr-FR" altLang="fr-FR" sz="1800" baseline="-25000">
                <a:latin typeface="Times New Roman" panose="02020603050405020304" pitchFamily="18" charset="0"/>
                <a:sym typeface="Symbol" panose="05050102010706020507" pitchFamily="18" charset="2"/>
              </a:endParaRPr>
            </a:p>
          </p:txBody>
        </p:sp>
      </p:grpSp>
      <p:sp>
        <p:nvSpPr>
          <p:cNvPr id="61444" name="Text Box 17"/>
          <p:cNvSpPr txBox="1">
            <a:spLocks noChangeArrowheads="1"/>
          </p:cNvSpPr>
          <p:nvPr/>
        </p:nvSpPr>
        <p:spPr bwMode="auto">
          <a:xfrm>
            <a:off x="539750" y="4437063"/>
            <a:ext cx="792003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One way of thinking about this heuristically is that, while men cost </a:t>
            </a:r>
            <a:r>
              <a:rPr lang="en-GB" altLang="fr-FR" sz="1800" i="1">
                <a:latin typeface="Times New Roman" panose="02020603050405020304" pitchFamily="18" charset="0"/>
              </a:rPr>
              <a:t>w</a:t>
            </a:r>
            <a:r>
              <a:rPr lang="en-GB" altLang="fr-FR" sz="1800">
                <a:latin typeface="Times New Roman" panose="02020603050405020304" pitchFamily="18" charset="0"/>
              </a:rPr>
              <a:t> in wages, women cost w+d:</a:t>
            </a:r>
          </a:p>
          <a:p>
            <a:pPr eaLnBrk="1" hangingPunct="1">
              <a:spcBef>
                <a:spcPct val="50000"/>
              </a:spcBef>
              <a:buFontTx/>
              <a:buNone/>
            </a:pPr>
            <a:r>
              <a:rPr lang="en-GB" altLang="fr-FR" sz="1800">
                <a:latin typeface="Times New Roman" panose="02020603050405020304" pitchFamily="18" charset="0"/>
              </a:rPr>
              <a:t>d &lt; 0: the firm likes women</a:t>
            </a:r>
          </a:p>
          <a:p>
            <a:pPr eaLnBrk="1" hangingPunct="1">
              <a:spcBef>
                <a:spcPct val="50000"/>
              </a:spcBef>
              <a:buFontTx/>
              <a:buNone/>
            </a:pPr>
            <a:r>
              <a:rPr lang="en-GB" altLang="fr-FR" sz="1800">
                <a:latin typeface="Times New Roman" panose="02020603050405020304" pitchFamily="18" charset="0"/>
              </a:rPr>
              <a:t>d = 0: sex-neutral</a:t>
            </a:r>
          </a:p>
          <a:p>
            <a:pPr eaLnBrk="1" hangingPunct="1">
              <a:spcBef>
                <a:spcPct val="50000"/>
              </a:spcBef>
              <a:buFontTx/>
              <a:buNone/>
            </a:pPr>
            <a:r>
              <a:rPr lang="en-GB" altLang="fr-FR" sz="1800">
                <a:latin typeface="Times New Roman" panose="02020603050405020304" pitchFamily="18" charset="0"/>
              </a:rPr>
              <a:t>d &gt; 0: the firm doesn’t like women.</a:t>
            </a:r>
          </a:p>
          <a:p>
            <a:pPr eaLnBrk="1" hangingPunct="1">
              <a:spcBef>
                <a:spcPct val="50000"/>
              </a:spcBef>
              <a:buFontTx/>
              <a:buNone/>
            </a:pPr>
            <a:r>
              <a:rPr lang="en-GB" altLang="fr-FR" sz="1800">
                <a:latin typeface="Times New Roman" panose="02020603050405020304" pitchFamily="18" charset="0"/>
              </a:rPr>
              <a:t>As “d” increases, the firm’s indifference curves become steeper.</a:t>
            </a:r>
            <a:endParaRPr lang="fr-FR" altLang="fr-FR"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323850" y="188913"/>
            <a:ext cx="8280400" cy="5761037"/>
          </a:xfrm>
        </p:spPr>
        <p:txBody>
          <a:bodyPr/>
          <a:lstStyle/>
          <a:p>
            <a:pPr marL="609600" indent="-609600" eaLnBrk="1" hangingPunct="1">
              <a:buFontTx/>
              <a:buNone/>
            </a:pPr>
            <a:r>
              <a:rPr lang="en-GB" altLang="fr-FR" sz="2800" smtClean="0">
                <a:latin typeface="Times New Roman" panose="02020603050405020304" pitchFamily="18" charset="0"/>
                <a:sym typeface="Symbol" panose="05050102010706020507" pitchFamily="18" charset="2"/>
              </a:rPr>
              <a:t>Market level: there are some discriminatory firms, and some non-discriminatory firms.</a:t>
            </a:r>
          </a:p>
        </p:txBody>
      </p:sp>
      <p:sp>
        <p:nvSpPr>
          <p:cNvPr id="63491" name="Line 4"/>
          <p:cNvSpPr>
            <a:spLocks noChangeShapeType="1"/>
          </p:cNvSpPr>
          <p:nvPr/>
        </p:nvSpPr>
        <p:spPr bwMode="auto">
          <a:xfrm>
            <a:off x="1116013" y="1190625"/>
            <a:ext cx="0" cy="30241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63492" name="Line 5"/>
          <p:cNvSpPr>
            <a:spLocks noChangeShapeType="1"/>
          </p:cNvSpPr>
          <p:nvPr/>
        </p:nvSpPr>
        <p:spPr bwMode="auto">
          <a:xfrm>
            <a:off x="1116013" y="4214813"/>
            <a:ext cx="5040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3493" name="Text Box 8"/>
          <p:cNvSpPr txBox="1">
            <a:spLocks noChangeArrowheads="1"/>
          </p:cNvSpPr>
          <p:nvPr/>
        </p:nvSpPr>
        <p:spPr bwMode="auto">
          <a:xfrm>
            <a:off x="5940425" y="4292600"/>
            <a:ext cx="50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N</a:t>
            </a:r>
            <a:r>
              <a:rPr lang="en-GB" altLang="fr-FR" sz="1800" baseline="-25000">
                <a:latin typeface="Times New Roman" panose="02020603050405020304" pitchFamily="18" charset="0"/>
              </a:rPr>
              <a:t>F</a:t>
            </a:r>
            <a:endParaRPr lang="fr-FR" altLang="fr-FR" sz="1800" baseline="-25000">
              <a:latin typeface="Times New Roman" panose="02020603050405020304" pitchFamily="18" charset="0"/>
            </a:endParaRPr>
          </a:p>
        </p:txBody>
      </p:sp>
      <p:sp>
        <p:nvSpPr>
          <p:cNvPr id="63494" name="Text Box 9"/>
          <p:cNvSpPr txBox="1">
            <a:spLocks noChangeArrowheads="1"/>
          </p:cNvSpPr>
          <p:nvPr/>
        </p:nvSpPr>
        <p:spPr bwMode="auto">
          <a:xfrm>
            <a:off x="250825" y="1117600"/>
            <a:ext cx="796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latin typeface="Times New Roman" panose="02020603050405020304" pitchFamily="18" charset="0"/>
                <a:sym typeface="Symbol" panose="05050102010706020507" pitchFamily="18" charset="2"/>
              </a:rPr>
              <a:t>w</a:t>
            </a:r>
            <a:r>
              <a:rPr lang="en-GB" altLang="fr-FR" sz="1800" baseline="-25000">
                <a:latin typeface="Times New Roman" panose="02020603050405020304" pitchFamily="18" charset="0"/>
                <a:sym typeface="Symbol" panose="05050102010706020507" pitchFamily="18" charset="2"/>
              </a:rPr>
              <a:t>F</a:t>
            </a:r>
            <a:r>
              <a:rPr lang="en-GB" altLang="fr-FR" sz="1800">
                <a:latin typeface="Times New Roman" panose="02020603050405020304" pitchFamily="18" charset="0"/>
                <a:sym typeface="Symbol" panose="05050102010706020507" pitchFamily="18" charset="2"/>
              </a:rPr>
              <a:t>/w</a:t>
            </a:r>
            <a:r>
              <a:rPr lang="en-GB" altLang="fr-FR" sz="1800" baseline="-25000">
                <a:latin typeface="Times New Roman" panose="02020603050405020304" pitchFamily="18" charset="0"/>
                <a:sym typeface="Symbol" panose="05050102010706020507" pitchFamily="18" charset="2"/>
              </a:rPr>
              <a:t>M</a:t>
            </a:r>
            <a:endParaRPr lang="fr-FR" altLang="fr-FR" sz="1800" baseline="-25000">
              <a:latin typeface="Times New Roman" panose="02020603050405020304" pitchFamily="18" charset="0"/>
              <a:sym typeface="Symbol" panose="05050102010706020507" pitchFamily="18" charset="2"/>
            </a:endParaRPr>
          </a:p>
        </p:txBody>
      </p:sp>
      <p:sp>
        <p:nvSpPr>
          <p:cNvPr id="63495" name="Text Box 11"/>
          <p:cNvSpPr txBox="1">
            <a:spLocks noChangeArrowheads="1"/>
          </p:cNvSpPr>
          <p:nvPr/>
        </p:nvSpPr>
        <p:spPr bwMode="auto">
          <a:xfrm>
            <a:off x="4567238" y="1273175"/>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latin typeface="Times New Roman" panose="02020603050405020304" pitchFamily="18" charset="0"/>
                <a:sym typeface="Symbol" panose="05050102010706020507" pitchFamily="18" charset="2"/>
              </a:rPr>
              <a:t>S</a:t>
            </a:r>
            <a:r>
              <a:rPr lang="en-GB" altLang="fr-FR" sz="1800" baseline="-25000">
                <a:latin typeface="Times New Roman" panose="02020603050405020304" pitchFamily="18" charset="0"/>
                <a:sym typeface="Symbol" panose="05050102010706020507" pitchFamily="18" charset="2"/>
              </a:rPr>
              <a:t>1</a:t>
            </a:r>
            <a:endParaRPr lang="fr-FR" altLang="fr-FR" sz="1800" baseline="-25000">
              <a:latin typeface="Times New Roman" panose="02020603050405020304" pitchFamily="18" charset="0"/>
              <a:sym typeface="Symbol" panose="05050102010706020507" pitchFamily="18" charset="2"/>
            </a:endParaRPr>
          </a:p>
        </p:txBody>
      </p:sp>
      <p:sp>
        <p:nvSpPr>
          <p:cNvPr id="63496" name="Text Box 14"/>
          <p:cNvSpPr txBox="1">
            <a:spLocks noChangeArrowheads="1"/>
          </p:cNvSpPr>
          <p:nvPr/>
        </p:nvSpPr>
        <p:spPr bwMode="auto">
          <a:xfrm>
            <a:off x="612775" y="20653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latin typeface="Times New Roman" panose="02020603050405020304" pitchFamily="18" charset="0"/>
                <a:sym typeface="Symbol" panose="05050102010706020507" pitchFamily="18" charset="2"/>
              </a:rPr>
              <a:t>1</a:t>
            </a:r>
            <a:endParaRPr lang="fr-FR" altLang="fr-FR" sz="1800" baseline="-25000">
              <a:latin typeface="Times New Roman" panose="02020603050405020304" pitchFamily="18" charset="0"/>
              <a:sym typeface="Symbol" panose="05050102010706020507" pitchFamily="18" charset="2"/>
            </a:endParaRPr>
          </a:p>
        </p:txBody>
      </p:sp>
      <p:sp>
        <p:nvSpPr>
          <p:cNvPr id="63497" name="Text Box 15"/>
          <p:cNvSpPr txBox="1">
            <a:spLocks noChangeArrowheads="1"/>
          </p:cNvSpPr>
          <p:nvPr/>
        </p:nvSpPr>
        <p:spPr bwMode="auto">
          <a:xfrm>
            <a:off x="539750" y="4724400"/>
            <a:ext cx="835342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The demand curve is kinked at N</a:t>
            </a:r>
            <a:r>
              <a:rPr lang="en-GB" altLang="fr-FR" sz="1800" baseline="-25000">
                <a:latin typeface="Times New Roman" panose="02020603050405020304" pitchFamily="18" charset="0"/>
              </a:rPr>
              <a:t>a</a:t>
            </a:r>
            <a:r>
              <a:rPr lang="en-GB" altLang="fr-FR" sz="1800">
                <a:latin typeface="Times New Roman" panose="02020603050405020304" pitchFamily="18" charset="0"/>
              </a:rPr>
              <a:t>. Non-discriminatory employment up to this point. Employment beyond N</a:t>
            </a:r>
            <a:r>
              <a:rPr lang="en-GB" altLang="fr-FR" sz="1800" baseline="-25000">
                <a:latin typeface="Times New Roman" panose="02020603050405020304" pitchFamily="18" charset="0"/>
              </a:rPr>
              <a:t>a</a:t>
            </a:r>
            <a:r>
              <a:rPr lang="en-GB" altLang="fr-FR" sz="1800">
                <a:latin typeface="Times New Roman" panose="02020603050405020304" pitchFamily="18" charset="0"/>
              </a:rPr>
              <a:t> requires discriminatory employers, so that w</a:t>
            </a:r>
            <a:r>
              <a:rPr lang="en-GB" altLang="fr-FR" sz="1800" baseline="-25000">
                <a:latin typeface="Times New Roman" panose="02020603050405020304" pitchFamily="18" charset="0"/>
              </a:rPr>
              <a:t>F</a:t>
            </a:r>
            <a:r>
              <a:rPr lang="en-GB" altLang="fr-FR" sz="1800">
                <a:latin typeface="Times New Roman" panose="02020603050405020304" pitchFamily="18" charset="0"/>
              </a:rPr>
              <a:t> &lt; w</a:t>
            </a:r>
            <a:r>
              <a:rPr lang="en-GB" altLang="fr-FR" sz="1800" baseline="-25000">
                <a:latin typeface="Times New Roman" panose="02020603050405020304" pitchFamily="18" charset="0"/>
              </a:rPr>
              <a:t>M</a:t>
            </a:r>
            <a:r>
              <a:rPr lang="en-GB" altLang="fr-FR" sz="1800">
                <a:latin typeface="Times New Roman" panose="02020603050405020304" pitchFamily="18" charset="0"/>
              </a:rPr>
              <a:t>. Measured wage differences between men and women depend on three things:</a:t>
            </a:r>
          </a:p>
          <a:p>
            <a:pPr eaLnBrk="1" hangingPunct="1">
              <a:spcBef>
                <a:spcPct val="50000"/>
              </a:spcBef>
              <a:buFontTx/>
              <a:buNone/>
            </a:pPr>
            <a:r>
              <a:rPr lang="en-GB" altLang="fr-FR" sz="1800">
                <a:latin typeface="Times New Roman" panose="02020603050405020304" pitchFamily="18" charset="0"/>
              </a:rPr>
              <a:t>The position of the supply curve</a:t>
            </a:r>
          </a:p>
          <a:p>
            <a:pPr eaLnBrk="1" hangingPunct="1">
              <a:spcBef>
                <a:spcPct val="50000"/>
              </a:spcBef>
              <a:buFontTx/>
              <a:buNone/>
            </a:pPr>
            <a:r>
              <a:rPr lang="en-GB" altLang="fr-FR" sz="1800">
                <a:latin typeface="Times New Roman" panose="02020603050405020304" pitchFamily="18" charset="0"/>
              </a:rPr>
              <a:t>The number of non-discriminatory employers (position of N</a:t>
            </a:r>
            <a:r>
              <a:rPr lang="en-GB" altLang="fr-FR" sz="1800" baseline="-25000">
                <a:latin typeface="Times New Roman" panose="02020603050405020304" pitchFamily="18" charset="0"/>
              </a:rPr>
              <a:t>a</a:t>
            </a:r>
            <a:r>
              <a:rPr lang="en-GB" altLang="fr-FR" sz="1800">
                <a:latin typeface="Times New Roman" panose="02020603050405020304" pitchFamily="18" charset="0"/>
              </a:rPr>
              <a:t>)</a:t>
            </a:r>
          </a:p>
          <a:p>
            <a:pPr eaLnBrk="1" hangingPunct="1">
              <a:spcBef>
                <a:spcPct val="50000"/>
              </a:spcBef>
              <a:buFontTx/>
              <a:buNone/>
            </a:pPr>
            <a:r>
              <a:rPr lang="en-GB" altLang="fr-FR" sz="1800">
                <a:latin typeface="Times New Roman" panose="02020603050405020304" pitchFamily="18" charset="0"/>
              </a:rPr>
              <a:t>Taste for discrimination amongst discriminatory employers (slope after kink).</a:t>
            </a:r>
            <a:endParaRPr lang="fr-FR" altLang="fr-FR" sz="1800">
              <a:latin typeface="Times New Roman" panose="02020603050405020304" pitchFamily="18" charset="0"/>
            </a:endParaRPr>
          </a:p>
        </p:txBody>
      </p:sp>
      <p:sp>
        <p:nvSpPr>
          <p:cNvPr id="63498" name="Line 16"/>
          <p:cNvSpPr>
            <a:spLocks noChangeShapeType="1"/>
          </p:cNvSpPr>
          <p:nvPr/>
        </p:nvSpPr>
        <p:spPr bwMode="auto">
          <a:xfrm flipV="1">
            <a:off x="1258888" y="1484313"/>
            <a:ext cx="3241675" cy="2160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499" name="Line 17"/>
          <p:cNvSpPr>
            <a:spLocks noChangeShapeType="1"/>
          </p:cNvSpPr>
          <p:nvPr/>
        </p:nvSpPr>
        <p:spPr bwMode="auto">
          <a:xfrm flipV="1">
            <a:off x="3417888" y="1412875"/>
            <a:ext cx="3241675"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500" name="Text Box 18"/>
          <p:cNvSpPr txBox="1">
            <a:spLocks noChangeArrowheads="1"/>
          </p:cNvSpPr>
          <p:nvPr/>
        </p:nvSpPr>
        <p:spPr bwMode="auto">
          <a:xfrm>
            <a:off x="6848475" y="126206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800">
                <a:latin typeface="Times New Roman" panose="02020603050405020304" pitchFamily="18" charset="0"/>
                <a:sym typeface="Symbol" panose="05050102010706020507" pitchFamily="18" charset="2"/>
              </a:rPr>
              <a:t>S</a:t>
            </a:r>
            <a:r>
              <a:rPr lang="en-GB" altLang="fr-FR" sz="1800" baseline="-25000">
                <a:latin typeface="Times New Roman" panose="02020603050405020304" pitchFamily="18" charset="0"/>
                <a:sym typeface="Symbol" panose="05050102010706020507" pitchFamily="18" charset="2"/>
              </a:rPr>
              <a:t>2</a:t>
            </a:r>
            <a:endParaRPr lang="fr-FR" altLang="fr-FR" sz="1800" baseline="-25000">
              <a:latin typeface="Times New Roman" panose="02020603050405020304" pitchFamily="18" charset="0"/>
              <a:sym typeface="Symbol" panose="05050102010706020507" pitchFamily="18" charset="2"/>
            </a:endParaRPr>
          </a:p>
        </p:txBody>
      </p:sp>
      <p:sp>
        <p:nvSpPr>
          <p:cNvPr id="63501" name="Line 19"/>
          <p:cNvSpPr>
            <a:spLocks noChangeShapeType="1"/>
          </p:cNvSpPr>
          <p:nvPr/>
        </p:nvSpPr>
        <p:spPr bwMode="auto">
          <a:xfrm>
            <a:off x="1116013" y="2276475"/>
            <a:ext cx="2879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502" name="Line 20"/>
          <p:cNvSpPr>
            <a:spLocks noChangeShapeType="1"/>
          </p:cNvSpPr>
          <p:nvPr/>
        </p:nvSpPr>
        <p:spPr bwMode="auto">
          <a:xfrm>
            <a:off x="3995738" y="2276475"/>
            <a:ext cx="2160587"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503" name="Line 21"/>
          <p:cNvSpPr>
            <a:spLocks noChangeShapeType="1"/>
          </p:cNvSpPr>
          <p:nvPr/>
        </p:nvSpPr>
        <p:spPr bwMode="auto">
          <a:xfrm>
            <a:off x="3995738" y="2276475"/>
            <a:ext cx="0" cy="19446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3504" name="Text Box 22"/>
          <p:cNvSpPr txBox="1">
            <a:spLocks noChangeArrowheads="1"/>
          </p:cNvSpPr>
          <p:nvPr/>
        </p:nvSpPr>
        <p:spPr bwMode="auto">
          <a:xfrm>
            <a:off x="3779838" y="4292600"/>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fr-FR" sz="1800">
                <a:latin typeface="Times New Roman" panose="02020603050405020304" pitchFamily="18" charset="0"/>
              </a:rPr>
              <a:t>N</a:t>
            </a:r>
            <a:r>
              <a:rPr lang="en-GB" altLang="fr-FR" sz="1800" baseline="-25000">
                <a:latin typeface="Times New Roman" panose="02020603050405020304" pitchFamily="18" charset="0"/>
              </a:rPr>
              <a:t>a</a:t>
            </a:r>
            <a:endParaRPr lang="fr-FR" altLang="fr-FR" sz="1800" baseline="-25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smtClean="0">
                <a:latin typeface="Times New Roman" panose="02020603050405020304" pitchFamily="18" charset="0"/>
              </a:rPr>
              <a:t>The same kind of result will be found from </a:t>
            </a:r>
          </a:p>
          <a:p>
            <a:pPr marL="609600" indent="-609600" eaLnBrk="1" hangingPunct="1">
              <a:buFontTx/>
              <a:buNone/>
            </a:pPr>
            <a:r>
              <a:rPr lang="en-GB" altLang="fr-FR" sz="2800" i="1" smtClean="0">
                <a:latin typeface="Times New Roman" panose="02020603050405020304" pitchFamily="18" charset="0"/>
              </a:rPr>
              <a:t>Customer discrimination</a:t>
            </a:r>
          </a:p>
          <a:p>
            <a:pPr marL="609600" indent="-609600" eaLnBrk="1" hangingPunct="1">
              <a:buFontTx/>
              <a:buNone/>
            </a:pPr>
            <a:r>
              <a:rPr lang="en-GB" altLang="fr-FR" sz="2800" smtClean="0">
                <a:latin typeface="Times New Roman" panose="02020603050405020304" pitchFamily="18" charset="0"/>
              </a:rPr>
              <a:t>Customers may prefer to have their car serviced by a man, or be served by a woman in a plane, and will pay a higher price for this service.</a:t>
            </a:r>
          </a:p>
          <a:p>
            <a:pPr marL="609600" indent="-609600" eaLnBrk="1" hangingPunct="1">
              <a:buFontTx/>
              <a:buNone/>
            </a:pPr>
            <a:endParaRPr lang="en-GB" altLang="fr-FR" sz="2800" smtClean="0">
              <a:latin typeface="Times New Roman" panose="02020603050405020304" pitchFamily="18" charset="0"/>
            </a:endParaRPr>
          </a:p>
          <a:p>
            <a:pPr marL="609600" indent="-609600" eaLnBrk="1" hangingPunct="1">
              <a:buFontTx/>
              <a:buNone/>
            </a:pPr>
            <a:r>
              <a:rPr lang="en-GB" altLang="fr-FR" sz="2800" i="1" smtClean="0">
                <a:latin typeface="Times New Roman" panose="02020603050405020304" pitchFamily="18" charset="0"/>
              </a:rPr>
              <a:t>Employee discrimination</a:t>
            </a:r>
          </a:p>
          <a:p>
            <a:pPr marL="609600" indent="-609600" eaLnBrk="1" hangingPunct="1">
              <a:buFontTx/>
              <a:buNone/>
            </a:pPr>
            <a:r>
              <a:rPr lang="en-GB" altLang="fr-FR" sz="2800" smtClean="0">
                <a:latin typeface="Times New Roman" panose="02020603050405020304" pitchFamily="18" charset="0"/>
              </a:rPr>
              <a:t>Certain groups of employees may not like working with other groups, and will require higher wages in order to do so.</a:t>
            </a:r>
          </a:p>
          <a:p>
            <a:pPr marL="609600" indent="-609600" eaLnBrk="1" hangingPunct="1">
              <a:buFontTx/>
              <a:buNone/>
            </a:pPr>
            <a:r>
              <a:rPr lang="en-GB" altLang="fr-FR" sz="2800" smtClean="0">
                <a:latin typeface="Times New Roman" panose="02020603050405020304" pitchFamily="18" charset="0"/>
              </a:rPr>
              <a:t>Does occupational segregation reflect this phenomenon?</a:t>
            </a:r>
          </a:p>
          <a:p>
            <a:pPr marL="609600" indent="-609600" eaLnBrk="1" hangingPunct="1">
              <a:buFontTx/>
              <a:buNone/>
            </a:pPr>
            <a:endParaRPr lang="en-GB" altLang="fr-FR" sz="28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b="1" smtClean="0">
                <a:solidFill>
                  <a:srgbClr val="FF0000"/>
                </a:solidFill>
                <a:latin typeface="Times New Roman" panose="02020603050405020304" pitchFamily="18" charset="0"/>
              </a:rPr>
              <a:t>Pop Quiz Pause…</a:t>
            </a:r>
          </a:p>
          <a:p>
            <a:pPr marL="609600" indent="-609600" eaLnBrk="1" hangingPunct="1">
              <a:buFontTx/>
              <a:buNone/>
            </a:pPr>
            <a:endParaRPr lang="en-GB" altLang="fr-FR" sz="2800" i="1" smtClean="0">
              <a:latin typeface="Times New Roman" panose="02020603050405020304" pitchFamily="18" charset="0"/>
            </a:endParaRPr>
          </a:p>
          <a:p>
            <a:pPr marL="609600" indent="-609600" eaLnBrk="1" hangingPunct="1">
              <a:buFontTx/>
              <a:buNone/>
            </a:pPr>
            <a:r>
              <a:rPr lang="en-GB" altLang="fr-FR" sz="2800" smtClean="0">
                <a:latin typeface="Times New Roman" panose="02020603050405020304" pitchFamily="18" charset="0"/>
              </a:rPr>
              <a:t>How discriminatory are you?</a:t>
            </a:r>
          </a:p>
          <a:p>
            <a:pPr marL="609600" indent="-609600" eaLnBrk="1" hangingPunct="1">
              <a:buFontTx/>
              <a:buNone/>
            </a:pPr>
            <a:endParaRPr lang="en-GB" altLang="fr-FR" sz="2800" smtClean="0">
              <a:latin typeface="Times New Roman" panose="02020603050405020304" pitchFamily="18" charset="0"/>
            </a:endParaRPr>
          </a:p>
          <a:p>
            <a:pPr marL="609600" indent="-609600" eaLnBrk="1" hangingPunct="1">
              <a:buFontTx/>
              <a:buNone/>
            </a:pPr>
            <a:r>
              <a:rPr lang="en-GB" altLang="fr-FR" sz="2800" smtClean="0">
                <a:latin typeface="Times New Roman" panose="02020603050405020304" pitchFamily="18" charset="0"/>
              </a:rPr>
              <a:t>Take the Implicit Association Test</a:t>
            </a:r>
          </a:p>
          <a:p>
            <a:pPr marL="609600" indent="-609600" eaLnBrk="1" hangingPunct="1">
              <a:buFontTx/>
              <a:buNone/>
            </a:pPr>
            <a:endParaRPr lang="en-GB" altLang="fr-FR" sz="2800" smtClean="0">
              <a:latin typeface="Times New Roman" panose="02020603050405020304" pitchFamily="18" charset="0"/>
            </a:endParaRPr>
          </a:p>
          <a:p>
            <a:pPr marL="609600" indent="-609600" eaLnBrk="1" hangingPunct="1">
              <a:buFontTx/>
              <a:buNone/>
            </a:pPr>
            <a:r>
              <a:rPr lang="en-GB" altLang="fr-FR" sz="2800" smtClean="0">
                <a:latin typeface="Times New Roman" panose="02020603050405020304" pitchFamily="18" charset="0"/>
              </a:rPr>
              <a:t>https:\\implicit.harvard.edu\implicit</a:t>
            </a:r>
          </a:p>
          <a:p>
            <a:pPr marL="609600" indent="-609600" eaLnBrk="1" hangingPunct="1">
              <a:buFontTx/>
              <a:buNone/>
            </a:pPr>
            <a:endParaRPr lang="en-GB" altLang="fr-FR" sz="28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251520" y="188640"/>
            <a:ext cx="8352730" cy="6409010"/>
          </a:xfrm>
        </p:spPr>
        <p:txBody>
          <a:bodyPr/>
          <a:lstStyle/>
          <a:p>
            <a:pPr marL="609600" indent="-609600" algn="ctr" eaLnBrk="1" hangingPunct="1">
              <a:lnSpc>
                <a:spcPct val="80000"/>
              </a:lnSpc>
              <a:buFontTx/>
              <a:buNone/>
            </a:pPr>
            <a:r>
              <a:rPr lang="en-GB" altLang="fr-FR" sz="2400" b="1" dirty="0" smtClean="0">
                <a:latin typeface="Times New Roman" panose="02020603050405020304" pitchFamily="18" charset="0"/>
              </a:rPr>
              <a:t>% of Employment accounted for by Women (OECD)</a:t>
            </a:r>
          </a:p>
          <a:p>
            <a:pPr marL="609600" indent="-609600" eaLnBrk="1" hangingPunct="1">
              <a:lnSpc>
                <a:spcPct val="80000"/>
              </a:lnSpc>
              <a:buFontTx/>
              <a:buNone/>
            </a:pPr>
            <a:r>
              <a:rPr lang="en-GB" altLang="fr-FR" sz="2400" dirty="0" smtClean="0">
                <a:latin typeface="Times New Roman" panose="02020603050405020304" pitchFamily="18" charset="0"/>
              </a:rPr>
              <a:t>			</a:t>
            </a:r>
            <a:r>
              <a:rPr lang="en-GB" altLang="fr-FR" sz="2400" i="1" u="sng" dirty="0" smtClean="0">
                <a:latin typeface="Times New Roman" panose="02020603050405020304" pitchFamily="18" charset="0"/>
              </a:rPr>
              <a:t>1978</a:t>
            </a:r>
            <a:r>
              <a:rPr lang="en-GB" altLang="fr-FR" sz="2400" i="1" dirty="0" smtClean="0">
                <a:latin typeface="Times New Roman" panose="02020603050405020304" pitchFamily="18" charset="0"/>
              </a:rPr>
              <a:t> 		</a:t>
            </a:r>
            <a:r>
              <a:rPr lang="en-GB" altLang="fr-FR" sz="2400" i="1" u="sng" dirty="0" smtClean="0">
                <a:latin typeface="Times New Roman" panose="02020603050405020304" pitchFamily="18" charset="0"/>
              </a:rPr>
              <a:t>1998</a:t>
            </a:r>
            <a:r>
              <a:rPr lang="en-GB" altLang="fr-FR" sz="2400" i="1" dirty="0" smtClean="0">
                <a:latin typeface="Times New Roman" panose="02020603050405020304" pitchFamily="18" charset="0"/>
              </a:rPr>
              <a:t>		</a:t>
            </a:r>
            <a:r>
              <a:rPr lang="en-GB" altLang="fr-FR" sz="2400" i="1" u="sng" dirty="0" smtClean="0">
                <a:latin typeface="Times New Roman" panose="02020603050405020304" pitchFamily="18" charset="0"/>
              </a:rPr>
              <a:t>2011</a:t>
            </a:r>
            <a:r>
              <a:rPr lang="en-GB" altLang="fr-FR" sz="2400" i="1" dirty="0" smtClean="0">
                <a:latin typeface="Times New Roman" panose="02020603050405020304" pitchFamily="18" charset="0"/>
              </a:rPr>
              <a:t>		</a:t>
            </a:r>
            <a:r>
              <a:rPr lang="en-GB" altLang="fr-FR" sz="2400" i="1" u="sng" dirty="0" smtClean="0">
                <a:latin typeface="Times New Roman" panose="02020603050405020304" pitchFamily="18" charset="0"/>
              </a:rPr>
              <a:t>2019</a:t>
            </a:r>
          </a:p>
          <a:p>
            <a:pPr marL="0" indent="0" eaLnBrk="1" hangingPunct="1">
              <a:lnSpc>
                <a:spcPct val="80000"/>
              </a:lnSpc>
              <a:buFontTx/>
              <a:buNone/>
            </a:pPr>
            <a:r>
              <a:rPr lang="en-GB" altLang="fr-FR" sz="2400" dirty="0" smtClean="0">
                <a:latin typeface="Times New Roman" panose="02020603050405020304" pitchFamily="18" charset="0"/>
              </a:rPr>
              <a:t>Germany	38.9%		43.6%		46.5%		46.9%</a:t>
            </a:r>
          </a:p>
          <a:p>
            <a:pPr marL="0" indent="0" eaLnBrk="1" hangingPunct="1">
              <a:lnSpc>
                <a:spcPct val="80000"/>
              </a:lnSpc>
              <a:buFontTx/>
              <a:buNone/>
            </a:pPr>
            <a:r>
              <a:rPr lang="en-GB" altLang="fr-FR" sz="2400" dirty="0" smtClean="0">
                <a:latin typeface="Times New Roman" panose="02020603050405020304" pitchFamily="18" charset="0"/>
              </a:rPr>
              <a:t>Canada		38.3%		45.5%		47.9%		48.0%</a:t>
            </a:r>
          </a:p>
          <a:p>
            <a:pPr marL="0" indent="0" eaLnBrk="1" hangingPunct="1">
              <a:lnSpc>
                <a:spcPct val="80000"/>
              </a:lnSpc>
              <a:buFontTx/>
              <a:buNone/>
            </a:pPr>
            <a:r>
              <a:rPr lang="en-GB" altLang="fr-FR" sz="2400" dirty="0" smtClean="0">
                <a:latin typeface="Times New Roman" panose="02020603050405020304" pitchFamily="18" charset="0"/>
              </a:rPr>
              <a:t>USA		41.2%		46.2%		47.0%		47.2%</a:t>
            </a:r>
          </a:p>
          <a:p>
            <a:pPr marL="0" indent="0" eaLnBrk="1" hangingPunct="1">
              <a:lnSpc>
                <a:spcPct val="80000"/>
              </a:lnSpc>
              <a:buFontTx/>
              <a:buNone/>
            </a:pPr>
            <a:r>
              <a:rPr lang="en-GB" altLang="fr-FR" sz="2400" b="1" dirty="0" smtClean="0">
                <a:solidFill>
                  <a:srgbClr val="FF0000"/>
                </a:solidFill>
                <a:latin typeface="Times New Roman" panose="02020603050405020304" pitchFamily="18" charset="0"/>
              </a:rPr>
              <a:t>France		39.0%		44.5%		47.5%		48.6%</a:t>
            </a:r>
          </a:p>
          <a:p>
            <a:pPr marL="0" indent="0" eaLnBrk="1" hangingPunct="1">
              <a:lnSpc>
                <a:spcPct val="80000"/>
              </a:lnSpc>
              <a:buFontTx/>
              <a:buNone/>
            </a:pPr>
            <a:r>
              <a:rPr lang="en-GB" altLang="fr-FR" sz="2400" dirty="0" smtClean="0">
                <a:latin typeface="Times New Roman" panose="02020603050405020304" pitchFamily="18" charset="0"/>
              </a:rPr>
              <a:t>Italy		31.1%		36.5%		41.3%		42.6%</a:t>
            </a:r>
          </a:p>
          <a:p>
            <a:pPr marL="0" indent="0" eaLnBrk="1" hangingPunct="1">
              <a:lnSpc>
                <a:spcPct val="80000"/>
              </a:lnSpc>
              <a:buFontTx/>
              <a:buNone/>
            </a:pPr>
            <a:r>
              <a:rPr lang="en-GB" altLang="fr-FR" sz="2400" dirty="0" smtClean="0">
                <a:latin typeface="Times New Roman" panose="02020603050405020304" pitchFamily="18" charset="0"/>
              </a:rPr>
              <a:t>Japan		38.5%		40.9%		42.6%		45.1%</a:t>
            </a:r>
          </a:p>
          <a:p>
            <a:pPr marL="0" indent="0" eaLnBrk="1" hangingPunct="1">
              <a:lnSpc>
                <a:spcPct val="80000"/>
              </a:lnSpc>
              <a:buFontTx/>
              <a:buNone/>
            </a:pPr>
            <a:r>
              <a:rPr lang="en-GB" altLang="fr-FR" sz="2400" dirty="0" smtClean="0">
                <a:latin typeface="Times New Roman" panose="02020603050405020304" pitchFamily="18" charset="0"/>
              </a:rPr>
              <a:t>UK		39.5%		44.9%		46.8%		47.6%</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The 2019 figure is remarkably similar across G7 countries, with the exception of Italy and Japan.</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These figures are for </a:t>
            </a:r>
            <a:r>
              <a:rPr lang="en-GB" altLang="fr-FR" sz="2400" u="sng" dirty="0" smtClean="0">
                <a:latin typeface="Times New Roman" panose="02020603050405020304" pitchFamily="18" charset="0"/>
              </a:rPr>
              <a:t>all employment</a:t>
            </a:r>
            <a:r>
              <a:rPr lang="en-GB" altLang="fr-FR" sz="2400" dirty="0" smtClean="0">
                <a:latin typeface="Times New Roman" panose="02020603050405020304" pitchFamily="18" charset="0"/>
              </a:rPr>
              <a:t>; if we look at </a:t>
            </a:r>
            <a:r>
              <a:rPr lang="en-GB" altLang="fr-FR" sz="2400" u="sng" dirty="0" smtClean="0">
                <a:latin typeface="Times New Roman" panose="02020603050405020304" pitchFamily="18" charset="0"/>
              </a:rPr>
              <a:t>employees</a:t>
            </a:r>
            <a:r>
              <a:rPr lang="en-GB" altLang="fr-FR" sz="2400" dirty="0" smtClean="0">
                <a:latin typeface="Times New Roman" panose="02020603050405020304" pitchFamily="18" charset="0"/>
              </a:rPr>
              <a:t> only, then the situation is even more egalitarian.</a:t>
            </a:r>
          </a:p>
          <a:p>
            <a:pPr marL="609600" indent="-609600" eaLnBrk="1" hangingPunct="1">
              <a:lnSpc>
                <a:spcPct val="80000"/>
              </a:lnSpc>
              <a:buFontTx/>
              <a:buNone/>
            </a:pPr>
            <a:r>
              <a:rPr lang="en-GB" altLang="fr-FR" sz="2400" dirty="0" smtClean="0">
                <a:latin typeface="Times New Roman" panose="02020603050405020304" pitchFamily="18" charset="0"/>
              </a:rPr>
              <a:t>In the UK in 2002 there were more female employees than there were male employees (SE is overwhelmingly male).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323850" y="476250"/>
            <a:ext cx="8280400" cy="5761038"/>
          </a:xfrm>
        </p:spPr>
        <p:txBody>
          <a:bodyPr/>
          <a:lstStyle/>
          <a:p>
            <a:pPr marL="609600" indent="-609600" eaLnBrk="1" hangingPunct="1">
              <a:lnSpc>
                <a:spcPct val="90000"/>
              </a:lnSpc>
              <a:buFontTx/>
              <a:buNone/>
            </a:pPr>
            <a:r>
              <a:rPr lang="en-GB" altLang="fr-FR" b="1" dirty="0" smtClean="0">
                <a:latin typeface="Times New Roman" panose="02020603050405020304" pitchFamily="18" charset="0"/>
              </a:rPr>
              <a:t>Key question</a:t>
            </a:r>
            <a:r>
              <a:rPr lang="en-GB" altLang="fr-FR" dirty="0" smtClean="0">
                <a:latin typeface="Times New Roman" panose="02020603050405020304" pitchFamily="18" charset="0"/>
              </a:rPr>
              <a:t>: why don’t non-discriminatory firms drive out discriminatory firms?</a:t>
            </a:r>
          </a:p>
          <a:p>
            <a:pPr marL="609600" indent="-609600" eaLnBrk="1" hangingPunct="1">
              <a:lnSpc>
                <a:spcPct val="90000"/>
              </a:lnSpc>
              <a:buFontTx/>
              <a:buNone/>
            </a:pPr>
            <a:endParaRPr lang="en-GB" altLang="fr-FR" dirty="0" smtClean="0">
              <a:latin typeface="Times New Roman" panose="02020603050405020304" pitchFamily="18" charset="0"/>
            </a:endParaRPr>
          </a:p>
          <a:p>
            <a:pPr marL="609600" indent="-609600" eaLnBrk="1" hangingPunct="1">
              <a:lnSpc>
                <a:spcPct val="90000"/>
              </a:lnSpc>
              <a:buFontTx/>
              <a:buNone/>
            </a:pPr>
            <a:r>
              <a:rPr lang="en-GB" altLang="fr-FR" dirty="0" smtClean="0">
                <a:latin typeface="Times New Roman" panose="02020603050405020304" pitchFamily="18" charset="0"/>
              </a:rPr>
              <a:t>Answers in the “taste for discrimination” sense</a:t>
            </a:r>
          </a:p>
          <a:p>
            <a:pPr marL="609600" indent="-609600" eaLnBrk="1" hangingPunct="1">
              <a:lnSpc>
                <a:spcPct val="90000"/>
              </a:lnSpc>
              <a:buFontTx/>
              <a:buAutoNum type="alphaUcParenR"/>
            </a:pPr>
            <a:r>
              <a:rPr lang="en-GB" altLang="fr-FR" dirty="0" smtClean="0">
                <a:latin typeface="Times New Roman" panose="02020603050405020304" pitchFamily="18" charset="0"/>
              </a:rPr>
              <a:t>They are, but it takes time (see slow rise in </a:t>
            </a:r>
            <a:r>
              <a:rPr lang="en-GB" altLang="fr-FR" dirty="0" err="1" smtClean="0">
                <a:latin typeface="Times New Roman" panose="02020603050405020304" pitchFamily="18" charset="0"/>
              </a:rPr>
              <a:t>w</a:t>
            </a:r>
            <a:r>
              <a:rPr lang="en-GB" altLang="fr-FR" baseline="-25000" dirty="0" err="1" smtClean="0">
                <a:latin typeface="Times New Roman" panose="02020603050405020304" pitchFamily="18" charset="0"/>
              </a:rPr>
              <a:t>F</a:t>
            </a:r>
            <a:r>
              <a:rPr lang="en-GB" altLang="fr-FR" dirty="0" smtClean="0">
                <a:latin typeface="Times New Roman" panose="02020603050405020304" pitchFamily="18" charset="0"/>
              </a:rPr>
              <a:t>/</a:t>
            </a:r>
            <a:r>
              <a:rPr lang="en-GB" altLang="fr-FR" dirty="0" err="1" smtClean="0">
                <a:latin typeface="Times New Roman" panose="02020603050405020304" pitchFamily="18" charset="0"/>
              </a:rPr>
              <a:t>w</a:t>
            </a:r>
            <a:r>
              <a:rPr lang="en-GB" altLang="fr-FR" baseline="-25000" dirty="0" err="1" smtClean="0">
                <a:latin typeface="Times New Roman" panose="02020603050405020304" pitchFamily="18" charset="0"/>
              </a:rPr>
              <a:t>M</a:t>
            </a:r>
            <a:r>
              <a:rPr lang="en-GB" altLang="fr-FR" dirty="0" smtClean="0">
                <a:latin typeface="Times New Roman" panose="02020603050405020304" pitchFamily="18" charset="0"/>
              </a:rPr>
              <a:t> over past 30-40 years).</a:t>
            </a:r>
          </a:p>
          <a:p>
            <a:pPr marL="609600" indent="-609600" eaLnBrk="1" hangingPunct="1">
              <a:lnSpc>
                <a:spcPct val="90000"/>
              </a:lnSpc>
              <a:buFontTx/>
              <a:buAutoNum type="alphaUcParenR"/>
            </a:pPr>
            <a:r>
              <a:rPr lang="en-GB" altLang="fr-FR" dirty="0" smtClean="0">
                <a:latin typeface="Times New Roman" panose="02020603050405020304" pitchFamily="18" charset="0"/>
              </a:rPr>
              <a:t>There is no drive to do so when there is no competitive pressure: market power, or public sector.</a:t>
            </a:r>
          </a:p>
          <a:p>
            <a:pPr marL="609600" indent="-609600" eaLnBrk="1" hangingPunct="1">
              <a:lnSpc>
                <a:spcPct val="90000"/>
              </a:lnSpc>
              <a:buFontTx/>
              <a:buAutoNum type="alphaUcParenR"/>
            </a:pPr>
            <a:r>
              <a:rPr lang="en-GB" altLang="fr-FR" dirty="0" err="1" smtClean="0">
                <a:latin typeface="Times New Roman" panose="02020603050405020304" pitchFamily="18" charset="0"/>
              </a:rPr>
              <a:t>Akerlof</a:t>
            </a:r>
            <a:r>
              <a:rPr lang="en-GB" altLang="fr-FR" dirty="0" smtClean="0">
                <a:latin typeface="Times New Roman" panose="02020603050405020304" pitchFamily="18" charset="0"/>
              </a:rPr>
              <a:t>. Discrimination is a social norm, and it is costly to deviate from the norm (but how does this norm come about?).</a:t>
            </a:r>
          </a:p>
          <a:p>
            <a:pPr marL="609600" indent="-609600" eaLnBrk="1" hangingPunct="1">
              <a:lnSpc>
                <a:spcPct val="90000"/>
              </a:lnSpc>
              <a:buFontTx/>
              <a:buNone/>
            </a:pP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323850" y="476250"/>
            <a:ext cx="8280400" cy="5761038"/>
          </a:xfrm>
        </p:spPr>
        <p:txBody>
          <a:bodyPr/>
          <a:lstStyle/>
          <a:p>
            <a:pPr marL="0" indent="0" eaLnBrk="1" hangingPunct="1">
              <a:buFontTx/>
              <a:buNone/>
            </a:pPr>
            <a:r>
              <a:rPr lang="en-GB" altLang="fr-FR" sz="2800" dirty="0" smtClean="0">
                <a:latin typeface="Times New Roman" panose="02020603050405020304" pitchFamily="18" charset="0"/>
              </a:rPr>
              <a:t>A testable implication of </a:t>
            </a:r>
            <a:r>
              <a:rPr lang="en-GB" altLang="fr-FR" sz="2800" i="1" dirty="0" smtClean="0">
                <a:solidFill>
                  <a:srgbClr val="FF0000"/>
                </a:solidFill>
                <a:latin typeface="Times New Roman" panose="02020603050405020304" pitchFamily="18" charset="0"/>
              </a:rPr>
              <a:t>employer discrimination </a:t>
            </a:r>
            <a:r>
              <a:rPr lang="en-GB" altLang="fr-FR" sz="2800" dirty="0" smtClean="0">
                <a:latin typeface="Times New Roman" panose="02020603050405020304" pitchFamily="18" charset="0"/>
              </a:rPr>
              <a:t>is that (</a:t>
            </a:r>
            <a:r>
              <a:rPr lang="en-GB" altLang="fr-FR" sz="2800" i="1" dirty="0" smtClean="0">
                <a:latin typeface="Times New Roman" panose="02020603050405020304" pitchFamily="18" charset="0"/>
              </a:rPr>
              <a:t>ceteris paribus</a:t>
            </a:r>
            <a:r>
              <a:rPr lang="en-GB" altLang="fr-FR" sz="2800" dirty="0" smtClean="0">
                <a:latin typeface="Times New Roman" panose="02020603050405020304" pitchFamily="18" charset="0"/>
              </a:rPr>
              <a:t>) profits should rise with the percentage of female workers.</a:t>
            </a:r>
          </a:p>
          <a:p>
            <a:pPr marL="0" indent="0" eaLnBrk="1" hangingPunct="1">
              <a:buFontTx/>
              <a:buNone/>
            </a:pPr>
            <a:endParaRPr lang="en-GB" altLang="fr-FR" sz="2800" dirty="0" smtClean="0">
              <a:latin typeface="Times New Roman" panose="02020603050405020304" pitchFamily="18" charset="0"/>
            </a:endParaRPr>
          </a:p>
          <a:p>
            <a:pPr marL="0" indent="0" eaLnBrk="1" hangingPunct="1">
              <a:buFontTx/>
              <a:buNone/>
            </a:pPr>
            <a:r>
              <a:rPr lang="en-GB" altLang="fr-FR" sz="2800" dirty="0" err="1" smtClean="0">
                <a:latin typeface="Times New Roman" panose="02020603050405020304" pitchFamily="18" charset="0"/>
              </a:rPr>
              <a:t>Hellerstein</a:t>
            </a:r>
            <a:r>
              <a:rPr lang="en-GB" altLang="fr-FR" sz="2800" dirty="0" smtClean="0">
                <a:latin typeface="Times New Roman" panose="02020603050405020304" pitchFamily="18" charset="0"/>
              </a:rPr>
              <a:t>, </a:t>
            </a:r>
            <a:r>
              <a:rPr lang="en-GB" altLang="fr-FR" sz="2800" dirty="0" err="1" smtClean="0">
                <a:latin typeface="Times New Roman" panose="02020603050405020304" pitchFamily="18" charset="0"/>
              </a:rPr>
              <a:t>Neumark</a:t>
            </a:r>
            <a:r>
              <a:rPr lang="en-GB" altLang="fr-FR" sz="2800" dirty="0" smtClean="0">
                <a:latin typeface="Times New Roman" panose="02020603050405020304" pitchFamily="18" charset="0"/>
              </a:rPr>
              <a:t> and </a:t>
            </a:r>
            <a:r>
              <a:rPr lang="en-GB" altLang="fr-FR" sz="2800" dirty="0" err="1" smtClean="0">
                <a:latin typeface="Times New Roman" panose="02020603050405020304" pitchFamily="18" charset="0"/>
              </a:rPr>
              <a:t>Troske</a:t>
            </a:r>
            <a:r>
              <a:rPr lang="en-GB" altLang="fr-FR" sz="2800" dirty="0" smtClean="0">
                <a:latin typeface="Times New Roman" panose="02020603050405020304" pitchFamily="18" charset="0"/>
              </a:rPr>
              <a:t> (2002) have tested this on US data, and found evidence in favour of it.</a:t>
            </a:r>
          </a:p>
          <a:p>
            <a:pPr marL="0" indent="0" eaLnBrk="1" hangingPunct="1">
              <a:buFontTx/>
              <a:buNone/>
            </a:pPr>
            <a:endParaRPr lang="en-GB" altLang="fr-FR" sz="2800" dirty="0" smtClean="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Sano repeated the analysis in Japan and finds that it holds only in industries with high concentration: </a:t>
            </a:r>
          </a:p>
          <a:p>
            <a:pPr marL="0" indent="0" eaLnBrk="1" hangingPunct="1">
              <a:buFontTx/>
              <a:buNone/>
            </a:pPr>
            <a:r>
              <a:rPr lang="en-GB" altLang="fr-FR" sz="2800" dirty="0" smtClean="0">
                <a:latin typeface="Times New Roman" panose="02020603050405020304" pitchFamily="18" charset="0"/>
              </a:rPr>
              <a:t>the interpretation is that only firms in non-competitive industries can engage in discrimination at the expense of profits.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07504" y="476274"/>
            <a:ext cx="9036496" cy="5761038"/>
          </a:xfrm>
        </p:spPr>
        <p:txBody>
          <a:bodyPr/>
          <a:lstStyle/>
          <a:p>
            <a:pPr marL="0" indent="0" eaLnBrk="1" hangingPunct="1">
              <a:buFontTx/>
              <a:buNone/>
            </a:pPr>
            <a:r>
              <a:rPr lang="en-GB" altLang="fr-FR" sz="2800" dirty="0" smtClean="0">
                <a:latin typeface="Times New Roman" panose="02020603050405020304" pitchFamily="18" charset="0"/>
              </a:rPr>
              <a:t>What do we know about individuals’ preferences over gender?</a:t>
            </a:r>
          </a:p>
          <a:p>
            <a:pPr marL="0" indent="0" eaLnBrk="1" hangingPunct="1">
              <a:buFontTx/>
              <a:buNone/>
            </a:pPr>
            <a:endParaRPr lang="en-GB" altLang="fr-FR" sz="2800" dirty="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Regarding </a:t>
            </a:r>
            <a:r>
              <a:rPr lang="en-GB" altLang="fr-FR" sz="2800" i="1" dirty="0" smtClean="0">
                <a:solidFill>
                  <a:srgbClr val="FF0000"/>
                </a:solidFill>
                <a:latin typeface="Times New Roman" panose="02020603050405020304" pitchFamily="18" charset="0"/>
              </a:rPr>
              <a:t>employee </a:t>
            </a:r>
            <a:r>
              <a:rPr lang="en-GB" altLang="fr-FR" sz="2800" i="1" dirty="0">
                <a:solidFill>
                  <a:srgbClr val="FF0000"/>
                </a:solidFill>
                <a:latin typeface="Times New Roman" panose="02020603050405020304" pitchFamily="18" charset="0"/>
              </a:rPr>
              <a:t>discrimination</a:t>
            </a:r>
            <a:r>
              <a:rPr lang="en-GB" altLang="fr-FR" sz="2800" dirty="0">
                <a:latin typeface="Times New Roman" panose="02020603050405020304" pitchFamily="18" charset="0"/>
              </a:rPr>
              <a:t>, </a:t>
            </a:r>
            <a:r>
              <a:rPr lang="en-GB" altLang="fr-FR" sz="2800" dirty="0" smtClean="0">
                <a:latin typeface="Times New Roman" panose="02020603050405020304" pitchFamily="18" charset="0"/>
              </a:rPr>
              <a:t>the 2015 European Working </a:t>
            </a:r>
            <a:r>
              <a:rPr lang="en-GB" altLang="fr-FR" sz="2800" dirty="0">
                <a:latin typeface="Times New Roman" panose="02020603050405020304" pitchFamily="18" charset="0"/>
              </a:rPr>
              <a:t>Conditions </a:t>
            </a:r>
            <a:r>
              <a:rPr lang="en-GB" altLang="fr-FR" sz="2800" dirty="0" smtClean="0">
                <a:latin typeface="Times New Roman" panose="02020603050405020304" pitchFamily="18" charset="0"/>
              </a:rPr>
              <a:t>Survey asked </a:t>
            </a:r>
            <a:r>
              <a:rPr lang="en-GB" altLang="fr-FR" sz="2800" dirty="0">
                <a:latin typeface="Times New Roman" panose="02020603050405020304" pitchFamily="18" charset="0"/>
              </a:rPr>
              <a:t>individuals about the </a:t>
            </a:r>
            <a:r>
              <a:rPr lang="en-GB" altLang="fr-FR" sz="2800" dirty="0">
                <a:solidFill>
                  <a:srgbClr val="FF0000"/>
                </a:solidFill>
                <a:latin typeface="Times New Roman" panose="02020603050405020304" pitchFamily="18" charset="0"/>
              </a:rPr>
              <a:t>gender composition of workers who share the same job title at </a:t>
            </a:r>
            <a:r>
              <a:rPr lang="en-GB" altLang="fr-FR" sz="2800" dirty="0" smtClean="0">
                <a:solidFill>
                  <a:srgbClr val="FF0000"/>
                </a:solidFill>
                <a:latin typeface="Times New Roman" panose="02020603050405020304" pitchFamily="18" charset="0"/>
              </a:rPr>
              <a:t>their workplace</a:t>
            </a:r>
            <a:r>
              <a:rPr lang="en-GB" altLang="fr-FR" sz="2800" dirty="0">
                <a:latin typeface="Times New Roman" panose="02020603050405020304" pitchFamily="18" charset="0"/>
              </a:rPr>
              <a:t>, with responses </a:t>
            </a:r>
            <a:endParaRPr lang="en-GB" altLang="fr-FR" sz="2800" dirty="0" smtClean="0">
              <a:latin typeface="Times New Roman" panose="02020603050405020304" pitchFamily="18" charset="0"/>
            </a:endParaRPr>
          </a:p>
          <a:p>
            <a:pPr marL="571500" indent="-571500" eaLnBrk="1" hangingPunct="1">
              <a:buFontTx/>
              <a:buAutoNum type="romanLcParenBoth"/>
            </a:pPr>
            <a:r>
              <a:rPr lang="en-GB" altLang="fr-FR" sz="2800" dirty="0" smtClean="0">
                <a:latin typeface="Times New Roman" panose="02020603050405020304" pitchFamily="18" charset="0"/>
              </a:rPr>
              <a:t>“</a:t>
            </a:r>
            <a:r>
              <a:rPr lang="en-GB" altLang="fr-FR" sz="2800" dirty="0">
                <a:latin typeface="Times New Roman" panose="02020603050405020304" pitchFamily="18" charset="0"/>
              </a:rPr>
              <a:t>mostly men</a:t>
            </a:r>
            <a:r>
              <a:rPr lang="en-GB" altLang="fr-FR" sz="2800" dirty="0" smtClean="0">
                <a:latin typeface="Times New Roman" panose="02020603050405020304" pitchFamily="18" charset="0"/>
              </a:rPr>
              <a:t>”</a:t>
            </a:r>
          </a:p>
          <a:p>
            <a:pPr marL="571500" indent="-571500" eaLnBrk="1" hangingPunct="1">
              <a:buFontTx/>
              <a:buAutoNum type="romanLcParenBoth"/>
            </a:pPr>
            <a:r>
              <a:rPr lang="en-GB" altLang="fr-FR" sz="2800" dirty="0" smtClean="0">
                <a:latin typeface="Times New Roman" panose="02020603050405020304" pitchFamily="18" charset="0"/>
              </a:rPr>
              <a:t>“</a:t>
            </a:r>
            <a:r>
              <a:rPr lang="en-GB" altLang="fr-FR" sz="2800" dirty="0">
                <a:latin typeface="Times New Roman" panose="02020603050405020304" pitchFamily="18" charset="0"/>
              </a:rPr>
              <a:t>mostly women</a:t>
            </a:r>
            <a:r>
              <a:rPr lang="en-GB" altLang="fr-FR" sz="2800" dirty="0" smtClean="0">
                <a:latin typeface="Times New Roman" panose="02020603050405020304" pitchFamily="18" charset="0"/>
              </a:rPr>
              <a:t>”</a:t>
            </a:r>
          </a:p>
          <a:p>
            <a:pPr marL="571500" indent="-571500" eaLnBrk="1" hangingPunct="1">
              <a:buFontTx/>
              <a:buAutoNum type="romanLcParenBoth"/>
            </a:pPr>
            <a:r>
              <a:rPr lang="en-GB" altLang="fr-FR" sz="2800" dirty="0" smtClean="0">
                <a:latin typeface="Times New Roman" panose="02020603050405020304" pitchFamily="18" charset="0"/>
              </a:rPr>
              <a:t> “</a:t>
            </a:r>
            <a:r>
              <a:rPr lang="en-GB" altLang="fr-FR" sz="2800" dirty="0">
                <a:latin typeface="Times New Roman" panose="02020603050405020304" pitchFamily="18" charset="0"/>
              </a:rPr>
              <a:t>approximately equal </a:t>
            </a:r>
            <a:r>
              <a:rPr lang="en-GB" altLang="fr-FR" sz="2800" dirty="0" smtClean="0">
                <a:latin typeface="Times New Roman" panose="02020603050405020304" pitchFamily="18" charset="0"/>
              </a:rPr>
              <a:t>numbers of </a:t>
            </a:r>
            <a:r>
              <a:rPr lang="en-GB" altLang="fr-FR" sz="2800" dirty="0">
                <a:latin typeface="Times New Roman" panose="02020603050405020304" pitchFamily="18" charset="0"/>
              </a:rPr>
              <a:t>men and women</a:t>
            </a:r>
            <a:r>
              <a:rPr lang="en-GB" altLang="fr-FR" sz="2800" dirty="0" smtClean="0">
                <a:latin typeface="Times New Roman" panose="02020603050405020304" pitchFamily="18" charset="0"/>
              </a:rPr>
              <a:t>”</a:t>
            </a:r>
          </a:p>
          <a:p>
            <a:pPr marL="571500" indent="-571500" eaLnBrk="1" hangingPunct="1">
              <a:buFontTx/>
              <a:buAutoNum type="romanLcParenBoth"/>
            </a:pPr>
            <a:endParaRPr lang="en-GB" altLang="fr-FR" sz="2800" dirty="0">
              <a:latin typeface="Times New Roman" panose="02020603050405020304" pitchFamily="18" charset="0"/>
            </a:endParaRPr>
          </a:p>
          <a:p>
            <a:pPr marL="0" indent="0" eaLnBrk="1" hangingPunct="1">
              <a:buNone/>
            </a:pPr>
            <a:r>
              <a:rPr lang="en-GB" altLang="fr-FR" sz="2800" dirty="0" smtClean="0">
                <a:latin typeface="Times New Roman" panose="02020603050405020304" pitchFamily="18" charset="0"/>
              </a:rPr>
              <a:t>We also know the </a:t>
            </a:r>
            <a:r>
              <a:rPr lang="en-GB" altLang="fr-FR" sz="2800" dirty="0">
                <a:solidFill>
                  <a:srgbClr val="FF0000"/>
                </a:solidFill>
                <a:latin typeface="Times New Roman" panose="02020603050405020304" pitchFamily="18" charset="0"/>
              </a:rPr>
              <a:t>gender of the immediate supervisor</a:t>
            </a:r>
          </a:p>
        </p:txBody>
      </p:sp>
    </p:spTree>
    <p:extLst>
      <p:ext uri="{BB962C8B-B14F-4D97-AF65-F5344CB8AC3E}">
        <p14:creationId xmlns:p14="http://schemas.microsoft.com/office/powerpoint/2010/main" val="1041090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07504" y="476250"/>
            <a:ext cx="9036496" cy="5761038"/>
          </a:xfrm>
        </p:spPr>
        <p:txBody>
          <a:bodyPr/>
          <a:lstStyle/>
          <a:p>
            <a:pPr marL="0" indent="0" eaLnBrk="1" hangingPunct="1">
              <a:buFontTx/>
              <a:buNone/>
            </a:pPr>
            <a:r>
              <a:rPr lang="en-GB" altLang="fr-FR" sz="2800" dirty="0" smtClean="0">
                <a:latin typeface="Times New Roman" panose="02020603050405020304" pitchFamily="18" charset="0"/>
              </a:rPr>
              <a:t>There is a strong match between own gender and that of co-workers:</a:t>
            </a:r>
          </a:p>
          <a:p>
            <a:pPr marL="0" indent="0" eaLnBrk="1" hangingPunct="1">
              <a:buFontTx/>
              <a:buNone/>
            </a:pPr>
            <a:r>
              <a:rPr lang="en-GB" altLang="fr-FR" sz="2800" b="1" i="1" dirty="0" smtClean="0">
                <a:latin typeface="Times New Roman" panose="02020603050405020304" pitchFamily="18" charset="0"/>
              </a:rPr>
              <a:t>				Men		Women</a:t>
            </a:r>
            <a:endParaRPr lang="en-GB" altLang="fr-FR" sz="2800" b="1" i="1" dirty="0">
              <a:latin typeface="Times New Roman" panose="02020603050405020304" pitchFamily="18" charset="0"/>
            </a:endParaRPr>
          </a:p>
          <a:p>
            <a:pPr marL="0" indent="0" eaLnBrk="1" hangingPunct="1">
              <a:buFontTx/>
              <a:buNone/>
            </a:pPr>
            <a:r>
              <a:rPr lang="en-GB" altLang="fr-FR" sz="2800" dirty="0">
                <a:latin typeface="Times New Roman" panose="02020603050405020304" pitchFamily="18" charset="0"/>
              </a:rPr>
              <a:t>Mostly women </a:t>
            </a:r>
            <a:r>
              <a:rPr lang="en-GB" altLang="fr-FR" sz="2800" dirty="0" smtClean="0">
                <a:latin typeface="Times New Roman" panose="02020603050405020304" pitchFamily="18" charset="0"/>
              </a:rPr>
              <a:t>		9%		</a:t>
            </a:r>
            <a:r>
              <a:rPr lang="en-GB" altLang="fr-FR" sz="2800" dirty="0">
                <a:solidFill>
                  <a:srgbClr val="FF0000"/>
                </a:solidFill>
                <a:latin typeface="Times New Roman" panose="02020603050405020304" pitchFamily="18" charset="0"/>
              </a:rPr>
              <a:t>68%</a:t>
            </a:r>
          </a:p>
          <a:p>
            <a:pPr marL="0" indent="0" eaLnBrk="1" hangingPunct="1">
              <a:buFontTx/>
              <a:buNone/>
            </a:pPr>
            <a:r>
              <a:rPr lang="en-GB" altLang="fr-FR" sz="2800" dirty="0">
                <a:latin typeface="Times New Roman" panose="02020603050405020304" pitchFamily="18" charset="0"/>
              </a:rPr>
              <a:t>Mostly men </a:t>
            </a:r>
            <a:r>
              <a:rPr lang="en-GB" altLang="fr-FR" sz="2800" dirty="0" smtClean="0">
                <a:latin typeface="Times New Roman" panose="02020603050405020304" pitchFamily="18" charset="0"/>
              </a:rPr>
              <a:t>			</a:t>
            </a:r>
            <a:r>
              <a:rPr lang="en-GB" altLang="fr-FR" sz="2800" dirty="0">
                <a:solidFill>
                  <a:srgbClr val="FF0000"/>
                </a:solidFill>
                <a:latin typeface="Times New Roman" panose="02020603050405020304" pitchFamily="18" charset="0"/>
              </a:rPr>
              <a:t>69%</a:t>
            </a:r>
            <a:r>
              <a:rPr lang="en-GB" altLang="fr-FR" sz="2800" dirty="0" smtClean="0">
                <a:latin typeface="Times New Roman" panose="02020603050405020304" pitchFamily="18" charset="0"/>
              </a:rPr>
              <a:t>		9%</a:t>
            </a:r>
            <a:endParaRPr lang="en-GB" altLang="fr-FR" sz="2800" dirty="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Approximately equal 	22% 		23%</a:t>
            </a:r>
          </a:p>
          <a:p>
            <a:pPr marL="0" indent="0" eaLnBrk="1" hangingPunct="1">
              <a:buFontTx/>
              <a:buNone/>
            </a:pPr>
            <a:endParaRPr lang="en-GB" altLang="fr-FR" sz="2800" dirty="0" smtClean="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And </a:t>
            </a:r>
            <a:r>
              <a:rPr lang="en-GB" altLang="fr-FR" sz="2800" dirty="0" smtClean="0">
                <a:latin typeface="Times New Roman" panose="02020603050405020304" pitchFamily="18" charset="0"/>
              </a:rPr>
              <a:t>between own gender and </a:t>
            </a:r>
            <a:r>
              <a:rPr lang="en-GB" altLang="fr-FR" sz="2800" dirty="0" smtClean="0">
                <a:latin typeface="Times New Roman" panose="02020603050405020304" pitchFamily="18" charset="0"/>
              </a:rPr>
              <a:t>the boss’s gender:</a:t>
            </a:r>
          </a:p>
          <a:p>
            <a:pPr marL="0" indent="0" eaLnBrk="1" hangingPunct="1">
              <a:buFontTx/>
              <a:buNone/>
            </a:pPr>
            <a:endParaRPr lang="en-GB" altLang="fr-FR" sz="2800" dirty="0" smtClean="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Immediate </a:t>
            </a:r>
            <a:r>
              <a:rPr lang="en-GB" altLang="fr-FR" sz="2800" dirty="0">
                <a:latin typeface="Times New Roman" panose="02020603050405020304" pitchFamily="18" charset="0"/>
              </a:rPr>
              <a:t>boss </a:t>
            </a:r>
            <a:endParaRPr lang="en-GB" altLang="fr-FR" sz="2800" dirty="0" smtClean="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is </a:t>
            </a:r>
            <a:r>
              <a:rPr lang="en-GB" altLang="fr-FR" sz="2800" dirty="0">
                <a:latin typeface="Times New Roman" panose="02020603050405020304" pitchFamily="18" charset="0"/>
              </a:rPr>
              <a:t>a woman </a:t>
            </a:r>
            <a:r>
              <a:rPr lang="en-GB" altLang="fr-FR" sz="2800" dirty="0" smtClean="0">
                <a:latin typeface="Times New Roman" panose="02020603050405020304" pitchFamily="18" charset="0"/>
              </a:rPr>
              <a:t>			14% 		53%</a:t>
            </a:r>
          </a:p>
        </p:txBody>
      </p:sp>
    </p:spTree>
    <p:extLst>
      <p:ext uri="{BB962C8B-B14F-4D97-AF65-F5344CB8AC3E}">
        <p14:creationId xmlns:p14="http://schemas.microsoft.com/office/powerpoint/2010/main" val="2482822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0" y="-99392"/>
            <a:ext cx="9036496" cy="1368152"/>
          </a:xfrm>
        </p:spPr>
        <p:txBody>
          <a:bodyPr/>
          <a:lstStyle/>
          <a:p>
            <a:pPr marL="0" indent="0" eaLnBrk="1" hangingPunct="1">
              <a:buFontTx/>
              <a:buNone/>
            </a:pPr>
            <a:r>
              <a:rPr lang="en-GB" altLang="fr-FR" sz="2800" dirty="0" smtClean="0">
                <a:latin typeface="Times New Roman" panose="02020603050405020304" pitchFamily="18" charset="0"/>
              </a:rPr>
              <a:t>Correlate workplace gender variables </a:t>
            </a:r>
            <a:r>
              <a:rPr lang="en-GB" altLang="fr-FR" sz="2800" dirty="0" smtClean="0">
                <a:latin typeface="Times New Roman" panose="02020603050405020304" pitchFamily="18" charset="0"/>
              </a:rPr>
              <a:t>with </a:t>
            </a:r>
            <a:r>
              <a:rPr lang="en-GB" altLang="fr-FR" sz="2800" dirty="0" smtClean="0">
                <a:latin typeface="Times New Roman" panose="02020603050405020304" pitchFamily="18" charset="0"/>
              </a:rPr>
              <a:t>a </a:t>
            </a:r>
            <a:r>
              <a:rPr lang="en-GB" altLang="fr-FR" sz="2800" dirty="0">
                <a:latin typeface="Times New Roman" panose="02020603050405020304" pitchFamily="18" charset="0"/>
              </a:rPr>
              <a:t>standardised job satisfaction index </a:t>
            </a:r>
            <a:r>
              <a:rPr lang="en-GB" altLang="fr-FR" sz="2800" dirty="0" smtClean="0">
                <a:latin typeface="Times New Roman" panose="02020603050405020304" pitchFamily="18" charset="0"/>
              </a:rPr>
              <a:t>(</a:t>
            </a:r>
            <a:r>
              <a:rPr lang="en-GB" altLang="fr-FR" sz="2800" dirty="0" smtClean="0">
                <a:latin typeface="Times New Roman" panose="02020603050405020304" pitchFamily="18" charset="0"/>
              </a:rPr>
              <a:t>there is no </a:t>
            </a:r>
            <a:r>
              <a:rPr lang="en-GB" altLang="fr-FR" sz="2800" dirty="0" smtClean="0">
                <a:latin typeface="Times New Roman" panose="02020603050405020304" pitchFamily="18" charset="0"/>
              </a:rPr>
              <a:t>overall life satisfaction question in the EWCS, unfortunately).</a:t>
            </a:r>
          </a:p>
        </p:txBody>
      </p:sp>
      <p:pic>
        <p:nvPicPr>
          <p:cNvPr id="2" name="Image 1"/>
          <p:cNvPicPr>
            <a:picLocks noChangeAspect="1"/>
          </p:cNvPicPr>
          <p:nvPr/>
        </p:nvPicPr>
        <p:blipFill>
          <a:blip r:embed="rId3"/>
          <a:stretch>
            <a:fillRect/>
          </a:stretch>
        </p:blipFill>
        <p:spPr>
          <a:xfrm>
            <a:off x="323528" y="1268760"/>
            <a:ext cx="8712968" cy="5675551"/>
          </a:xfrm>
          <a:prstGeom prst="rect">
            <a:avLst/>
          </a:prstGeom>
        </p:spPr>
      </p:pic>
    </p:spTree>
    <p:extLst>
      <p:ext uri="{BB962C8B-B14F-4D97-AF65-F5344CB8AC3E}">
        <p14:creationId xmlns:p14="http://schemas.microsoft.com/office/powerpoint/2010/main" val="3498718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07504" y="476250"/>
            <a:ext cx="9036496" cy="5761038"/>
          </a:xfrm>
        </p:spPr>
        <p:txBody>
          <a:bodyPr/>
          <a:lstStyle/>
          <a:p>
            <a:pPr marL="0" indent="0" eaLnBrk="1" hangingPunct="1">
              <a:buFontTx/>
              <a:buNone/>
            </a:pPr>
            <a:r>
              <a:rPr lang="en-GB" altLang="fr-FR" sz="2800" dirty="0" smtClean="0">
                <a:latin typeface="Times New Roman" panose="02020603050405020304" pitchFamily="18" charset="0"/>
              </a:rPr>
              <a:t>There is a </a:t>
            </a:r>
            <a:r>
              <a:rPr lang="en-GB" altLang="fr-FR" sz="2800" dirty="0">
                <a:solidFill>
                  <a:srgbClr val="FF0000"/>
                </a:solidFill>
                <a:latin typeface="Times New Roman" panose="02020603050405020304" pitchFamily="18" charset="0"/>
              </a:rPr>
              <a:t>preference for gender diversity amongst men</a:t>
            </a:r>
            <a:r>
              <a:rPr lang="en-GB" altLang="fr-FR" sz="2800" dirty="0" smtClean="0">
                <a:latin typeface="Times New Roman" panose="02020603050405020304" pitchFamily="18" charset="0"/>
              </a:rPr>
              <a:t>.</a:t>
            </a:r>
          </a:p>
          <a:p>
            <a:pPr marL="0" indent="0" eaLnBrk="1" hangingPunct="1">
              <a:buFontTx/>
              <a:buNone/>
            </a:pPr>
            <a:endParaRPr lang="en-GB" altLang="fr-FR" sz="2800" dirty="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Women have higher job satisfaction in gender-equal and male-dominated workplaces, as </a:t>
            </a:r>
            <a:r>
              <a:rPr lang="en-GB" altLang="fr-FR" sz="2800" dirty="0">
                <a:latin typeface="Times New Roman" panose="02020603050405020304" pitchFamily="18" charset="0"/>
              </a:rPr>
              <a:t>opposed to </a:t>
            </a:r>
            <a:r>
              <a:rPr lang="en-GB" altLang="fr-FR" sz="2800" dirty="0" smtClean="0">
                <a:latin typeface="Times New Roman" panose="02020603050405020304" pitchFamily="18" charset="0"/>
              </a:rPr>
              <a:t>female-dominated workplaces.</a:t>
            </a:r>
          </a:p>
          <a:p>
            <a:pPr marL="0" indent="0" eaLnBrk="1" hangingPunct="1">
              <a:buFontTx/>
              <a:buNone/>
            </a:pPr>
            <a:endParaRPr lang="en-GB" altLang="fr-FR" sz="2800" b="1" i="1" dirty="0">
              <a:latin typeface="Times New Roman" panose="02020603050405020304" pitchFamily="18" charset="0"/>
            </a:endParaRPr>
          </a:p>
          <a:p>
            <a:pPr marL="0" indent="0" eaLnBrk="1" hangingPunct="1">
              <a:buFontTx/>
              <a:buNone/>
            </a:pPr>
            <a:r>
              <a:rPr lang="en-GB" altLang="fr-FR" sz="2800" dirty="0" smtClean="0">
                <a:latin typeface="Times New Roman" panose="02020603050405020304" pitchFamily="18" charset="0"/>
              </a:rPr>
              <a:t>We find only little evidence that these preferences are instrumental (as workplace gender is correlated with wages, hours of work, and working conditions).</a:t>
            </a:r>
          </a:p>
          <a:p>
            <a:pPr marL="0" indent="0" eaLnBrk="1" hangingPunct="1">
              <a:buFontTx/>
              <a:buNone/>
            </a:pPr>
            <a:endParaRPr lang="en-GB" altLang="fr-FR" sz="2800" dirty="0">
              <a:latin typeface="Times New Roman" panose="02020603050405020304" pitchFamily="18" charset="0"/>
            </a:endParaRPr>
          </a:p>
          <a:p>
            <a:pPr marL="0" indent="0" eaLnBrk="1" hangingPunct="1">
              <a:buFontTx/>
              <a:buNone/>
            </a:pPr>
            <a:r>
              <a:rPr lang="en-GB" altLang="fr-FR" sz="2800" dirty="0">
                <a:solidFill>
                  <a:srgbClr val="FF0000"/>
                </a:solidFill>
                <a:latin typeface="Times New Roman" panose="02020603050405020304" pitchFamily="18" charset="0"/>
              </a:rPr>
              <a:t>Workers across Europe are equally happy with male and female bosses.</a:t>
            </a:r>
          </a:p>
        </p:txBody>
      </p:sp>
    </p:spTree>
    <p:extLst>
      <p:ext uri="{BB962C8B-B14F-4D97-AF65-F5344CB8AC3E}">
        <p14:creationId xmlns:p14="http://schemas.microsoft.com/office/powerpoint/2010/main" val="4168890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23850" y="428625"/>
            <a:ext cx="8677275" cy="5761038"/>
          </a:xfrm>
        </p:spPr>
        <p:txBody>
          <a:bodyPr/>
          <a:lstStyle/>
          <a:p>
            <a:pPr marL="0" indent="0" eaLnBrk="1" hangingPunct="1">
              <a:buFontTx/>
              <a:buNone/>
            </a:pPr>
            <a:r>
              <a:rPr lang="en-GB" altLang="fr-FR" dirty="0" smtClean="0">
                <a:latin typeface="Times New Roman" panose="02020603050405020304" pitchFamily="18" charset="0"/>
              </a:rPr>
              <a:t>What about </a:t>
            </a:r>
            <a:r>
              <a:rPr lang="en-GB" altLang="fr-FR" i="1" dirty="0" smtClean="0">
                <a:solidFill>
                  <a:srgbClr val="FF0000"/>
                </a:solidFill>
                <a:latin typeface="Times New Roman" panose="02020603050405020304" pitchFamily="18" charset="0"/>
              </a:rPr>
              <a:t>customer gender discrimination</a:t>
            </a:r>
            <a:r>
              <a:rPr lang="en-GB" altLang="fr-FR" dirty="0" smtClean="0">
                <a:latin typeface="Times New Roman" panose="02020603050405020304" pitchFamily="18" charset="0"/>
              </a:rPr>
              <a:t>?</a:t>
            </a:r>
          </a:p>
          <a:p>
            <a:pPr marL="0" indent="0" eaLnBrk="1" hangingPunct="1">
              <a:buFontTx/>
              <a:buNone/>
            </a:pPr>
            <a:endParaRPr lang="en-GB" altLang="fr-FR" dirty="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Most products are not gendered… but films are</a:t>
            </a:r>
          </a:p>
          <a:p>
            <a:pPr marL="0" indent="0" eaLnBrk="1" hangingPunct="1">
              <a:buFontTx/>
              <a:buNone/>
            </a:pPr>
            <a:endParaRPr lang="en-GB" altLang="fr-FR" dirty="0">
              <a:latin typeface="Times New Roman" panose="02020603050405020304" pitchFamily="18" charset="0"/>
            </a:endParaRPr>
          </a:p>
          <a:p>
            <a:pPr marL="0" indent="0" eaLnBrk="1" hangingPunct="1">
              <a:buFontTx/>
              <a:buNone/>
            </a:pPr>
            <a:r>
              <a:rPr lang="en-US" altLang="fr-FR" dirty="0" smtClean="0">
                <a:latin typeface="Times New Roman" panose="02020603050405020304" pitchFamily="18" charset="0"/>
              </a:rPr>
              <a:t>The </a:t>
            </a:r>
            <a:r>
              <a:rPr lang="en-US" altLang="fr-FR" dirty="0" err="1" smtClean="0">
                <a:latin typeface="Times New Roman" panose="02020603050405020304" pitchFamily="18" charset="0"/>
              </a:rPr>
              <a:t>Bechdel</a:t>
            </a:r>
            <a:r>
              <a:rPr lang="en-US" altLang="fr-FR" dirty="0" smtClean="0">
                <a:latin typeface="Times New Roman" panose="02020603050405020304" pitchFamily="18" charset="0"/>
              </a:rPr>
              <a:t> test was invented in 1985 by cartoonist Alison </a:t>
            </a:r>
            <a:r>
              <a:rPr lang="en-US" altLang="fr-FR" dirty="0" err="1" smtClean="0">
                <a:latin typeface="Times New Roman" panose="02020603050405020304" pitchFamily="18" charset="0"/>
              </a:rPr>
              <a:t>Bechdel</a:t>
            </a:r>
            <a:r>
              <a:rPr lang="en-US" altLang="fr-FR" dirty="0" smtClean="0">
                <a:latin typeface="Times New Roman" panose="02020603050405020304" pitchFamily="18" charset="0"/>
              </a:rPr>
              <a:t>, as a way of measuring gender equality in film-making: to pass, </a:t>
            </a:r>
            <a:r>
              <a:rPr lang="en-US" altLang="fr-FR" dirty="0" smtClean="0">
                <a:solidFill>
                  <a:srgbClr val="FF0000"/>
                </a:solidFill>
                <a:latin typeface="Times New Roman" panose="02020603050405020304" pitchFamily="18" charset="0"/>
              </a:rPr>
              <a:t>movies must feature at least two named women having a conversation with each other about something or somebody other than a man.</a:t>
            </a:r>
          </a:p>
          <a:p>
            <a:pPr marL="0" indent="0" eaLnBrk="1" hangingPunct="1">
              <a:buFontTx/>
              <a:buNone/>
            </a:pP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323850" y="285750"/>
            <a:ext cx="8640763" cy="5761038"/>
          </a:xfrm>
        </p:spPr>
        <p:txBody>
          <a:bodyPr/>
          <a:lstStyle/>
          <a:p>
            <a:pPr marL="0" indent="0" eaLnBrk="1" hangingPunct="1">
              <a:buFontTx/>
              <a:buNone/>
            </a:pPr>
            <a:r>
              <a:rPr lang="en-US" altLang="fr-FR" smtClean="0">
                <a:latin typeface="Times New Roman" panose="02020603050405020304" pitchFamily="18" charset="0"/>
              </a:rPr>
              <a:t>ESPN blog FiveThirtyEight examined 1,615 films released between 1990 and 2013 in an effort to test the theory that female-centric movies are less likely to make money for studios. 53% pass the test.</a:t>
            </a:r>
          </a:p>
          <a:p>
            <a:pPr marL="0" indent="0" eaLnBrk="1" hangingPunct="1">
              <a:buFontTx/>
              <a:buNone/>
            </a:pPr>
            <a:endParaRPr lang="en-US" altLang="fr-FR" smtClean="0">
              <a:latin typeface="Times New Roman" panose="02020603050405020304" pitchFamily="18" charset="0"/>
            </a:endParaRPr>
          </a:p>
          <a:p>
            <a:pPr marL="0" indent="0" eaLnBrk="1" hangingPunct="1">
              <a:buFontTx/>
              <a:buNone/>
            </a:pPr>
            <a:r>
              <a:rPr lang="en-US" altLang="fr-FR" smtClean="0">
                <a:latin typeface="Times New Roman" panose="02020603050405020304" pitchFamily="18" charset="0"/>
              </a:rPr>
              <a:t>The average gross return for a film that passed the test was $2.68 (£1.61) for each dollar spent, compared to just $2.45 (£1.47) for a film that failed the test. This was despite male-centric movies receiving higher budgets: an average of $48.4m (£29m) to just $31.7m (£19.9m) for those that passed the test.</a:t>
            </a:r>
            <a:endParaRPr lang="en-GB" altLang="fr-FR"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defRPr/>
            </a:pPr>
            <a:r>
              <a:rPr lang="en-US" sz="3600" dirty="0" smtClean="0"/>
              <a:t/>
            </a:r>
            <a:br>
              <a:rPr lang="en-US" sz="3600" dirty="0" smtClean="0"/>
            </a:br>
            <a:r>
              <a:rPr lang="en-US" sz="3600" dirty="0"/>
              <a:t/>
            </a:r>
            <a:br>
              <a:rPr lang="en-US" sz="3600" dirty="0"/>
            </a:br>
            <a:r>
              <a:rPr lang="en-US" sz="3600" b="1" dirty="0" err="1"/>
              <a:t>Bechdel</a:t>
            </a:r>
            <a:r>
              <a:rPr lang="en-US" sz="3600" b="1" dirty="0"/>
              <a:t> at the Box </a:t>
            </a:r>
            <a:r>
              <a:rPr lang="en-US" sz="3600" b="1" dirty="0" smtClean="0"/>
              <a:t>Office: Gender </a:t>
            </a:r>
            <a:r>
              <a:rPr lang="en-US" sz="3600" b="1" dirty="0"/>
              <a:t>Inequality </a:t>
            </a:r>
            <a:r>
              <a:rPr lang="en-US" sz="3600" b="1" dirty="0" smtClean="0"/>
              <a:t>and </a:t>
            </a:r>
            <a:r>
              <a:rPr lang="en-US" sz="3600" b="1" dirty="0"/>
              <a:t>Cinema Success in 58 Countries</a:t>
            </a:r>
            <a:br>
              <a:rPr lang="en-US" sz="3600" b="1" dirty="0"/>
            </a:br>
            <a:r>
              <a:rPr lang="en-US" sz="3000" dirty="0" smtClean="0"/>
              <a:t/>
            </a:r>
            <a:br>
              <a:rPr lang="en-US" sz="3000" dirty="0" smtClean="0"/>
            </a:br>
            <a:r>
              <a:rPr lang="en-US" sz="3000" dirty="0"/>
              <a:t/>
            </a:r>
            <a:br>
              <a:rPr lang="en-US" sz="3000" dirty="0"/>
            </a:br>
            <a:r>
              <a:rPr lang="en-GB" sz="2800" cap="small" dirty="0"/>
              <a:t>Andrew E. Clark</a:t>
            </a:r>
            <a:r>
              <a:rPr lang="en-US" sz="2800" cap="small" dirty="0"/>
              <a:t/>
            </a:r>
            <a:br>
              <a:rPr lang="en-US" sz="2800" cap="small" dirty="0"/>
            </a:br>
            <a:r>
              <a:rPr lang="en-GB" sz="2800" dirty="0"/>
              <a:t>Paris School of Economics - CNRS</a:t>
            </a:r>
            <a:r>
              <a:rPr lang="en-US" sz="2800" dirty="0"/>
              <a:t/>
            </a:r>
            <a:br>
              <a:rPr lang="en-US" sz="2800" dirty="0"/>
            </a:br>
            <a:r>
              <a:rPr lang="en-US" sz="2800" dirty="0"/>
              <a:t/>
            </a:r>
            <a:br>
              <a:rPr lang="en-US" sz="2800" dirty="0"/>
            </a:br>
            <a:r>
              <a:rPr lang="it-IT" sz="2800" cap="small" dirty="0" smtClean="0"/>
              <a:t>Conchita D’Ambrosio</a:t>
            </a:r>
            <a:r>
              <a:rPr lang="en-US" sz="2800" cap="small" dirty="0"/>
              <a:t/>
            </a:r>
            <a:br>
              <a:rPr lang="en-US" sz="2800" cap="small" dirty="0"/>
            </a:br>
            <a:r>
              <a:rPr lang="de-DE" sz="2800" dirty="0" smtClean="0"/>
              <a:t>University </a:t>
            </a:r>
            <a:r>
              <a:rPr lang="de-DE" sz="2800" dirty="0" err="1" smtClean="0"/>
              <a:t>of</a:t>
            </a:r>
            <a:r>
              <a:rPr lang="de-DE" sz="2800" dirty="0" smtClean="0"/>
              <a:t> Luxembourg</a:t>
            </a:r>
            <a:br>
              <a:rPr lang="de-DE" sz="2800" dirty="0" smtClean="0"/>
            </a:br>
            <a:r>
              <a:rPr lang="en-US" sz="2800" dirty="0">
                <a:solidFill>
                  <a:prstClr val="black"/>
                </a:solidFill>
              </a:rPr>
              <a:t/>
            </a:r>
            <a:br>
              <a:rPr lang="en-US" sz="2800" dirty="0">
                <a:solidFill>
                  <a:prstClr val="black"/>
                </a:solidFill>
              </a:rPr>
            </a:br>
            <a:r>
              <a:rPr lang="it-IT" sz="2800" cap="small" dirty="0" smtClean="0">
                <a:solidFill>
                  <a:prstClr val="black"/>
                </a:solidFill>
              </a:rPr>
              <a:t>Giorgia Menta</a:t>
            </a:r>
            <a:r>
              <a:rPr lang="en-US" sz="2800" cap="small" dirty="0">
                <a:solidFill>
                  <a:prstClr val="black"/>
                </a:solidFill>
              </a:rPr>
              <a:t/>
            </a:r>
            <a:br>
              <a:rPr lang="en-US" sz="2800" cap="small" dirty="0">
                <a:solidFill>
                  <a:prstClr val="black"/>
                </a:solidFill>
              </a:rPr>
            </a:br>
            <a:r>
              <a:rPr lang="de-DE" sz="2800" dirty="0"/>
              <a:t>University </a:t>
            </a:r>
            <a:r>
              <a:rPr lang="de-DE" sz="2800" dirty="0" err="1"/>
              <a:t>of</a:t>
            </a:r>
            <a:r>
              <a:rPr lang="de-DE" sz="2800" dirty="0"/>
              <a:t> Luxembourg</a:t>
            </a:r>
            <a:endParaRPr lang="en-GB" sz="30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contenuto 2"/>
          <p:cNvSpPr>
            <a:spLocks noGrp="1"/>
          </p:cNvSpPr>
          <p:nvPr>
            <p:ph idx="1"/>
          </p:nvPr>
        </p:nvSpPr>
        <p:spPr>
          <a:xfrm>
            <a:off x="457200" y="260350"/>
            <a:ext cx="8229600" cy="6048375"/>
          </a:xfrm>
        </p:spPr>
        <p:txBody>
          <a:bodyPr/>
          <a:lstStyle/>
          <a:p>
            <a:pPr marL="0" indent="0" algn="just">
              <a:buFontTx/>
              <a:buNone/>
            </a:pPr>
            <a:r>
              <a:rPr lang="en-US" altLang="fr-FR" sz="3600" b="1" smtClean="0">
                <a:solidFill>
                  <a:srgbClr val="FF0000"/>
                </a:solidFill>
                <a:latin typeface="Times New Roman" panose="02020603050405020304" pitchFamily="18" charset="0"/>
                <a:cs typeface="Times New Roman" panose="02020603050405020304" pitchFamily="18" charset="0"/>
              </a:rPr>
              <a:t>Box-Office Revenue Data</a:t>
            </a:r>
          </a:p>
          <a:p>
            <a:pPr marL="0" indent="0" algn="just">
              <a:buFontTx/>
              <a:buNone/>
            </a:pPr>
            <a:endParaRPr lang="en-US" altLang="fr-FR" sz="3600" smtClean="0">
              <a:latin typeface="Times New Roman" panose="02020603050405020304" pitchFamily="18" charset="0"/>
              <a:cs typeface="Times New Roman" panose="02020603050405020304" pitchFamily="18" charset="0"/>
            </a:endParaRPr>
          </a:p>
          <a:p>
            <a:pPr marL="0" indent="0" algn="just">
              <a:buFontTx/>
              <a:buNone/>
            </a:pPr>
            <a:r>
              <a:rPr lang="en-US" altLang="fr-FR" sz="3600" smtClean="0">
                <a:latin typeface="Times New Roman" panose="02020603050405020304" pitchFamily="18" charset="0"/>
                <a:cs typeface="Times New Roman" panose="02020603050405020304" pitchFamily="18" charset="0"/>
              </a:rPr>
              <a:t>Data on each film’s yearly box-office revenues, disaggregated by country, were taken from the online website of Box-Office Mojo,  owned by the Internet Movie Database (IMDb), Inc.</a:t>
            </a:r>
          </a:p>
          <a:p>
            <a:pPr marL="0" indent="0" algn="just">
              <a:buFontTx/>
              <a:buNone/>
            </a:pPr>
            <a:endParaRPr lang="en-US" altLang="fr-FR" sz="3600" smtClean="0">
              <a:latin typeface="Times New Roman" panose="02020603050405020304" pitchFamily="18" charset="0"/>
              <a:cs typeface="Times New Roman" panose="02020603050405020304" pitchFamily="18" charset="0"/>
            </a:endParaRPr>
          </a:p>
          <a:p>
            <a:pPr marL="0" indent="0" algn="just">
              <a:buFontTx/>
              <a:buNone/>
            </a:pPr>
            <a:r>
              <a:rPr lang="en-US" altLang="fr-FR" sz="3600" smtClean="0">
                <a:latin typeface="Times New Roman" panose="02020603050405020304" pitchFamily="18" charset="0"/>
                <a:cs typeface="Times New Roman" panose="02020603050405020304" pitchFamily="18" charset="0"/>
              </a:rPr>
              <a:t>Box Office revenue is matched to the film’s Bechdel score.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79388" y="-71438"/>
            <a:ext cx="8640762" cy="6237288"/>
          </a:xfrm>
        </p:spPr>
        <p:txBody>
          <a:bodyPr/>
          <a:lstStyle/>
          <a:p>
            <a:pPr marL="609600" indent="-609600" eaLnBrk="1" hangingPunct="1">
              <a:buFontTx/>
              <a:buNone/>
            </a:pPr>
            <a:r>
              <a:rPr lang="en-GB" altLang="fr-FR" b="1" dirty="0" smtClean="0">
                <a:latin typeface="Times New Roman" panose="02020603050405020304" pitchFamily="18" charset="0"/>
              </a:rPr>
              <a:t>Number of women in employment in France:</a:t>
            </a:r>
          </a:p>
          <a:p>
            <a:pPr marL="609600" indent="-609600" eaLnBrk="1" hangingPunct="1">
              <a:buFontTx/>
              <a:buNone/>
            </a:pPr>
            <a:r>
              <a:rPr lang="en-GB" altLang="fr-FR" dirty="0" smtClean="0">
                <a:latin typeface="Times New Roman" panose="02020603050405020304" pitchFamily="18" charset="0"/>
              </a:rPr>
              <a:t>1965 		6.5M</a:t>
            </a:r>
          </a:p>
          <a:p>
            <a:pPr marL="609600" indent="-609600" eaLnBrk="1" hangingPunct="1">
              <a:buFontTx/>
              <a:buNone/>
            </a:pPr>
            <a:r>
              <a:rPr lang="en-GB" altLang="fr-FR" dirty="0" smtClean="0">
                <a:latin typeface="Times New Roman" panose="02020603050405020304" pitchFamily="18" charset="0"/>
              </a:rPr>
              <a:t>2000			11M</a:t>
            </a:r>
          </a:p>
          <a:p>
            <a:pPr marL="609600" indent="-609600" eaLnBrk="1" hangingPunct="1">
              <a:buFontTx/>
              <a:buNone/>
            </a:pPr>
            <a:r>
              <a:rPr lang="en-GB" altLang="fr-FR" dirty="0" smtClean="0">
                <a:latin typeface="Times New Roman" panose="02020603050405020304" pitchFamily="18" charset="0"/>
              </a:rPr>
              <a:t>2010			12.5M</a:t>
            </a:r>
          </a:p>
          <a:p>
            <a:pPr marL="609600" indent="-609600" eaLnBrk="1" hangingPunct="1">
              <a:buFontTx/>
              <a:buNone/>
            </a:pPr>
            <a:r>
              <a:rPr lang="en-GB" altLang="fr-FR" dirty="0" smtClean="0">
                <a:latin typeface="Times New Roman" panose="02020603050405020304" pitchFamily="18" charset="0"/>
              </a:rPr>
              <a:t>2019			13M</a:t>
            </a:r>
          </a:p>
          <a:p>
            <a:pPr marL="609600" indent="-609600" eaLnBrk="1" hangingPunct="1">
              <a:buFontTx/>
              <a:buNone/>
            </a:pPr>
            <a:r>
              <a:rPr lang="en-GB" altLang="fr-FR" b="1" dirty="0" smtClean="0">
                <a:latin typeface="Times New Roman" panose="02020603050405020304" pitchFamily="18" charset="0"/>
              </a:rPr>
              <a:t>Female LF participation rates in France (25-54):</a:t>
            </a:r>
          </a:p>
          <a:p>
            <a:pPr marL="609600" indent="-609600" eaLnBrk="1" hangingPunct="1">
              <a:buFontTx/>
              <a:buNone/>
            </a:pPr>
            <a:r>
              <a:rPr lang="en-GB" altLang="fr-FR" dirty="0" smtClean="0">
                <a:latin typeface="Times New Roman" panose="02020603050405020304" pitchFamily="18" charset="0"/>
              </a:rPr>
              <a:t>1962			40%</a:t>
            </a:r>
          </a:p>
          <a:p>
            <a:pPr marL="609600" indent="-609600" eaLnBrk="1" hangingPunct="1">
              <a:buFontTx/>
              <a:buNone/>
            </a:pPr>
            <a:r>
              <a:rPr lang="en-GB" altLang="fr-FR" dirty="0" smtClean="0">
                <a:latin typeface="Times New Roman" panose="02020603050405020304" pitchFamily="18" charset="0"/>
              </a:rPr>
              <a:t>1990			73%</a:t>
            </a:r>
          </a:p>
          <a:p>
            <a:pPr marL="609600" indent="-609600" eaLnBrk="1" hangingPunct="1">
              <a:buFontTx/>
              <a:buNone/>
            </a:pPr>
            <a:r>
              <a:rPr lang="en-GB" altLang="fr-FR" dirty="0" smtClean="0">
                <a:latin typeface="Times New Roman" panose="02020603050405020304" pitchFamily="18" charset="0"/>
              </a:rPr>
              <a:t>2000			78%</a:t>
            </a:r>
          </a:p>
          <a:p>
            <a:pPr marL="609600" indent="-609600" eaLnBrk="1" hangingPunct="1">
              <a:buFontTx/>
              <a:buNone/>
            </a:pPr>
            <a:r>
              <a:rPr lang="en-GB" altLang="fr-FR" dirty="0" smtClean="0">
                <a:latin typeface="Times New Roman" panose="02020603050405020304" pitchFamily="18" charset="0"/>
              </a:rPr>
              <a:t>2010			83%</a:t>
            </a:r>
          </a:p>
          <a:p>
            <a:pPr marL="609600" indent="-609600" eaLnBrk="1" hangingPunct="1">
              <a:buFontTx/>
              <a:buNone/>
            </a:pPr>
            <a:r>
              <a:rPr lang="en-GB" altLang="fr-FR" dirty="0" smtClean="0">
                <a:latin typeface="Times New Roman" panose="02020603050405020304" pitchFamily="18" charset="0"/>
              </a:rPr>
              <a:t>2018			84%		(c.f. Male rate = 93%)</a:t>
            </a:r>
          </a:p>
          <a:p>
            <a:pPr marL="609600" indent="-609600" eaLnBrk="1" hangingPunct="1">
              <a:buFontTx/>
              <a:buNone/>
            </a:pP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6379F2-3BDD-4034-9303-4DCCF4573F33}" type="slidenum">
              <a:rPr lang="en-GB" altLang="fr-FR" sz="1400"/>
              <a:pPr>
                <a:spcBef>
                  <a:spcPct val="0"/>
                </a:spcBef>
                <a:buFontTx/>
                <a:buNone/>
              </a:pPr>
              <a:t>50</a:t>
            </a:fld>
            <a:endParaRPr lang="en-GB" altLang="fr-FR" sz="1400"/>
          </a:p>
        </p:txBody>
      </p:sp>
      <p:pic>
        <p:nvPicPr>
          <p:cNvPr id="79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1438"/>
            <a:ext cx="4949825" cy="674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6" name="ZoneTexte 4"/>
          <p:cNvSpPr txBox="1">
            <a:spLocks noChangeArrowheads="1"/>
          </p:cNvSpPr>
          <p:nvPr/>
        </p:nvSpPr>
        <p:spPr bwMode="auto">
          <a:xfrm>
            <a:off x="5508625" y="549275"/>
            <a:ext cx="32400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800"/>
              <a:t>Screen shot from BoxOfficeMojo</a:t>
            </a:r>
          </a:p>
          <a:p>
            <a:pPr eaLnBrk="1" hangingPunct="1">
              <a:spcBef>
                <a:spcPct val="0"/>
              </a:spcBef>
              <a:buFontTx/>
              <a:buNone/>
            </a:pPr>
            <a:endParaRPr lang="en-GB" altLang="fr-FR" sz="2800"/>
          </a:p>
          <a:p>
            <a:pPr eaLnBrk="1" hangingPunct="1">
              <a:spcBef>
                <a:spcPct val="0"/>
              </a:spcBef>
              <a:buFontTx/>
              <a:buNone/>
            </a:pPr>
            <a:r>
              <a:rPr lang="en-GB" altLang="fr-FR" sz="2800"/>
              <a:t>We took all films in all years available in 58 different countries. A lot of copying and pasting.</a:t>
            </a:r>
            <a:endParaRPr lang="fr-FR" altLang="fr-FR" sz="2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contenuto 2"/>
          <p:cNvSpPr>
            <a:spLocks noGrp="1"/>
          </p:cNvSpPr>
          <p:nvPr>
            <p:ph idx="1"/>
          </p:nvPr>
        </p:nvSpPr>
        <p:spPr>
          <a:xfrm>
            <a:off x="457200" y="260350"/>
            <a:ext cx="8229600" cy="6048375"/>
          </a:xfrm>
        </p:spPr>
        <p:txBody>
          <a:bodyPr/>
          <a:lstStyle/>
          <a:p>
            <a:pPr marL="0" indent="0" algn="just">
              <a:buFontTx/>
              <a:buNone/>
            </a:pPr>
            <a:r>
              <a:rPr lang="en-US" altLang="fr-FR" sz="3600" smtClean="0">
                <a:latin typeface="Times New Roman" panose="02020603050405020304" pitchFamily="18" charset="0"/>
                <a:cs typeface="Times New Roman" panose="02020603050405020304" pitchFamily="18" charset="0"/>
              </a:rPr>
              <a:t>The final dataset consists of 63,238 observations on 2,912 films, each observed in at least 2 of the 58 countries in the sample for which we observe box-office performance, and for which we have a Bechdel score. </a:t>
            </a:r>
          </a:p>
          <a:p>
            <a:pPr marL="0" indent="0" algn="just">
              <a:buFontTx/>
              <a:buNone/>
            </a:pPr>
            <a:endParaRPr lang="en-US" altLang="fr-FR" sz="3600" smtClean="0">
              <a:latin typeface="Times New Roman" panose="02020603050405020304" pitchFamily="18" charset="0"/>
              <a:cs typeface="Times New Roman" panose="02020603050405020304" pitchFamily="18" charset="0"/>
            </a:endParaRPr>
          </a:p>
          <a:p>
            <a:pPr marL="0" indent="0" algn="just">
              <a:buFontTx/>
              <a:buNone/>
            </a:pPr>
            <a:r>
              <a:rPr lang="en-US" altLang="fr-FR" sz="3600" smtClean="0">
                <a:latin typeface="Times New Roman" panose="02020603050405020304" pitchFamily="18" charset="0"/>
                <a:cs typeface="Times New Roman" panose="02020603050405020304" pitchFamily="18" charset="0"/>
              </a:rPr>
              <a:t>The time span ranges from 2001 to 2016. All dollar values are in real terms.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contenu 1"/>
          <p:cNvSpPr>
            <a:spLocks noGrp="1"/>
          </p:cNvSpPr>
          <p:nvPr>
            <p:ph idx="1"/>
          </p:nvPr>
        </p:nvSpPr>
        <p:spPr/>
        <p:txBody>
          <a:bodyPr/>
          <a:lstStyle/>
          <a:p>
            <a:endParaRPr lang="fr-FR" altLang="fr-FR" smtClean="0"/>
          </a:p>
        </p:txBody>
      </p:sp>
      <p:sp>
        <p:nvSpPr>
          <p:cNvPr id="81923" name="ZoneTexte 3"/>
          <p:cNvSpPr txBox="1">
            <a:spLocks noChangeArrowheads="1"/>
          </p:cNvSpPr>
          <p:nvPr/>
        </p:nvSpPr>
        <p:spPr bwMode="auto">
          <a:xfrm>
            <a:off x="395288" y="476250"/>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3600">
                <a:latin typeface="Times New Roman" panose="02020603050405020304" pitchFamily="18" charset="0"/>
                <a:cs typeface="Times New Roman" panose="02020603050405020304" pitchFamily="18" charset="0"/>
              </a:rPr>
              <a:t>Bechdel films earn less</a:t>
            </a:r>
            <a:endParaRPr lang="fr-FR" altLang="fr-FR" sz="3600">
              <a:latin typeface="Times New Roman" panose="02020603050405020304" pitchFamily="18" charset="0"/>
              <a:cs typeface="Times New Roman" panose="02020603050405020304" pitchFamily="18" charset="0"/>
            </a:endParaRPr>
          </a:p>
        </p:txBody>
      </p:sp>
      <p:pic>
        <p:nvPicPr>
          <p:cNvPr id="81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12850"/>
            <a:ext cx="856932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contenu 1"/>
          <p:cNvSpPr>
            <a:spLocks noGrp="1"/>
          </p:cNvSpPr>
          <p:nvPr>
            <p:ph idx="1"/>
          </p:nvPr>
        </p:nvSpPr>
        <p:spPr/>
        <p:txBody>
          <a:bodyPr/>
          <a:lstStyle/>
          <a:p>
            <a:endParaRPr lang="fr-FR" altLang="fr-FR" smtClean="0"/>
          </a:p>
        </p:txBody>
      </p:sp>
      <p:sp>
        <p:nvSpPr>
          <p:cNvPr id="82947" name="ZoneTexte 3"/>
          <p:cNvSpPr txBox="1">
            <a:spLocks noChangeArrowheads="1"/>
          </p:cNvSpPr>
          <p:nvPr/>
        </p:nvSpPr>
        <p:spPr bwMode="auto">
          <a:xfrm>
            <a:off x="395288" y="476250"/>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3600">
                <a:latin typeface="Times New Roman" panose="02020603050405020304" pitchFamily="18" charset="0"/>
                <a:cs typeface="Times New Roman" panose="02020603050405020304" pitchFamily="18" charset="0"/>
              </a:rPr>
              <a:t>But Bechdel films also have lower budgets</a:t>
            </a:r>
            <a:endParaRPr lang="fr-FR" altLang="fr-FR" sz="3600">
              <a:latin typeface="Times New Roman" panose="02020603050405020304" pitchFamily="18" charset="0"/>
              <a:cs typeface="Times New Roman" panose="02020603050405020304" pitchFamily="18" charset="0"/>
            </a:endParaRPr>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25538"/>
            <a:ext cx="8894763"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noRot="1" noChangeAspect="1" noMove="1" noResize="1" noEditPoints="1" noAdjustHandles="1" noChangeArrowheads="1" noChangeShapeType="1" noTextEdit="1"/>
          </p:cNvSpPr>
          <p:nvPr>
            <p:ph idx="1"/>
          </p:nvPr>
        </p:nvSpPr>
        <p:spPr>
          <a:xfrm>
            <a:off x="179512" y="260648"/>
            <a:ext cx="8964488" cy="1872208"/>
          </a:xfrm>
          <a:blipFill rotWithShape="1">
            <a:blip r:embed="rId2"/>
            <a:stretch>
              <a:fillRect l="-2039" t="-5212" r="-2039" b="-8469"/>
            </a:stretch>
          </a:blipFill>
          <a:extLst/>
        </p:spPr>
        <p:txBody>
          <a:bodyPr/>
          <a:lstStyle/>
          <a:p>
            <a:pPr>
              <a:defRPr/>
            </a:pPr>
            <a:r>
              <a:rPr lang="fr-FR">
                <a:noFill/>
              </a:rPr>
              <a:t> </a:t>
            </a:r>
          </a:p>
        </p:txBody>
      </p:sp>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708275"/>
            <a:ext cx="8737600" cy="216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996" name="Segnaposto contenuto 2"/>
          <p:cNvSpPr txBox="1">
            <a:spLocks/>
          </p:cNvSpPr>
          <p:nvPr/>
        </p:nvSpPr>
        <p:spPr bwMode="auto">
          <a:xfrm>
            <a:off x="34925" y="4941888"/>
            <a:ext cx="896461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GB" altLang="fr-FR" sz="3600">
                <a:latin typeface="Times New Roman" panose="02020603050405020304" pitchFamily="18" charset="0"/>
                <a:cs typeface="Times New Roman" panose="02020603050405020304" pitchFamily="18" charset="0"/>
              </a:rPr>
              <a:t>BO is the box-office revenue and </a:t>
            </a:r>
            <a:r>
              <a:rPr lang="el-GR" altLang="fr-FR" sz="3600">
                <a:latin typeface="Times New Roman" panose="02020603050405020304" pitchFamily="18" charset="0"/>
                <a:cs typeface="Times New Roman" panose="02020603050405020304" pitchFamily="18" charset="0"/>
              </a:rPr>
              <a:t>γ</a:t>
            </a:r>
            <a:r>
              <a:rPr lang="en-GB" altLang="fr-FR" sz="3600">
                <a:latin typeface="Times New Roman" panose="02020603050405020304" pitchFamily="18" charset="0"/>
                <a:cs typeface="Times New Roman" panose="02020603050405020304" pitchFamily="18" charset="0"/>
              </a:rPr>
              <a:t> is a set of dummies for the month of the film’s release.</a:t>
            </a:r>
          </a:p>
          <a:p>
            <a:pPr algn="just">
              <a:buFontTx/>
              <a:buNone/>
            </a:pPr>
            <a:endParaRPr lang="en-US" altLang="fr-FR"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contenuto 2"/>
          <p:cNvSpPr>
            <a:spLocks noGrp="1"/>
          </p:cNvSpPr>
          <p:nvPr>
            <p:ph idx="1"/>
          </p:nvPr>
        </p:nvSpPr>
        <p:spPr>
          <a:xfrm>
            <a:off x="179388" y="260350"/>
            <a:ext cx="8507412" cy="6048375"/>
          </a:xfrm>
        </p:spPr>
        <p:txBody>
          <a:bodyPr/>
          <a:lstStyle/>
          <a:p>
            <a:pPr marL="0" indent="0" algn="just">
              <a:buFontTx/>
              <a:buNone/>
            </a:pPr>
            <a:r>
              <a:rPr lang="en-US" altLang="fr-FR" sz="3600" b="1" smtClean="0">
                <a:solidFill>
                  <a:srgbClr val="FF0000"/>
                </a:solidFill>
                <a:latin typeface="Times New Roman" panose="02020603050405020304" pitchFamily="18" charset="0"/>
                <a:cs typeface="Times New Roman" panose="02020603050405020304" pitchFamily="18" charset="0"/>
              </a:rPr>
              <a:t>Gender Inequality Data</a:t>
            </a:r>
          </a:p>
          <a:p>
            <a:pPr marL="0" indent="0" algn="just">
              <a:buFontTx/>
              <a:buNone/>
            </a:pPr>
            <a:endParaRPr lang="en-US" altLang="fr-FR" sz="3600" smtClean="0">
              <a:latin typeface="Times New Roman" panose="02020603050405020304" pitchFamily="18" charset="0"/>
              <a:cs typeface="Times New Roman" panose="02020603050405020304" pitchFamily="18" charset="0"/>
            </a:endParaRPr>
          </a:p>
          <a:p>
            <a:pPr marL="0" indent="0" algn="just">
              <a:buFontTx/>
              <a:buAutoNum type="arabicParenR"/>
            </a:pPr>
            <a:r>
              <a:rPr lang="en-US" altLang="fr-FR" sz="3600" smtClean="0">
                <a:latin typeface="Times New Roman" panose="02020603050405020304" pitchFamily="18" charset="0"/>
                <a:cs typeface="Times New Roman" panose="02020603050405020304" pitchFamily="18" charset="0"/>
              </a:rPr>
              <a:t>Female to Male LFP ratio (between 0 and 1).</a:t>
            </a:r>
          </a:p>
          <a:p>
            <a:pPr marL="0" indent="0" algn="just">
              <a:buFontTx/>
              <a:buAutoNum type="arabicParenR"/>
            </a:pPr>
            <a:r>
              <a:rPr lang="en-US" altLang="fr-FR" sz="3600" smtClean="0">
                <a:latin typeface="Times New Roman" panose="02020603050405020304" pitchFamily="18" charset="0"/>
                <a:cs typeface="Times New Roman" panose="02020603050405020304" pitchFamily="18" charset="0"/>
              </a:rPr>
              <a:t>UN Gender Development Index (GDI): the ratio of female to male HDI.</a:t>
            </a:r>
          </a:p>
          <a:p>
            <a:pPr marL="0" indent="0" algn="just">
              <a:buFontTx/>
              <a:buAutoNum type="arabicParenR"/>
            </a:pPr>
            <a:r>
              <a:rPr lang="en-US" altLang="fr-FR" sz="3600" smtClean="0">
                <a:latin typeface="Times New Roman" panose="02020603050405020304" pitchFamily="18" charset="0"/>
                <a:cs typeface="Times New Roman" panose="02020603050405020304" pitchFamily="18" charset="0"/>
              </a:rPr>
              <a:t>UN Gender Inequality Index (GII): reproductive health, empowerment (women’s share of parliamentary seats and attainments in secondary or higher education levels) and LFP.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contenuto 2"/>
          <p:cNvSpPr>
            <a:spLocks noGrp="1"/>
          </p:cNvSpPr>
          <p:nvPr>
            <p:ph idx="1"/>
          </p:nvPr>
        </p:nvSpPr>
        <p:spPr>
          <a:xfrm>
            <a:off x="457200" y="260350"/>
            <a:ext cx="8229600" cy="6048375"/>
          </a:xfrm>
        </p:spPr>
        <p:txBody>
          <a:bodyPr/>
          <a:lstStyle/>
          <a:p>
            <a:pPr marL="0" indent="0" algn="just">
              <a:buFontTx/>
              <a:buNone/>
            </a:pPr>
            <a:r>
              <a:rPr lang="en-US" altLang="fr-FR" sz="3600" smtClean="0">
                <a:latin typeface="Times New Roman" panose="02020603050405020304" pitchFamily="18" charset="0"/>
                <a:cs typeface="Times New Roman" panose="02020603050405020304" pitchFamily="18" charset="0"/>
              </a:rPr>
              <a:t>This produces a set of country-year Bechdel coefficients. We only include (</a:t>
            </a:r>
            <a:r>
              <a:rPr lang="en-US" altLang="fr-FR" sz="3600" i="1" smtClean="0">
                <a:latin typeface="Times New Roman" panose="02020603050405020304" pitchFamily="18" charset="0"/>
                <a:cs typeface="Times New Roman" panose="02020603050405020304" pitchFamily="18" charset="0"/>
              </a:rPr>
              <a:t>c,t</a:t>
            </a:r>
            <a:r>
              <a:rPr lang="en-US" altLang="fr-FR" sz="3600" smtClean="0">
                <a:latin typeface="Times New Roman" panose="02020603050405020304" pitchFamily="18" charset="0"/>
                <a:cs typeface="Times New Roman" panose="02020603050405020304" pitchFamily="18" charset="0"/>
              </a:rPr>
              <a:t>) cells with at least 60 observations.</a:t>
            </a:r>
          </a:p>
          <a:p>
            <a:pPr marL="0" indent="0" algn="just">
              <a:buFontTx/>
              <a:buNone/>
            </a:pPr>
            <a:endParaRPr lang="en-US" altLang="fr-FR" sz="3600" smtClean="0">
              <a:latin typeface="Times New Roman" panose="02020603050405020304" pitchFamily="18" charset="0"/>
              <a:cs typeface="Times New Roman" panose="02020603050405020304" pitchFamily="18" charset="0"/>
            </a:endParaRPr>
          </a:p>
          <a:p>
            <a:pPr marL="0" indent="0" algn="just">
              <a:buFontTx/>
              <a:buNone/>
            </a:pPr>
            <a:r>
              <a:rPr lang="en-US" altLang="fr-FR" sz="3600" smtClean="0">
                <a:latin typeface="Times New Roman" panose="02020603050405020304" pitchFamily="18" charset="0"/>
                <a:cs typeface="Times New Roman" panose="02020603050405020304" pitchFamily="18" charset="0"/>
              </a:rPr>
              <a:t>We then see how these estimated coefficients are related to the Gender Inequality measures above.</a:t>
            </a:r>
          </a:p>
          <a:p>
            <a:pPr marL="0" indent="0" algn="just">
              <a:buFontTx/>
              <a:buNone/>
            </a:pPr>
            <a:endParaRPr lang="en-US" altLang="fr-FR" sz="3600" smtClean="0">
              <a:latin typeface="Times New Roman" panose="02020603050405020304" pitchFamily="18" charset="0"/>
              <a:cs typeface="Times New Roman" panose="02020603050405020304" pitchFamily="18" charset="0"/>
            </a:endParaRPr>
          </a:p>
          <a:p>
            <a:pPr marL="0" indent="0" algn="just">
              <a:buFontTx/>
              <a:buNone/>
            </a:pPr>
            <a:r>
              <a:rPr lang="en-US" altLang="fr-FR" sz="3600" smtClean="0">
                <a:latin typeface="Times New Roman" panose="02020603050405020304" pitchFamily="18" charset="0"/>
                <a:cs typeface="Times New Roman" panose="02020603050405020304" pitchFamily="18" charset="0"/>
              </a:rPr>
              <a:t>We use FGLS, as the dependent Bechdel variable is an estimate.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contenu 2"/>
          <p:cNvSpPr>
            <a:spLocks noGrp="1"/>
          </p:cNvSpPr>
          <p:nvPr>
            <p:ph idx="1"/>
          </p:nvPr>
        </p:nvSpPr>
        <p:spPr>
          <a:xfrm>
            <a:off x="34925" y="-26988"/>
            <a:ext cx="8580438" cy="576263"/>
          </a:xfrm>
        </p:spPr>
        <p:txBody>
          <a:bodyPr/>
          <a:lstStyle/>
          <a:p>
            <a:pPr marL="0" indent="0">
              <a:buFontTx/>
              <a:buNone/>
            </a:pPr>
            <a:r>
              <a:rPr lang="en-GB" altLang="fr-FR" b="1" smtClean="0">
                <a:solidFill>
                  <a:srgbClr val="FF0000"/>
                </a:solidFill>
                <a:latin typeface="Times New Roman" panose="02020603050405020304" pitchFamily="18" charset="0"/>
                <a:cs typeface="Times New Roman" panose="02020603050405020304" pitchFamily="18" charset="0"/>
              </a:rPr>
              <a:t>Bechdel across countries</a:t>
            </a:r>
          </a:p>
        </p:txBody>
      </p:sp>
      <p:sp>
        <p:nvSpPr>
          <p:cNvPr id="88067"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F958A9-F29A-4EAC-9018-6F4F7BB40B8A}" type="slidenum">
              <a:rPr lang="en-GB" altLang="fr-FR"/>
              <a:pPr/>
              <a:t>57</a:t>
            </a:fld>
            <a:endParaRPr lang="en-GB" altLang="fr-FR"/>
          </a:p>
        </p:txBody>
      </p:sp>
      <p:sp>
        <p:nvSpPr>
          <p:cNvPr id="88068" name="Espace réservé du contenu 2"/>
          <p:cNvSpPr txBox="1">
            <a:spLocks/>
          </p:cNvSpPr>
          <p:nvPr/>
        </p:nvSpPr>
        <p:spPr bwMode="auto">
          <a:xfrm>
            <a:off x="6900863" y="115888"/>
            <a:ext cx="2208212"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fr-FR" sz="2400">
                <a:latin typeface="Times New Roman" panose="02020603050405020304" pitchFamily="18" charset="0"/>
                <a:cs typeface="Times New Roman" panose="02020603050405020304" pitchFamily="18" charset="0"/>
              </a:rPr>
              <a:t>Most countries have a positive Bechdel coefficient, and none have a significantly negative one.</a:t>
            </a:r>
          </a:p>
          <a:p>
            <a:pPr>
              <a:buFontTx/>
              <a:buNone/>
            </a:pPr>
            <a:endParaRPr lang="en-GB" altLang="fr-FR" sz="2400">
              <a:latin typeface="Times New Roman" panose="02020603050405020304" pitchFamily="18" charset="0"/>
              <a:cs typeface="Times New Roman" panose="02020603050405020304" pitchFamily="18" charset="0"/>
            </a:endParaRPr>
          </a:p>
          <a:p>
            <a:pPr>
              <a:buFontTx/>
              <a:buNone/>
            </a:pPr>
            <a:r>
              <a:rPr lang="en-GB" altLang="fr-FR" sz="2400">
                <a:latin typeface="Times New Roman" panose="02020603050405020304" pitchFamily="18" charset="0"/>
                <a:cs typeface="Times New Roman" panose="02020603050405020304" pitchFamily="18" charset="0"/>
              </a:rPr>
              <a:t>Estimates are more negative in some ex-Communist countries and in the Far East (Japan, Korea, Thailand, Taiwan)</a:t>
            </a:r>
            <a:endParaRPr lang="fr-FR" altLang="fr-FR" sz="2400">
              <a:latin typeface="Times New Roman" panose="02020603050405020304" pitchFamily="18" charset="0"/>
              <a:cs typeface="Times New Roman" panose="02020603050405020304" pitchFamily="18" charset="0"/>
            </a:endParaRPr>
          </a:p>
        </p:txBody>
      </p:sp>
      <p:pic>
        <p:nvPicPr>
          <p:cNvPr id="88069"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501650"/>
            <a:ext cx="6937376"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oneTexte 3"/>
          <p:cNvSpPr txBox="1">
            <a:spLocks noChangeArrowheads="1"/>
          </p:cNvSpPr>
          <p:nvPr/>
        </p:nvSpPr>
        <p:spPr bwMode="auto">
          <a:xfrm>
            <a:off x="0" y="1889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a:latin typeface="Times New Roman" panose="02020603050405020304" pitchFamily="18" charset="0"/>
                <a:cs typeface="Times New Roman" panose="02020603050405020304" pitchFamily="18" charset="0"/>
              </a:rPr>
              <a:t>The Bechdel bonus rises over time</a:t>
            </a:r>
            <a:endParaRPr lang="fr-FR" altLang="fr-FR">
              <a:latin typeface="Times New Roman" panose="02020603050405020304" pitchFamily="18" charset="0"/>
              <a:cs typeface="Times New Roman" panose="02020603050405020304" pitchFamily="18" charset="0"/>
            </a:endParaRPr>
          </a:p>
        </p:txBody>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74688"/>
            <a:ext cx="8761413" cy="609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contenuto 2"/>
          <p:cNvSpPr>
            <a:spLocks noGrp="1"/>
          </p:cNvSpPr>
          <p:nvPr>
            <p:ph idx="1"/>
          </p:nvPr>
        </p:nvSpPr>
        <p:spPr>
          <a:xfrm>
            <a:off x="5795963" y="0"/>
            <a:ext cx="3313112" cy="5157788"/>
          </a:xfrm>
        </p:spPr>
        <p:txBody>
          <a:bodyPr/>
          <a:lstStyle/>
          <a:p>
            <a:pPr marL="0" indent="0" algn="just">
              <a:buFontTx/>
              <a:buNone/>
            </a:pPr>
            <a:r>
              <a:rPr lang="en-US" altLang="fr-FR" sz="3600" b="1" smtClean="0">
                <a:solidFill>
                  <a:srgbClr val="FF0000"/>
                </a:solidFill>
                <a:latin typeface="Times New Roman" panose="02020603050405020304" pitchFamily="18" charset="0"/>
                <a:cs typeface="Times New Roman" panose="02020603050405020304" pitchFamily="18" charset="0"/>
              </a:rPr>
              <a:t>Panel.</a:t>
            </a:r>
            <a:r>
              <a:rPr lang="en-US" altLang="fr-FR" sz="3600" smtClean="0">
                <a:latin typeface="Times New Roman" panose="02020603050405020304" pitchFamily="18" charset="0"/>
                <a:cs typeface="Times New Roman" panose="02020603050405020304" pitchFamily="18" charset="0"/>
              </a:rPr>
              <a:t> Country-years 	with higher Bechdel coefficients have more favourable LFP, GDI and GEI ratios</a:t>
            </a:r>
          </a:p>
        </p:txBody>
      </p:sp>
      <p:pic>
        <p:nvPicPr>
          <p:cNvPr id="911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4925"/>
            <a:ext cx="5278437" cy="696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ZoneTexte 1"/>
          <p:cNvSpPr txBox="1">
            <a:spLocks noChangeArrowheads="1"/>
          </p:cNvSpPr>
          <p:nvPr/>
        </p:nvSpPr>
        <p:spPr bwMode="auto">
          <a:xfrm>
            <a:off x="107950" y="44450"/>
            <a:ext cx="89281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800" dirty="0"/>
              <a:t>Male employment rates continue to be higher than those of women, with notable differences between countries</a:t>
            </a:r>
            <a:endParaRPr lang="fr-FR" altLang="fr-FR" sz="2800" dirty="0"/>
          </a:p>
        </p:txBody>
      </p:sp>
      <p:pic>
        <p:nvPicPr>
          <p:cNvPr id="2" name="Image 1"/>
          <p:cNvPicPr>
            <a:picLocks noChangeAspect="1"/>
          </p:cNvPicPr>
          <p:nvPr/>
        </p:nvPicPr>
        <p:blipFill>
          <a:blip r:embed="rId2"/>
          <a:stretch>
            <a:fillRect/>
          </a:stretch>
        </p:blipFill>
        <p:spPr>
          <a:xfrm>
            <a:off x="35496" y="1772816"/>
            <a:ext cx="9000554" cy="4500277"/>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323850" y="476250"/>
            <a:ext cx="8280400" cy="5761038"/>
          </a:xfrm>
        </p:spPr>
        <p:txBody>
          <a:bodyPr/>
          <a:lstStyle/>
          <a:p>
            <a:pPr marL="0" indent="0" eaLnBrk="1" hangingPunct="1">
              <a:buFontTx/>
              <a:buNone/>
            </a:pPr>
            <a:r>
              <a:rPr lang="en-GB" altLang="fr-FR" b="1" smtClean="0">
                <a:latin typeface="Times New Roman" panose="02020603050405020304" pitchFamily="18" charset="0"/>
              </a:rPr>
              <a:t>Other Major Theories</a:t>
            </a:r>
            <a:r>
              <a:rPr lang="en-GB" altLang="fr-FR" smtClean="0">
                <a:latin typeface="Times New Roman" panose="02020603050405020304" pitchFamily="18" charset="0"/>
              </a:rPr>
              <a:t>.</a:t>
            </a:r>
          </a:p>
          <a:p>
            <a:pPr marL="0" indent="0" eaLnBrk="1" hangingPunct="1">
              <a:buFontTx/>
              <a:buNone/>
            </a:pPr>
            <a:r>
              <a:rPr lang="en-GB" altLang="fr-FR" u="sng" smtClean="0">
                <a:latin typeface="Times New Roman" panose="02020603050405020304" pitchFamily="18" charset="0"/>
              </a:rPr>
              <a:t>Statistical Discrimination</a:t>
            </a:r>
          </a:p>
          <a:p>
            <a:pPr marL="0" indent="0" eaLnBrk="1" hangingPunct="1">
              <a:buFontTx/>
              <a:buNone/>
            </a:pPr>
            <a:r>
              <a:rPr lang="en-GB" altLang="fr-FR" smtClean="0">
                <a:latin typeface="Times New Roman" panose="02020603050405020304" pitchFamily="18" charset="0"/>
              </a:rPr>
              <a:t>The key here is asymmetric information</a:t>
            </a:r>
          </a:p>
          <a:p>
            <a:pPr marL="0" indent="0" eaLnBrk="1" hangingPunct="1">
              <a:buFontTx/>
              <a:buNone/>
            </a:pPr>
            <a:endParaRPr lang="en-GB" altLang="fr-FR" smtClean="0">
              <a:latin typeface="Times New Roman" panose="02020603050405020304" pitchFamily="18" charset="0"/>
            </a:endParaRPr>
          </a:p>
          <a:p>
            <a:pPr marL="0" indent="0" eaLnBrk="1" hangingPunct="1">
              <a:buFontTx/>
              <a:buNone/>
            </a:pPr>
            <a:r>
              <a:rPr lang="en-GB" altLang="fr-FR" smtClean="0">
                <a:latin typeface="Times New Roman" panose="02020603050405020304" pitchFamily="18" charset="0"/>
              </a:rPr>
              <a:t>Firms make inferences about an individual worker based on average characteristics of the group to which they belong.</a:t>
            </a:r>
          </a:p>
          <a:p>
            <a:pPr marL="0" indent="0" eaLnBrk="1" hangingPunct="1">
              <a:buFontTx/>
              <a:buNone/>
            </a:pPr>
            <a:r>
              <a:rPr lang="en-GB" altLang="fr-FR" smtClean="0">
                <a:latin typeface="Times New Roman" panose="02020603050405020304" pitchFamily="18" charset="0"/>
              </a:rPr>
              <a:t>Here, employers believe that women are less productive than men due to lower average levels of schooling maybe: apply </a:t>
            </a:r>
            <a:r>
              <a:rPr lang="en-GB" altLang="fr-FR" b="1" smtClean="0">
                <a:latin typeface="Times New Roman" panose="02020603050405020304" pitchFamily="18" charset="0"/>
              </a:rPr>
              <a:t>stock</a:t>
            </a:r>
            <a:r>
              <a:rPr lang="en-GB" altLang="fr-FR" smtClean="0">
                <a:latin typeface="Times New Roman" panose="02020603050405020304" pitchFamily="18" charset="0"/>
              </a:rPr>
              <a:t> characteristics to </a:t>
            </a:r>
            <a:r>
              <a:rPr lang="en-GB" altLang="fr-FR" b="1" smtClean="0">
                <a:latin typeface="Times New Roman" panose="02020603050405020304" pitchFamily="18" charset="0"/>
              </a:rPr>
              <a:t>flow </a:t>
            </a:r>
            <a:r>
              <a:rPr lang="en-GB" altLang="fr-FR" smtClean="0">
                <a:latin typeface="Times New Roman" panose="02020603050405020304" pitchFamily="18" charset="0"/>
              </a:rPr>
              <a:t>individuals.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u="sng" smtClean="0">
                <a:latin typeface="Times New Roman" panose="02020603050405020304" pitchFamily="18" charset="0"/>
              </a:rPr>
              <a:t>Four points:</a:t>
            </a:r>
          </a:p>
          <a:p>
            <a:pPr marL="609600" indent="-609600" eaLnBrk="1" hangingPunct="1">
              <a:buFontTx/>
              <a:buAutoNum type="arabicParenR"/>
            </a:pPr>
            <a:r>
              <a:rPr lang="en-GB" altLang="fr-FR" sz="2800" smtClean="0">
                <a:latin typeface="Times New Roman" panose="02020603050405020304" pitchFamily="18" charset="0"/>
              </a:rPr>
              <a:t>Statistical Discrimination may be based on beliefs, rather than facts. </a:t>
            </a:r>
          </a:p>
          <a:p>
            <a:pPr marL="609600" indent="-609600" eaLnBrk="1" hangingPunct="1">
              <a:buFontTx/>
              <a:buAutoNum type="arabicParenR"/>
            </a:pPr>
            <a:r>
              <a:rPr lang="en-GB" altLang="fr-FR" sz="2800" smtClean="0">
                <a:latin typeface="Times New Roman" panose="02020603050405020304" pitchFamily="18" charset="0"/>
              </a:rPr>
              <a:t>Statistical Discrimination can explain why adjustment is slow (run hot water into a cold bath). </a:t>
            </a:r>
          </a:p>
          <a:p>
            <a:pPr marL="609600" indent="-609600" eaLnBrk="1" hangingPunct="1">
              <a:buFontTx/>
              <a:buAutoNum type="arabicParenR"/>
            </a:pPr>
            <a:r>
              <a:rPr lang="en-GB" altLang="fr-FR" sz="2800" smtClean="0">
                <a:latin typeface="Times New Roman" panose="02020603050405020304" pitchFamily="18" charset="0"/>
              </a:rPr>
              <a:t>Effect of SD should disappear over time, as firm learns each individual’s “real” productivity: a theory of new hires?</a:t>
            </a:r>
          </a:p>
          <a:p>
            <a:pPr marL="609600" indent="-609600" eaLnBrk="1" hangingPunct="1">
              <a:buFontTx/>
              <a:buAutoNum type="arabicParenR"/>
            </a:pPr>
            <a:r>
              <a:rPr lang="en-GB" altLang="fr-FR" sz="2800" smtClean="0">
                <a:latin typeface="Times New Roman" panose="02020603050405020304" pitchFamily="18" charset="0"/>
              </a:rPr>
              <a:t>If beliefs are unfounded, women will be bid away from SD firms by other firms with better beliefs: good information will drive out bad.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323850" y="476250"/>
            <a:ext cx="8280400" cy="5761038"/>
          </a:xfrm>
        </p:spPr>
        <p:txBody>
          <a:bodyPr/>
          <a:lstStyle/>
          <a:p>
            <a:pPr marL="609600" indent="-609600" eaLnBrk="1" hangingPunct="1">
              <a:buFontTx/>
              <a:buNone/>
            </a:pPr>
            <a:r>
              <a:rPr lang="en-GB" altLang="fr-FR" sz="2800" u="sng" dirty="0" smtClean="0">
                <a:latin typeface="Times New Roman" panose="02020603050405020304" pitchFamily="18" charset="0"/>
              </a:rPr>
              <a:t>Dual Labour Markets</a:t>
            </a:r>
          </a:p>
          <a:p>
            <a:pPr marL="609600" indent="-609600" eaLnBrk="1" hangingPunct="1">
              <a:buFontTx/>
              <a:buNone/>
            </a:pPr>
            <a:r>
              <a:rPr lang="en-GB" altLang="fr-FR" sz="2800" dirty="0" smtClean="0">
                <a:latin typeface="Times New Roman" panose="02020603050405020304" pitchFamily="18" charset="0"/>
              </a:rPr>
              <a:t>There are </a:t>
            </a:r>
            <a:r>
              <a:rPr lang="en-GB" altLang="fr-FR" sz="2800" i="1" dirty="0" smtClean="0">
                <a:latin typeface="Times New Roman" panose="02020603050405020304" pitchFamily="18" charset="0"/>
              </a:rPr>
              <a:t>Primary</a:t>
            </a:r>
            <a:r>
              <a:rPr lang="en-GB" altLang="fr-FR" sz="2800" dirty="0" smtClean="0">
                <a:latin typeface="Times New Roman" panose="02020603050405020304" pitchFamily="18" charset="0"/>
              </a:rPr>
              <a:t> and </a:t>
            </a:r>
            <a:r>
              <a:rPr lang="en-GB" altLang="fr-FR" sz="2800" i="1" dirty="0" smtClean="0">
                <a:latin typeface="Times New Roman" panose="02020603050405020304" pitchFamily="18" charset="0"/>
              </a:rPr>
              <a:t>Secondary </a:t>
            </a:r>
            <a:r>
              <a:rPr lang="en-GB" altLang="fr-FR" sz="2800" dirty="0" smtClean="0">
                <a:latin typeface="Times New Roman" panose="02020603050405020304" pitchFamily="18" charset="0"/>
              </a:rPr>
              <a:t>Sectors</a:t>
            </a:r>
          </a:p>
          <a:p>
            <a:pPr marL="609600" indent="-609600" eaLnBrk="1" hangingPunct="1">
              <a:buFontTx/>
              <a:buNone/>
            </a:pPr>
            <a:r>
              <a:rPr lang="en-GB" altLang="fr-FR" sz="2800" dirty="0" smtClean="0">
                <a:latin typeface="Times New Roman" panose="02020603050405020304" pitchFamily="18" charset="0"/>
              </a:rPr>
              <a:t>		High wages		Low wages</a:t>
            </a:r>
          </a:p>
          <a:p>
            <a:pPr marL="609600" indent="-609600" eaLnBrk="1" hangingPunct="1">
              <a:buFontTx/>
              <a:buNone/>
            </a:pPr>
            <a:r>
              <a:rPr lang="en-GB" altLang="fr-FR" sz="2800" dirty="0" smtClean="0">
                <a:latin typeface="Times New Roman" panose="02020603050405020304" pitchFamily="18" charset="0"/>
              </a:rPr>
              <a:t>		Secure		Unstable</a:t>
            </a:r>
          </a:p>
          <a:p>
            <a:pPr marL="609600" indent="-609600" eaLnBrk="1" hangingPunct="1">
              <a:buFontTx/>
              <a:buNone/>
            </a:pPr>
            <a:r>
              <a:rPr lang="en-GB" altLang="fr-FR" sz="2800" dirty="0" smtClean="0">
                <a:latin typeface="Times New Roman" panose="02020603050405020304" pitchFamily="18" charset="0"/>
              </a:rPr>
              <a:t>		Good conditions 	Bad conditions</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r>
              <a:rPr lang="en-GB" altLang="fr-FR" sz="2800" dirty="0" smtClean="0">
                <a:latin typeface="Times New Roman" panose="02020603050405020304" pitchFamily="18" charset="0"/>
              </a:rPr>
              <a:t>Women tend to be found in the secondary sector.</a:t>
            </a:r>
          </a:p>
          <a:p>
            <a:pPr marL="609600" indent="-609600" eaLnBrk="1" hangingPunct="1">
              <a:buFontTx/>
              <a:buNone/>
            </a:pPr>
            <a:r>
              <a:rPr lang="en-GB" altLang="fr-FR" sz="2800" dirty="0" smtClean="0">
                <a:latin typeface="Times New Roman" panose="02020603050405020304" pitchFamily="18" charset="0"/>
              </a:rPr>
              <a:t>But why?</a:t>
            </a:r>
          </a:p>
          <a:p>
            <a:pPr marL="609600" indent="-609600" eaLnBrk="1" hangingPunct="1"/>
            <a:r>
              <a:rPr lang="en-GB" altLang="fr-FR" sz="2800" dirty="0" smtClean="0">
                <a:latin typeface="Times New Roman" panose="02020603050405020304" pitchFamily="18" charset="0"/>
              </a:rPr>
              <a:t>Efficiency wages?</a:t>
            </a:r>
          </a:p>
          <a:p>
            <a:pPr marL="609600" indent="-609600" eaLnBrk="1" hangingPunct="1"/>
            <a:r>
              <a:rPr lang="en-GB" altLang="fr-FR" sz="2800" dirty="0" smtClean="0">
                <a:latin typeface="Times New Roman" panose="02020603050405020304" pitchFamily="18" charset="0"/>
              </a:rPr>
              <a:t>Specific Human Capital?</a:t>
            </a: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endParaRPr lang="en-GB" altLang="fr-FR" sz="2800" dirty="0" smtClean="0">
              <a:latin typeface="Times New Roman" panose="02020603050405020304" pitchFamily="18" charset="0"/>
            </a:endParaRPr>
          </a:p>
          <a:p>
            <a:pPr marL="609600" indent="-609600" eaLnBrk="1" hangingPunct="1">
              <a:buFontTx/>
              <a:buNone/>
            </a:pPr>
            <a:endParaRPr lang="en-GB" altLang="fr-FR" sz="28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txBox="1">
            <a:spLocks noChangeArrowheads="1"/>
          </p:cNvSpPr>
          <p:nvPr/>
        </p:nvSpPr>
        <p:spPr bwMode="auto">
          <a:xfrm>
            <a:off x="251520" y="44624"/>
            <a:ext cx="8630542" cy="646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indent="0" eaLnBrk="1" hangingPunct="1">
              <a:spcBef>
                <a:spcPct val="20000"/>
              </a:spcBef>
              <a:buClr>
                <a:schemeClr val="accent4">
                  <a:lumMod val="60000"/>
                  <a:lumOff val="40000"/>
                </a:schemeClr>
              </a:buClr>
              <a:buSzPct val="75000"/>
            </a:pPr>
            <a:r>
              <a:rPr lang="en-GB" sz="2800" dirty="0" smtClean="0">
                <a:latin typeface="Times New Roman" panose="02020603050405020304" pitchFamily="18" charset="0"/>
                <a:cs typeface="+mn-cs"/>
              </a:rPr>
              <a:t>A dual labour market can however arise </a:t>
            </a:r>
            <a:r>
              <a:rPr lang="en-GB" sz="2800" dirty="0">
                <a:latin typeface="Times New Roman" panose="02020603050405020304" pitchFamily="18" charset="0"/>
                <a:cs typeface="+mn-cs"/>
              </a:rPr>
              <a:t>under Occupational </a:t>
            </a:r>
            <a:r>
              <a:rPr lang="en-GB" sz="2800" dirty="0" smtClean="0">
                <a:latin typeface="Times New Roman" panose="02020603050405020304" pitchFamily="18" charset="0"/>
                <a:cs typeface="+mn-cs"/>
              </a:rPr>
              <a:t>Crowding: some groups are explicitly excluded from </a:t>
            </a:r>
            <a:r>
              <a:rPr lang="en-GB" sz="2800" dirty="0">
                <a:latin typeface="Times New Roman" panose="02020603050405020304" pitchFamily="18" charset="0"/>
                <a:cs typeface="+mn-cs"/>
              </a:rPr>
              <a:t>certain jobs. </a:t>
            </a:r>
          </a:p>
          <a:p>
            <a:pPr lvl="1" eaLnBrk="1" hangingPunct="1">
              <a:spcBef>
                <a:spcPct val="20000"/>
              </a:spcBef>
              <a:buClr>
                <a:schemeClr val="accent4">
                  <a:lumMod val="60000"/>
                  <a:lumOff val="40000"/>
                </a:schemeClr>
              </a:buClr>
              <a:buSzPct val="120000"/>
              <a:buFont typeface="Wingdings" panose="05000000000000000000" pitchFamily="2" charset="2"/>
              <a:buChar char="§"/>
            </a:pPr>
            <a:r>
              <a:rPr lang="en-GB" sz="2800" dirty="0">
                <a:latin typeface="Times New Roman" panose="02020603050405020304" pitchFamily="18" charset="0"/>
                <a:cs typeface="+mn-cs"/>
              </a:rPr>
              <a:t>If woman are excluded from </a:t>
            </a:r>
            <a:r>
              <a:rPr lang="en-GB" sz="2800" dirty="0" smtClean="0">
                <a:latin typeface="Times New Roman" panose="02020603050405020304" pitchFamily="18" charset="0"/>
                <a:cs typeface="+mn-cs"/>
              </a:rPr>
              <a:t>“good” jobs, they </a:t>
            </a:r>
            <a:r>
              <a:rPr lang="en-GB" sz="2800" dirty="0">
                <a:latin typeface="Times New Roman" panose="02020603050405020304" pitchFamily="18" charset="0"/>
                <a:cs typeface="+mn-cs"/>
              </a:rPr>
              <a:t>will be forced into the remaining types of </a:t>
            </a:r>
            <a:r>
              <a:rPr lang="en-GB" sz="2800" dirty="0" smtClean="0">
                <a:latin typeface="Times New Roman" panose="02020603050405020304" pitchFamily="18" charset="0"/>
                <a:cs typeface="+mn-cs"/>
              </a:rPr>
              <a:t>jobs, in </a:t>
            </a:r>
            <a:r>
              <a:rPr lang="en-GB" sz="2800" dirty="0">
                <a:latin typeface="Times New Roman" panose="02020603050405020304" pitchFamily="18" charset="0"/>
                <a:cs typeface="+mn-cs"/>
              </a:rPr>
              <a:t>which wages will consequently fall. </a:t>
            </a:r>
          </a:p>
          <a:p>
            <a:pPr lvl="1" eaLnBrk="1" hangingPunct="1">
              <a:spcBef>
                <a:spcPct val="20000"/>
              </a:spcBef>
              <a:buClr>
                <a:schemeClr val="accent4">
                  <a:lumMod val="60000"/>
                  <a:lumOff val="40000"/>
                </a:schemeClr>
              </a:buClr>
              <a:buSzPct val="120000"/>
              <a:buFont typeface="Wingdings" panose="05000000000000000000" pitchFamily="2" charset="2"/>
              <a:buChar char="§"/>
            </a:pPr>
            <a:r>
              <a:rPr lang="en-GB" sz="2800" dirty="0">
                <a:latin typeface="Times New Roman" panose="02020603050405020304" pitchFamily="18" charset="0"/>
                <a:cs typeface="+mn-cs"/>
              </a:rPr>
              <a:t>These entry barriers could be due to regulations, norms, or self-selection.</a:t>
            </a:r>
          </a:p>
          <a:p>
            <a:pPr marL="0" indent="0" eaLnBrk="1" hangingPunct="1">
              <a:spcBef>
                <a:spcPct val="20000"/>
              </a:spcBef>
              <a:buClr>
                <a:schemeClr val="accent4">
                  <a:lumMod val="60000"/>
                  <a:lumOff val="40000"/>
                </a:schemeClr>
              </a:buClr>
              <a:buSzPct val="75000"/>
            </a:pPr>
            <a:r>
              <a:rPr lang="en-GB" sz="2800" dirty="0" smtClean="0">
                <a:solidFill>
                  <a:srgbClr val="FF0000"/>
                </a:solidFill>
                <a:latin typeface="Times New Roman" panose="02020603050405020304" pitchFamily="18" charset="0"/>
                <a:cs typeface="+mn-cs"/>
              </a:rPr>
              <a:t>USA</a:t>
            </a:r>
            <a:r>
              <a:rPr lang="en-GB" sz="2800" dirty="0">
                <a:latin typeface="Times New Roman" panose="02020603050405020304" pitchFamily="18" charset="0"/>
                <a:cs typeface="+mn-cs"/>
              </a:rPr>
              <a:t>: </a:t>
            </a:r>
            <a:r>
              <a:rPr lang="en-GB" sz="2800" dirty="0" smtClean="0">
                <a:latin typeface="Times New Roman" panose="02020603050405020304" pitchFamily="18" charset="0"/>
                <a:cs typeface="+mn-cs"/>
              </a:rPr>
              <a:t>Married </a:t>
            </a:r>
            <a:r>
              <a:rPr lang="en-GB" sz="2800" dirty="0">
                <a:latin typeface="Times New Roman" panose="02020603050405020304" pitchFamily="18" charset="0"/>
                <a:cs typeface="+mn-cs"/>
              </a:rPr>
              <a:t>women were forbidden from teaching and office jobs from the end of the 19th Century up to the 1950s</a:t>
            </a:r>
            <a:r>
              <a:rPr lang="en-GB" sz="2800" dirty="0" smtClean="0">
                <a:latin typeface="Times New Roman" panose="02020603050405020304" pitchFamily="18" charset="0"/>
                <a:cs typeface="+mn-cs"/>
              </a:rPr>
              <a:t>.</a:t>
            </a:r>
          </a:p>
          <a:p>
            <a:pPr marL="0" indent="0" eaLnBrk="1" hangingPunct="1">
              <a:spcBef>
                <a:spcPct val="20000"/>
              </a:spcBef>
              <a:buClr>
                <a:schemeClr val="accent4">
                  <a:lumMod val="60000"/>
                  <a:lumOff val="40000"/>
                </a:schemeClr>
              </a:buClr>
              <a:buSzPct val="75000"/>
            </a:pPr>
            <a:r>
              <a:rPr lang="en-GB" sz="2800" dirty="0">
                <a:solidFill>
                  <a:srgbClr val="FF0000"/>
                </a:solidFill>
                <a:latin typeface="Times New Roman" panose="02020603050405020304" pitchFamily="18" charset="0"/>
                <a:cs typeface="+mn-cs"/>
              </a:rPr>
              <a:t>The </a:t>
            </a:r>
            <a:r>
              <a:rPr lang="en-GB" sz="2800" dirty="0" smtClean="0">
                <a:solidFill>
                  <a:srgbClr val="FF0000"/>
                </a:solidFill>
                <a:latin typeface="Times New Roman" panose="02020603050405020304" pitchFamily="18" charset="0"/>
                <a:cs typeface="+mn-cs"/>
              </a:rPr>
              <a:t>Netherlands</a:t>
            </a:r>
            <a:r>
              <a:rPr lang="en-GB" sz="2800" dirty="0" smtClean="0">
                <a:latin typeface="Times New Roman" panose="02020603050405020304" pitchFamily="18" charset="0"/>
                <a:cs typeface="+mn-cs"/>
              </a:rPr>
              <a:t>: Married </a:t>
            </a:r>
            <a:r>
              <a:rPr lang="en-GB" sz="2800" dirty="0">
                <a:latin typeface="Times New Roman" panose="02020603050405020304" pitchFamily="18" charset="0"/>
                <a:cs typeface="+mn-cs"/>
              </a:rPr>
              <a:t>women were excluded from public-sector jobs from 1937 to 1957. </a:t>
            </a:r>
            <a:r>
              <a:rPr lang="en-GB" sz="2800" dirty="0" smtClean="0">
                <a:latin typeface="Times New Roman" panose="02020603050405020304" pitchFamily="18" charset="0"/>
                <a:cs typeface="+mn-cs"/>
              </a:rPr>
              <a:t>Many </a:t>
            </a:r>
            <a:r>
              <a:rPr lang="en-GB" sz="2800" dirty="0">
                <a:latin typeface="Times New Roman" panose="02020603050405020304" pitchFamily="18" charset="0"/>
                <a:cs typeface="+mn-cs"/>
              </a:rPr>
              <a:t>large companies followed the same rule, and laid off women as soon as they married or became pregnant.</a:t>
            </a:r>
          </a:p>
          <a:p>
            <a:pPr eaLnBrk="1" hangingPunct="1">
              <a:buClr>
                <a:schemeClr val="tx2"/>
              </a:buClr>
              <a:buSzPct val="75000"/>
              <a:buFont typeface="Wingdings" panose="05000000000000000000" pitchFamily="2" charset="2"/>
              <a:buChar char="q"/>
            </a:pPr>
            <a:endParaRPr lang="en-GB" sz="2800" dirty="0">
              <a:latin typeface="Times New Roman" panose="02020603050405020304" pitchFamily="18" charset="0"/>
              <a:cs typeface="+mn-cs"/>
              <a:sym typeface="Symbol" pitchFamily="18" charset="2"/>
            </a:endParaRPr>
          </a:p>
          <a:p>
            <a:pPr lvl="1" eaLnBrk="1" hangingPunct="1">
              <a:spcBef>
                <a:spcPct val="20000"/>
              </a:spcBef>
              <a:buClr>
                <a:schemeClr val="tx2"/>
              </a:buClr>
              <a:buSzPct val="75000"/>
              <a:buFont typeface="Wingdings" panose="05000000000000000000" pitchFamily="2" charset="2"/>
              <a:buChar char="q"/>
            </a:pPr>
            <a:endParaRPr lang="en-GB" sz="2800" dirty="0">
              <a:latin typeface="Times New Roman" panose="02020603050405020304" pitchFamily="18" charset="0"/>
              <a:cs typeface="+mn-cs"/>
            </a:endParaRPr>
          </a:p>
        </p:txBody>
      </p:sp>
    </p:spTree>
    <p:extLst>
      <p:ext uri="{BB962C8B-B14F-4D97-AF65-F5344CB8AC3E}">
        <p14:creationId xmlns:p14="http://schemas.microsoft.com/office/powerpoint/2010/main" val="3841737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323850" y="476250"/>
            <a:ext cx="8640763" cy="5761038"/>
          </a:xfrm>
        </p:spPr>
        <p:txBody>
          <a:bodyPr/>
          <a:lstStyle/>
          <a:p>
            <a:pPr marL="0" indent="0" eaLnBrk="1" hangingPunct="1">
              <a:lnSpc>
                <a:spcPct val="90000"/>
              </a:lnSpc>
              <a:buFontTx/>
              <a:buNone/>
            </a:pPr>
            <a:r>
              <a:rPr lang="en-GB" altLang="fr-FR" u="sng" dirty="0" smtClean="0">
                <a:latin typeface="Times New Roman" panose="02020603050405020304" pitchFamily="18" charset="0"/>
              </a:rPr>
              <a:t>Marriage</a:t>
            </a:r>
          </a:p>
          <a:p>
            <a:pPr marL="0" indent="0" eaLnBrk="1" hangingPunct="1">
              <a:lnSpc>
                <a:spcPct val="90000"/>
              </a:lnSpc>
              <a:buFontTx/>
              <a:buNone/>
            </a:pPr>
            <a:r>
              <a:rPr lang="en-GB" altLang="fr-FR" dirty="0" smtClean="0">
                <a:latin typeface="Times New Roman" panose="02020603050405020304" pitchFamily="18" charset="0"/>
              </a:rPr>
              <a:t>Specialisation within the couple. Gains from trade. Which just so happens to be men in the labour market, and women in domestic tasks.</a:t>
            </a:r>
          </a:p>
          <a:p>
            <a:pPr marL="0" indent="0" eaLnBrk="1" hangingPunct="1">
              <a:lnSpc>
                <a:spcPct val="90000"/>
              </a:lnSpc>
              <a:buFontTx/>
              <a:buNone/>
            </a:pPr>
            <a:endParaRPr lang="en-GB" altLang="fr-FR" dirty="0" smtClean="0">
              <a:latin typeface="Times New Roman" panose="02020603050405020304" pitchFamily="18" charset="0"/>
            </a:endParaRPr>
          </a:p>
          <a:p>
            <a:pPr marL="0" indent="0" eaLnBrk="1" hangingPunct="1">
              <a:lnSpc>
                <a:spcPct val="90000"/>
              </a:lnSpc>
              <a:buFontTx/>
              <a:buNone/>
            </a:pPr>
            <a:r>
              <a:rPr lang="en-GB" altLang="fr-FR" dirty="0" smtClean="0">
                <a:latin typeface="Times New Roman" panose="02020603050405020304" pitchFamily="18" charset="0"/>
              </a:rPr>
              <a:t>Certainly matches observed tendencies in employment rates and hours of domestic work per week (F=28, M=14 in France).</a:t>
            </a:r>
          </a:p>
          <a:p>
            <a:pPr marL="0" indent="0" eaLnBrk="1" hangingPunct="1">
              <a:lnSpc>
                <a:spcPct val="90000"/>
              </a:lnSpc>
              <a:buFontTx/>
              <a:buNone/>
            </a:pPr>
            <a:r>
              <a:rPr lang="en-GB" altLang="fr-FR" dirty="0" smtClean="0">
                <a:latin typeface="Times New Roman" panose="02020603050405020304" pitchFamily="18" charset="0"/>
              </a:rPr>
              <a:t>UK Figures</a:t>
            </a:r>
          </a:p>
          <a:p>
            <a:pPr marL="0" indent="0" eaLnBrk="1" hangingPunct="1">
              <a:lnSpc>
                <a:spcPct val="90000"/>
              </a:lnSpc>
              <a:buFontTx/>
              <a:buNone/>
            </a:pPr>
            <a:r>
              <a:rPr lang="en-GB" altLang="fr-FR" dirty="0" smtClean="0">
                <a:latin typeface="Times New Roman" panose="02020603050405020304" pitchFamily="18" charset="0"/>
              </a:rPr>
              <a:t>			Work		Housework</a:t>
            </a:r>
          </a:p>
          <a:p>
            <a:pPr marL="0" indent="0" eaLnBrk="1" hangingPunct="1">
              <a:lnSpc>
                <a:spcPct val="90000"/>
              </a:lnSpc>
              <a:buFontTx/>
              <a:buNone/>
            </a:pPr>
            <a:r>
              <a:rPr lang="en-GB" altLang="fr-FR" dirty="0" smtClean="0">
                <a:latin typeface="Times New Roman" panose="02020603050405020304" pitchFamily="18" charset="0"/>
              </a:rPr>
              <a:t>M			45			5</a:t>
            </a:r>
          </a:p>
          <a:p>
            <a:pPr marL="0" indent="0" eaLnBrk="1" hangingPunct="1">
              <a:lnSpc>
                <a:spcPct val="90000"/>
              </a:lnSpc>
              <a:buFontTx/>
              <a:buNone/>
            </a:pPr>
            <a:r>
              <a:rPr lang="en-GB" altLang="fr-FR" dirty="0" smtClean="0">
                <a:latin typeface="Times New Roman" panose="02020603050405020304" pitchFamily="18" charset="0"/>
              </a:rPr>
              <a:t>F			30			19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323850" y="116632"/>
            <a:ext cx="8640763" cy="648494"/>
          </a:xfrm>
        </p:spPr>
        <p:txBody>
          <a:bodyPr/>
          <a:lstStyle/>
          <a:p>
            <a:pPr marL="0" indent="0" eaLnBrk="1" hangingPunct="1">
              <a:lnSpc>
                <a:spcPct val="90000"/>
              </a:lnSpc>
              <a:buFontTx/>
              <a:buNone/>
            </a:pPr>
            <a:r>
              <a:rPr lang="en-GB" altLang="fr-FR" u="sng" dirty="0" smtClean="0">
                <a:latin typeface="Times New Roman" panose="02020603050405020304" pitchFamily="18" charset="0"/>
              </a:rPr>
              <a:t>The distribution of housework in France</a:t>
            </a:r>
          </a:p>
        </p:txBody>
      </p:sp>
      <p:pic>
        <p:nvPicPr>
          <p:cNvPr id="3" name="Image 2">
            <a:extLst>
              <a:ext uri="{FF2B5EF4-FFF2-40B4-BE49-F238E27FC236}">
                <a16:creationId xmlns:a16="http://schemas.microsoft.com/office/drawing/2014/main" id="{93079CEC-343E-4990-A40D-673FCDCAEEFE}"/>
              </a:ext>
            </a:extLst>
          </p:cNvPr>
          <p:cNvPicPr>
            <a:picLocks noChangeAspect="1"/>
          </p:cNvPicPr>
          <p:nvPr/>
        </p:nvPicPr>
        <p:blipFill>
          <a:blip r:embed="rId3"/>
          <a:stretch>
            <a:fillRect/>
          </a:stretch>
        </p:blipFill>
        <p:spPr>
          <a:xfrm>
            <a:off x="29174" y="1124744"/>
            <a:ext cx="8955800" cy="4456562"/>
          </a:xfrm>
          <a:prstGeom prst="rect">
            <a:avLst/>
          </a:prstGeom>
        </p:spPr>
      </p:pic>
    </p:spTree>
    <p:extLst>
      <p:ext uri="{BB962C8B-B14F-4D97-AF65-F5344CB8AC3E}">
        <p14:creationId xmlns:p14="http://schemas.microsoft.com/office/powerpoint/2010/main" val="22986764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179388" y="-26988"/>
            <a:ext cx="8785225" cy="6048376"/>
          </a:xfrm>
        </p:spPr>
        <p:txBody>
          <a:bodyPr/>
          <a:lstStyle/>
          <a:p>
            <a:pPr marL="0" indent="0" eaLnBrk="1" hangingPunct="1">
              <a:buFontTx/>
              <a:buNone/>
            </a:pPr>
            <a:r>
              <a:rPr lang="en-GB" altLang="fr-FR" smtClean="0">
                <a:latin typeface="Times New Roman" panose="02020603050405020304" pitchFamily="18" charset="0"/>
              </a:rPr>
              <a:t>This matters because it probably leads to career interruptions for women, and the associated loss of human capital. All labour-market interruptions reduce earnings</a:t>
            </a:r>
          </a:p>
          <a:p>
            <a:pPr marL="0" indent="0" eaLnBrk="1" hangingPunct="1">
              <a:buFontTx/>
              <a:buNone/>
            </a:pPr>
            <a:endParaRPr lang="en-GB" altLang="fr-FR" smtClean="0">
              <a:latin typeface="Times New Roman" panose="02020603050405020304" pitchFamily="18" charset="0"/>
            </a:endParaRPr>
          </a:p>
          <a:p>
            <a:pPr marL="0" indent="0" eaLnBrk="1" hangingPunct="1">
              <a:buFontTx/>
              <a:buNone/>
            </a:pPr>
            <a:r>
              <a:rPr lang="en-GB" altLang="fr-FR" smtClean="0">
                <a:latin typeface="Times New Roman" panose="02020603050405020304" pitchFamily="18" charset="0"/>
              </a:rPr>
              <a:t>One year of unemployment reduces wages by 5% (M) and 4% (F);</a:t>
            </a:r>
          </a:p>
          <a:p>
            <a:pPr marL="0" indent="0" eaLnBrk="1" hangingPunct="1">
              <a:buFontTx/>
              <a:buNone/>
            </a:pPr>
            <a:r>
              <a:rPr lang="en-GB" altLang="fr-FR" smtClean="0">
                <a:latin typeface="Times New Roman" panose="02020603050405020304" pitchFamily="18" charset="0"/>
              </a:rPr>
              <a:t>One year of inactivity reduces wages by 6% (M) and 2% (F).</a:t>
            </a:r>
          </a:p>
          <a:p>
            <a:pPr marL="0" indent="0" eaLnBrk="1" hangingPunct="1">
              <a:buFontTx/>
              <a:buNone/>
            </a:pPr>
            <a:endParaRPr lang="en-GB" altLang="fr-FR" smtClean="0">
              <a:latin typeface="Times New Roman" panose="02020603050405020304" pitchFamily="18" charset="0"/>
            </a:endParaRPr>
          </a:p>
          <a:p>
            <a:pPr marL="0" indent="0" eaLnBrk="1" hangingPunct="1">
              <a:buFontTx/>
              <a:buNone/>
            </a:pPr>
            <a:r>
              <a:rPr lang="en-GB" altLang="fr-FR" smtClean="0">
                <a:latin typeface="Times New Roman" panose="02020603050405020304" pitchFamily="18" charset="0"/>
              </a:rPr>
              <a:t>The </a:t>
            </a:r>
            <a:r>
              <a:rPr lang="en-GB" altLang="fr-FR" smtClean="0">
                <a:latin typeface="Times New Roman" panose="02020603050405020304" pitchFamily="18" charset="0"/>
                <a:sym typeface="Symbol" panose="05050102010706020507" pitchFamily="18" charset="2"/>
              </a:rPr>
              <a:t> is smaller for F than for M, but the incidence is far higher, which can explain women’s lower wages (w =</a:t>
            </a:r>
            <a:r>
              <a:rPr lang="en-GB" altLang="fr-FR" smtClean="0">
                <a:latin typeface="Times New Roman" panose="02020603050405020304" pitchFamily="18" charset="0"/>
              </a:rPr>
              <a:t> </a:t>
            </a:r>
            <a:r>
              <a:rPr lang="en-GB" altLang="fr-FR" u="sng" smtClean="0">
                <a:latin typeface="Times New Roman" panose="02020603050405020304" pitchFamily="18" charset="0"/>
                <a:sym typeface="Symbol" panose="05050102010706020507" pitchFamily="18" charset="2"/>
              </a:rPr>
              <a:t></a:t>
            </a:r>
            <a:r>
              <a:rPr lang="en-GB" altLang="fr-FR" smtClean="0">
                <a:latin typeface="Times New Roman" panose="02020603050405020304" pitchFamily="18" charset="0"/>
                <a:sym typeface="Symbol" panose="05050102010706020507" pitchFamily="18" charset="2"/>
              </a:rPr>
              <a:t>’</a:t>
            </a:r>
            <a:r>
              <a:rPr lang="en-GB" altLang="fr-FR" u="sng" smtClean="0">
                <a:latin typeface="Times New Roman" panose="02020603050405020304" pitchFamily="18" charset="0"/>
                <a:sym typeface="Symbol" panose="05050102010706020507" pitchFamily="18" charset="2"/>
              </a:rPr>
              <a:t>X</a:t>
            </a:r>
            <a:r>
              <a:rPr lang="en-GB" altLang="fr-FR" smtClean="0">
                <a:latin typeface="Times New Roman" panose="02020603050405020304" pitchFamily="18" charset="0"/>
                <a:sym typeface="Symbol" panose="05050102010706020507" pitchFamily="18" charset="2"/>
              </a:rPr>
              <a:t>, remember).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323850" y="476250"/>
            <a:ext cx="8712200" cy="6265863"/>
          </a:xfrm>
        </p:spPr>
        <p:txBody>
          <a:bodyPr/>
          <a:lstStyle/>
          <a:p>
            <a:pPr marL="0" indent="0" eaLnBrk="1" hangingPunct="1">
              <a:lnSpc>
                <a:spcPct val="90000"/>
              </a:lnSpc>
              <a:buFontTx/>
              <a:buNone/>
              <a:defRPr/>
            </a:pPr>
            <a:r>
              <a:rPr lang="en-GB" altLang="fr-FR" sz="2800" u="sng" dirty="0" smtClean="0">
                <a:latin typeface="Times New Roman" pitchFamily="18" charset="0"/>
              </a:rPr>
              <a:t>Personnel Economics</a:t>
            </a:r>
          </a:p>
          <a:p>
            <a:pPr marL="0" indent="0" eaLnBrk="1" hangingPunct="1">
              <a:lnSpc>
                <a:spcPct val="90000"/>
              </a:lnSpc>
              <a:buFontTx/>
              <a:buNone/>
              <a:defRPr/>
            </a:pPr>
            <a:r>
              <a:rPr lang="en-GB" altLang="fr-FR" sz="2800" dirty="0" smtClean="0">
                <a:latin typeface="Times New Roman" pitchFamily="18" charset="0"/>
              </a:rPr>
              <a:t>There are good jobs (A) and bad jobs (B). </a:t>
            </a:r>
            <a:r>
              <a:rPr lang="en-GB" altLang="fr-FR" sz="2800" b="1" dirty="0" smtClean="0">
                <a:solidFill>
                  <a:srgbClr val="FF0000"/>
                </a:solidFill>
                <a:latin typeface="Times New Roman" pitchFamily="18" charset="0"/>
              </a:rPr>
              <a:t>The distribution of ability is the same for Men and Women</a:t>
            </a:r>
            <a:r>
              <a:rPr lang="en-GB" altLang="fr-FR" sz="2800" dirty="0" smtClean="0">
                <a:latin typeface="Times New Roman" pitchFamily="18" charset="0"/>
              </a:rPr>
              <a:t>. (otherwise this would be a boring theory). There are two time periods.</a:t>
            </a:r>
          </a:p>
          <a:p>
            <a:pPr marL="0" indent="0" eaLnBrk="1" hangingPunct="1">
              <a:lnSpc>
                <a:spcPct val="90000"/>
              </a:lnSpc>
              <a:buFontTx/>
              <a:buNone/>
              <a:defRPr/>
            </a:pPr>
            <a:endParaRPr lang="en-GB" altLang="fr-FR" sz="2800" dirty="0" smtClean="0">
              <a:latin typeface="Times New Roman" pitchFamily="18" charset="0"/>
            </a:endParaRPr>
          </a:p>
          <a:p>
            <a:pPr marL="0" indent="0" eaLnBrk="1" hangingPunct="1">
              <a:lnSpc>
                <a:spcPct val="90000"/>
              </a:lnSpc>
              <a:buFontTx/>
              <a:buNone/>
              <a:defRPr/>
            </a:pPr>
            <a:r>
              <a:rPr lang="en-GB" altLang="fr-FR" sz="2800" b="1" dirty="0" smtClean="0">
                <a:latin typeface="Times New Roman" pitchFamily="18" charset="0"/>
              </a:rPr>
              <a:t>Bad</a:t>
            </a:r>
            <a:r>
              <a:rPr lang="en-GB" altLang="fr-FR" sz="2800" dirty="0" smtClean="0">
                <a:latin typeface="Times New Roman" pitchFamily="18" charset="0"/>
              </a:rPr>
              <a:t> (non-investment) job for an individual with ability of </a:t>
            </a:r>
            <a:r>
              <a:rPr lang="en-GB" altLang="fr-FR" sz="2800" dirty="0" smtClean="0">
                <a:latin typeface="Times New Roman" pitchFamily="18" charset="0"/>
                <a:sym typeface="Symbol" pitchFamily="18" charset="2"/>
              </a:rPr>
              <a:t>. This produces the following outputs at times 1 and 2:</a:t>
            </a:r>
            <a:endParaRPr lang="en-GB" altLang="fr-FR" sz="2800" dirty="0" smtClean="0">
              <a:latin typeface="Times New Roman" pitchFamily="18" charset="0"/>
            </a:endParaRPr>
          </a:p>
          <a:p>
            <a:pPr marL="0" indent="0" eaLnBrk="1" hangingPunct="1">
              <a:lnSpc>
                <a:spcPct val="90000"/>
              </a:lnSpc>
              <a:buFontTx/>
              <a:buNone/>
              <a:defRPr/>
            </a:pPr>
            <a:r>
              <a:rPr lang="en-GB" altLang="fr-FR" sz="2800" dirty="0" smtClean="0">
                <a:latin typeface="Times New Roman" pitchFamily="18" charset="0"/>
              </a:rPr>
              <a:t>q</a:t>
            </a:r>
            <a:r>
              <a:rPr lang="en-GB" altLang="fr-FR" sz="2800" baseline="-25000" dirty="0" smtClean="0">
                <a:latin typeface="Times New Roman" pitchFamily="18" charset="0"/>
              </a:rPr>
              <a:t>1</a:t>
            </a:r>
            <a:r>
              <a:rPr lang="en-GB" altLang="fr-FR" sz="2800" baseline="30000" dirty="0" smtClean="0">
                <a:latin typeface="Times New Roman" pitchFamily="18" charset="0"/>
              </a:rPr>
              <a:t>B</a:t>
            </a:r>
            <a:r>
              <a:rPr lang="en-GB" altLang="fr-FR" sz="2800" dirty="0" smtClean="0">
                <a:latin typeface="Times New Roman" pitchFamily="18" charset="0"/>
              </a:rPr>
              <a:t> = </a:t>
            </a:r>
            <a:r>
              <a:rPr lang="en-GB" altLang="fr-FR" sz="2800" dirty="0" smtClean="0">
                <a:latin typeface="Times New Roman" pitchFamily="18" charset="0"/>
                <a:sym typeface="Symbol" pitchFamily="18" charset="2"/>
              </a:rPr>
              <a:t></a:t>
            </a:r>
          </a:p>
          <a:p>
            <a:pPr marL="0" indent="0" eaLnBrk="1" hangingPunct="1">
              <a:lnSpc>
                <a:spcPct val="90000"/>
              </a:lnSpc>
              <a:buFontTx/>
              <a:buNone/>
              <a:defRPr/>
            </a:pPr>
            <a:r>
              <a:rPr lang="en-GB" altLang="fr-FR" sz="2800" dirty="0" smtClean="0">
                <a:latin typeface="Times New Roman" pitchFamily="18" charset="0"/>
              </a:rPr>
              <a:t>q</a:t>
            </a:r>
            <a:r>
              <a:rPr lang="en-GB" altLang="fr-FR" sz="2800" baseline="-25000" dirty="0" smtClean="0">
                <a:latin typeface="Times New Roman" pitchFamily="18" charset="0"/>
              </a:rPr>
              <a:t>2</a:t>
            </a:r>
            <a:r>
              <a:rPr lang="en-GB" altLang="fr-FR" sz="2800" baseline="30000" dirty="0" smtClean="0">
                <a:latin typeface="Times New Roman" pitchFamily="18" charset="0"/>
              </a:rPr>
              <a:t>B</a:t>
            </a:r>
            <a:r>
              <a:rPr lang="en-GB" altLang="fr-FR" sz="2800" dirty="0" smtClean="0">
                <a:latin typeface="Times New Roman" pitchFamily="18" charset="0"/>
              </a:rPr>
              <a:t> = </a:t>
            </a:r>
            <a:r>
              <a:rPr lang="en-GB" altLang="fr-FR" sz="2800" dirty="0" smtClean="0">
                <a:latin typeface="Times New Roman" pitchFamily="18" charset="0"/>
                <a:sym typeface="Symbol" pitchFamily="18" charset="2"/>
              </a:rPr>
              <a:t></a:t>
            </a:r>
          </a:p>
          <a:p>
            <a:pPr marL="0" indent="0" eaLnBrk="1" hangingPunct="1">
              <a:lnSpc>
                <a:spcPct val="90000"/>
              </a:lnSpc>
              <a:buFontTx/>
              <a:buNone/>
              <a:defRPr/>
            </a:pPr>
            <a:endParaRPr lang="en-GB" altLang="fr-FR" sz="2800" dirty="0" smtClean="0">
              <a:latin typeface="Times New Roman" pitchFamily="18" charset="0"/>
              <a:sym typeface="Symbol" pitchFamily="18" charset="2"/>
            </a:endParaRPr>
          </a:p>
          <a:p>
            <a:pPr marL="0" indent="0" eaLnBrk="1" hangingPunct="1">
              <a:lnSpc>
                <a:spcPct val="90000"/>
              </a:lnSpc>
              <a:buFontTx/>
              <a:buNone/>
              <a:defRPr/>
            </a:pPr>
            <a:r>
              <a:rPr lang="en-GB" altLang="fr-FR" sz="2800" b="1" dirty="0" smtClean="0">
                <a:latin typeface="Times New Roman" pitchFamily="18" charset="0"/>
              </a:rPr>
              <a:t>Good</a:t>
            </a:r>
            <a:r>
              <a:rPr lang="en-GB" altLang="fr-FR" sz="2800" dirty="0" smtClean="0">
                <a:latin typeface="Times New Roman" pitchFamily="18" charset="0"/>
              </a:rPr>
              <a:t> (investment) job</a:t>
            </a:r>
            <a:r>
              <a:rPr lang="en-GB" altLang="fr-FR" sz="2800" dirty="0" smtClean="0">
                <a:latin typeface="Times New Roman" pitchFamily="18" charset="0"/>
                <a:sym typeface="Symbol" pitchFamily="18" charset="2"/>
              </a:rPr>
              <a:t>.</a:t>
            </a:r>
            <a:endParaRPr lang="en-GB" altLang="fr-FR" sz="2800" dirty="0" smtClean="0">
              <a:latin typeface="Times New Roman" pitchFamily="18" charset="0"/>
            </a:endParaRPr>
          </a:p>
          <a:p>
            <a:pPr marL="0" indent="0" eaLnBrk="1" hangingPunct="1">
              <a:lnSpc>
                <a:spcPct val="90000"/>
              </a:lnSpc>
              <a:buFontTx/>
              <a:buNone/>
              <a:defRPr/>
            </a:pPr>
            <a:r>
              <a:rPr lang="en-GB" altLang="fr-FR" sz="2800" dirty="0" smtClean="0">
                <a:latin typeface="Times New Roman" pitchFamily="18" charset="0"/>
              </a:rPr>
              <a:t>q</a:t>
            </a:r>
            <a:r>
              <a:rPr lang="en-GB" altLang="fr-FR" sz="2800" baseline="-25000" dirty="0" smtClean="0">
                <a:latin typeface="Times New Roman" pitchFamily="18" charset="0"/>
              </a:rPr>
              <a:t>1</a:t>
            </a:r>
            <a:r>
              <a:rPr lang="en-GB" altLang="fr-FR" sz="2800" baseline="30000" dirty="0" smtClean="0">
                <a:latin typeface="Times New Roman" pitchFamily="18" charset="0"/>
              </a:rPr>
              <a:t>A</a:t>
            </a:r>
            <a:r>
              <a:rPr lang="en-GB" altLang="fr-FR" sz="2800" dirty="0" smtClean="0">
                <a:latin typeface="Times New Roman" pitchFamily="18" charset="0"/>
              </a:rPr>
              <a:t> = </a:t>
            </a:r>
            <a:r>
              <a:rPr lang="en-GB" altLang="fr-FR" sz="2800" dirty="0" smtClean="0">
                <a:latin typeface="Times New Roman" pitchFamily="18" charset="0"/>
                <a:sym typeface="Symbol" pitchFamily="18" charset="2"/>
              </a:rPr>
              <a:t></a:t>
            </a:r>
            <a:r>
              <a:rPr lang="en-GB" altLang="fr-FR" sz="2800" baseline="-25000" dirty="0" smtClean="0">
                <a:latin typeface="Times New Roman" pitchFamily="18" charset="0"/>
                <a:sym typeface="Symbol" pitchFamily="18" charset="2"/>
              </a:rPr>
              <a:t>1</a:t>
            </a:r>
            <a:r>
              <a:rPr lang="en-GB" altLang="fr-FR" sz="2800" dirty="0" smtClean="0">
                <a:latin typeface="Times New Roman" pitchFamily="18" charset="0"/>
                <a:sym typeface="Symbol" pitchFamily="18" charset="2"/>
              </a:rPr>
              <a:t></a:t>
            </a:r>
          </a:p>
          <a:p>
            <a:pPr marL="0" indent="0" eaLnBrk="1" hangingPunct="1">
              <a:lnSpc>
                <a:spcPct val="90000"/>
              </a:lnSpc>
              <a:buFontTx/>
              <a:buNone/>
              <a:defRPr/>
            </a:pPr>
            <a:r>
              <a:rPr lang="en-GB" altLang="fr-FR" sz="2800" dirty="0" smtClean="0">
                <a:latin typeface="Times New Roman" pitchFamily="18" charset="0"/>
              </a:rPr>
              <a:t>q</a:t>
            </a:r>
            <a:r>
              <a:rPr lang="en-GB" altLang="fr-FR" sz="2800" baseline="-25000" dirty="0" smtClean="0">
                <a:latin typeface="Times New Roman" pitchFamily="18" charset="0"/>
              </a:rPr>
              <a:t>2</a:t>
            </a:r>
            <a:r>
              <a:rPr lang="en-GB" altLang="fr-FR" sz="2800" baseline="30000" dirty="0" smtClean="0">
                <a:latin typeface="Times New Roman" pitchFamily="18" charset="0"/>
              </a:rPr>
              <a:t>A</a:t>
            </a:r>
            <a:r>
              <a:rPr lang="en-GB" altLang="fr-FR" sz="2800" dirty="0" smtClean="0">
                <a:latin typeface="Times New Roman" pitchFamily="18" charset="0"/>
              </a:rPr>
              <a:t> = </a:t>
            </a:r>
            <a:r>
              <a:rPr lang="en-GB" altLang="fr-FR" sz="2800" dirty="0" smtClean="0">
                <a:latin typeface="Times New Roman" pitchFamily="18" charset="0"/>
                <a:sym typeface="Symbol" pitchFamily="18" charset="2"/>
              </a:rPr>
              <a:t></a:t>
            </a:r>
            <a:r>
              <a:rPr lang="en-GB" altLang="fr-FR" sz="2800" baseline="-25000" dirty="0" smtClean="0">
                <a:latin typeface="Times New Roman" pitchFamily="18" charset="0"/>
                <a:sym typeface="Symbol" pitchFamily="18" charset="2"/>
              </a:rPr>
              <a:t>2</a:t>
            </a:r>
            <a:r>
              <a:rPr lang="en-GB" altLang="fr-FR" sz="2800" dirty="0" smtClean="0">
                <a:latin typeface="Times New Roman" pitchFamily="18" charset="0"/>
                <a:sym typeface="Symbol" pitchFamily="18" charset="2"/>
              </a:rPr>
              <a:t></a:t>
            </a:r>
          </a:p>
          <a:p>
            <a:pPr marL="609600" indent="-609600" eaLnBrk="1" hangingPunct="1">
              <a:lnSpc>
                <a:spcPct val="90000"/>
              </a:lnSpc>
              <a:buFontTx/>
              <a:buNone/>
              <a:defRPr/>
            </a:pPr>
            <a:endParaRPr lang="en-GB" altLang="fr-FR" sz="2800" dirty="0" smtClean="0">
              <a:latin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323850" y="285750"/>
            <a:ext cx="8712200" cy="6192838"/>
          </a:xfrm>
        </p:spPr>
        <p:txBody>
          <a:bodyPr/>
          <a:lstStyle/>
          <a:p>
            <a:pPr marL="0" indent="0" eaLnBrk="1" hangingPunct="1">
              <a:buFontTx/>
              <a:buNone/>
            </a:pPr>
            <a:r>
              <a:rPr lang="en-GB" altLang="fr-FR" dirty="0" smtClean="0">
                <a:latin typeface="Times New Roman" panose="02020603050405020304" pitchFamily="18" charset="0"/>
              </a:rPr>
              <a:t>There is learning in job A. We have:</a:t>
            </a:r>
          </a:p>
          <a:p>
            <a:pPr marL="0" indent="0" eaLnBrk="1" hangingPunct="1">
              <a:buFontTx/>
              <a:buNone/>
            </a:pPr>
            <a:r>
              <a:rPr lang="en-GB" altLang="fr-FR" dirty="0" smtClean="0">
                <a:latin typeface="Times New Roman" panose="02020603050405020304" pitchFamily="18" charset="0"/>
                <a:sym typeface="Symbol" panose="05050102010706020507" pitchFamily="18" charset="2"/>
              </a:rPr>
              <a:t></a:t>
            </a:r>
            <a:r>
              <a:rPr lang="en-GB" altLang="fr-FR" baseline="-25000" dirty="0" smtClean="0">
                <a:latin typeface="Times New Roman" panose="02020603050405020304" pitchFamily="18" charset="0"/>
                <a:sym typeface="Symbol" panose="05050102010706020507" pitchFamily="18" charset="2"/>
              </a:rPr>
              <a:t>1</a:t>
            </a:r>
            <a:r>
              <a:rPr lang="en-GB" altLang="fr-FR" dirty="0" smtClean="0">
                <a:latin typeface="Times New Roman" panose="02020603050405020304" pitchFamily="18" charset="0"/>
                <a:sym typeface="Symbol" panose="05050102010706020507" pitchFamily="18" charset="2"/>
              </a:rPr>
              <a:t>&lt; 1 &lt; </a:t>
            </a:r>
            <a:r>
              <a:rPr lang="en-GB" altLang="fr-FR" baseline="-25000" dirty="0" smtClean="0">
                <a:latin typeface="Times New Roman" panose="02020603050405020304" pitchFamily="18" charset="0"/>
                <a:sym typeface="Symbol" panose="05050102010706020507" pitchFamily="18" charset="2"/>
              </a:rPr>
              <a:t>2</a:t>
            </a:r>
            <a:r>
              <a:rPr lang="en-GB" altLang="fr-FR" dirty="0" smtClean="0">
                <a:latin typeface="Times New Roman" panose="02020603050405020304" pitchFamily="18" charset="0"/>
                <a:sym typeface="Symbol" panose="05050102010706020507" pitchFamily="18" charset="2"/>
              </a:rPr>
              <a:t> (this is the investment)</a:t>
            </a:r>
          </a:p>
          <a:p>
            <a:pPr marL="0" indent="0" eaLnBrk="1" hangingPunct="1">
              <a:buFontTx/>
              <a:buNone/>
            </a:pPr>
            <a:r>
              <a:rPr lang="en-GB" altLang="fr-FR" dirty="0" smtClean="0">
                <a:latin typeface="Times New Roman" panose="02020603050405020304" pitchFamily="18" charset="0"/>
                <a:sym typeface="Symbol" panose="05050102010706020507" pitchFamily="18" charset="2"/>
              </a:rPr>
              <a:t></a:t>
            </a:r>
            <a:r>
              <a:rPr lang="en-GB" altLang="fr-FR" baseline="-25000" dirty="0" smtClean="0">
                <a:latin typeface="Times New Roman" panose="02020603050405020304" pitchFamily="18" charset="0"/>
                <a:sym typeface="Symbol" panose="05050102010706020507" pitchFamily="18" charset="2"/>
              </a:rPr>
              <a:t>1</a:t>
            </a:r>
            <a:r>
              <a:rPr lang="en-GB" altLang="fr-FR" dirty="0" smtClean="0">
                <a:latin typeface="Times New Roman" panose="02020603050405020304" pitchFamily="18" charset="0"/>
                <a:sym typeface="Symbol" panose="05050102010706020507" pitchFamily="18" charset="2"/>
              </a:rPr>
              <a:t>+ </a:t>
            </a:r>
            <a:r>
              <a:rPr lang="en-GB" altLang="fr-FR" baseline="-25000" dirty="0" smtClean="0">
                <a:latin typeface="Times New Roman" panose="02020603050405020304" pitchFamily="18" charset="0"/>
                <a:sym typeface="Symbol" panose="05050102010706020507" pitchFamily="18" charset="2"/>
              </a:rPr>
              <a:t>2</a:t>
            </a:r>
            <a:r>
              <a:rPr lang="en-GB" altLang="fr-FR" dirty="0" smtClean="0">
                <a:latin typeface="Times New Roman" panose="02020603050405020304" pitchFamily="18" charset="0"/>
              </a:rPr>
              <a:t> &gt; 2 (such that investment is worthwhile)</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All workers work in period 1; will they do so in period 2? </a:t>
            </a:r>
          </a:p>
          <a:p>
            <a:pPr marL="0" indent="0" eaLnBrk="1" hangingPunct="1">
              <a:buFontTx/>
              <a:buNone/>
            </a:pPr>
            <a:r>
              <a:rPr lang="en-GB" altLang="fr-FR" dirty="0" smtClean="0">
                <a:latin typeface="Times New Roman" panose="02020603050405020304" pitchFamily="18" charset="0"/>
              </a:rPr>
              <a:t>The value of time in period 2 is a random variable </a:t>
            </a:r>
            <a:r>
              <a:rPr lang="en-GB" altLang="fr-FR" dirty="0" smtClean="0">
                <a:latin typeface="Times New Roman" panose="02020603050405020304" pitchFamily="18" charset="0"/>
                <a:sym typeface="Symbol" panose="05050102010706020507" pitchFamily="18" charset="2"/>
              </a:rPr>
              <a:t>, with (key assumption):</a:t>
            </a:r>
          </a:p>
          <a:p>
            <a:pPr marL="0" indent="0" eaLnBrk="1" hangingPunct="1">
              <a:buFontTx/>
              <a:buNone/>
            </a:pPr>
            <a:r>
              <a:rPr lang="en-GB" altLang="fr-FR" dirty="0" err="1" smtClean="0">
                <a:latin typeface="Times New Roman" panose="02020603050405020304" pitchFamily="18" charset="0"/>
              </a:rPr>
              <a:t>F</a:t>
            </a:r>
            <a:r>
              <a:rPr lang="en-GB" altLang="fr-FR" baseline="-25000" dirty="0" err="1" smtClean="0">
                <a:latin typeface="Times New Roman" panose="02020603050405020304" pitchFamily="18" charset="0"/>
              </a:rPr>
              <a:t>m</a:t>
            </a:r>
            <a:r>
              <a:rPr lang="en-GB" altLang="fr-FR" dirty="0" smtClean="0">
                <a:latin typeface="Times New Roman" panose="02020603050405020304" pitchFamily="18" charset="0"/>
              </a:rPr>
              <a:t>(</a:t>
            </a:r>
            <a:r>
              <a:rPr lang="en-GB" altLang="fr-FR" dirty="0" smtClean="0">
                <a:latin typeface="Times New Roman" panose="02020603050405020304" pitchFamily="18" charset="0"/>
                <a:sym typeface="Symbol" panose="05050102010706020507" pitchFamily="18" charset="2"/>
              </a:rPr>
              <a:t>)</a:t>
            </a:r>
            <a:r>
              <a:rPr lang="en-GB" altLang="fr-FR" dirty="0" smtClean="0">
                <a:latin typeface="Times New Roman" panose="02020603050405020304" pitchFamily="18" charset="0"/>
              </a:rPr>
              <a:t> &gt; </a:t>
            </a:r>
            <a:r>
              <a:rPr lang="en-GB" altLang="fr-FR" dirty="0" err="1" smtClean="0">
                <a:latin typeface="Times New Roman" panose="02020603050405020304" pitchFamily="18" charset="0"/>
              </a:rPr>
              <a:t>F</a:t>
            </a:r>
            <a:r>
              <a:rPr lang="en-GB" altLang="fr-FR" baseline="-25000" dirty="0" err="1" smtClean="0">
                <a:latin typeface="Times New Roman" panose="02020603050405020304" pitchFamily="18" charset="0"/>
              </a:rPr>
              <a:t>f</a:t>
            </a:r>
            <a:r>
              <a:rPr lang="en-GB" altLang="fr-FR" dirty="0" smtClean="0">
                <a:latin typeface="Times New Roman" panose="02020603050405020304" pitchFamily="18" charset="0"/>
              </a:rPr>
              <a:t>(</a:t>
            </a:r>
            <a:r>
              <a:rPr lang="en-GB" altLang="fr-FR" dirty="0" smtClean="0">
                <a:latin typeface="Times New Roman" panose="02020603050405020304" pitchFamily="18" charset="0"/>
                <a:sym typeface="Symbol" panose="05050102010706020507" pitchFamily="18" charset="2"/>
              </a:rPr>
              <a:t>) (distribution for F stochastically dominates that for M: F </a:t>
            </a:r>
            <a:r>
              <a:rPr lang="en-GB" altLang="fr-FR" dirty="0" err="1" smtClean="0">
                <a:latin typeface="Times New Roman" panose="02020603050405020304" pitchFamily="18" charset="0"/>
                <a:sym typeface="Symbol" panose="05050102010706020507" pitchFamily="18" charset="2"/>
              </a:rPr>
              <a:t>cdf</a:t>
            </a:r>
            <a:r>
              <a:rPr lang="en-GB" altLang="fr-FR" dirty="0" smtClean="0">
                <a:latin typeface="Times New Roman" panose="02020603050405020304" pitchFamily="18" charset="0"/>
                <a:sym typeface="Symbol" panose="05050102010706020507" pitchFamily="18" charset="2"/>
              </a:rPr>
              <a:t> is to the right)</a:t>
            </a:r>
          </a:p>
          <a:p>
            <a:pPr marL="0" indent="0" eaLnBrk="1" hangingPunct="1">
              <a:buFontTx/>
              <a:buNone/>
            </a:pPr>
            <a:r>
              <a:rPr lang="en-GB" altLang="fr-FR" dirty="0" smtClean="0">
                <a:latin typeface="Times New Roman" panose="02020603050405020304" pitchFamily="18" charset="0"/>
              </a:rPr>
              <a:t>Women have better non-job opportunities in period 2 (and thus are more likely not to work).</a:t>
            </a:r>
            <a:endParaRPr lang="en-GB" altLang="fr-FR" dirty="0" smtClean="0">
              <a:latin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282" y="0"/>
            <a:ext cx="5877435" cy="6858000"/>
          </a:xfrm>
          <a:prstGeom prst="rect">
            <a:avLst/>
          </a:prstGeom>
        </p:spPr>
      </p:pic>
    </p:spTree>
    <p:extLst>
      <p:ext uri="{BB962C8B-B14F-4D97-AF65-F5344CB8AC3E}">
        <p14:creationId xmlns:p14="http://schemas.microsoft.com/office/powerpoint/2010/main" val="247072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23850" y="476250"/>
            <a:ext cx="8280400" cy="5761038"/>
          </a:xfrm>
        </p:spPr>
        <p:txBody>
          <a:bodyPr/>
          <a:lstStyle/>
          <a:p>
            <a:pPr marL="0" indent="0" eaLnBrk="1" hangingPunct="1">
              <a:buFontTx/>
              <a:buNone/>
            </a:pPr>
            <a:r>
              <a:rPr lang="en-GB" altLang="fr-FR" dirty="0" smtClean="0">
                <a:latin typeface="Times New Roman" panose="02020603050405020304" pitchFamily="18" charset="0"/>
              </a:rPr>
              <a:t>France is relatively equal, but with low employment rates: both for men and women.</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b="1" dirty="0" smtClean="0">
                <a:latin typeface="Times New Roman" panose="02020603050405020304" pitchFamily="18" charset="0"/>
              </a:rPr>
              <a:t>2019 OECD Figures for male and female employment rates (15-64):</a:t>
            </a:r>
          </a:p>
          <a:p>
            <a:pPr marL="0" indent="0" eaLnBrk="1" hangingPunct="1">
              <a:buFontTx/>
              <a:buNone/>
            </a:pPr>
            <a:endParaRPr lang="en-GB" altLang="fr-FR" b="1" dirty="0" smtClean="0">
              <a:latin typeface="Times New Roman" panose="02020603050405020304" pitchFamily="18" charset="0"/>
            </a:endParaRPr>
          </a:p>
          <a:p>
            <a:pPr marL="609600" indent="-609600" eaLnBrk="1" hangingPunct="1">
              <a:buFontTx/>
              <a:buNone/>
            </a:pPr>
            <a:r>
              <a:rPr lang="en-GB" altLang="fr-FR" b="1" dirty="0" smtClean="0">
                <a:latin typeface="Times New Roman" panose="02020603050405020304" pitchFamily="18" charset="0"/>
              </a:rPr>
              <a:t>			M			F</a:t>
            </a:r>
          </a:p>
          <a:p>
            <a:pPr marL="609600" indent="-609600" eaLnBrk="1" hangingPunct="1">
              <a:buFontTx/>
              <a:buNone/>
            </a:pPr>
            <a:r>
              <a:rPr lang="en-GB" altLang="fr-FR" dirty="0" smtClean="0">
                <a:latin typeface="Times New Roman" panose="02020603050405020304" pitchFamily="18" charset="0"/>
              </a:rPr>
              <a:t>OECD	76.3			61.3</a:t>
            </a:r>
          </a:p>
          <a:p>
            <a:pPr marL="609600" indent="-609600" eaLnBrk="1" hangingPunct="1">
              <a:buFontTx/>
              <a:buNone/>
            </a:pPr>
            <a:r>
              <a:rPr lang="en-GB" altLang="fr-FR" dirty="0" smtClean="0">
                <a:latin typeface="Times New Roman" panose="02020603050405020304" pitchFamily="18" charset="0"/>
              </a:rPr>
              <a:t>UK			79.7			71.6</a:t>
            </a:r>
          </a:p>
          <a:p>
            <a:pPr marL="609600" indent="-609600" eaLnBrk="1" hangingPunct="1">
              <a:buFontTx/>
              <a:buNone/>
            </a:pPr>
            <a:r>
              <a:rPr lang="en-GB" altLang="fr-FR" dirty="0" smtClean="0">
                <a:latin typeface="Times New Roman" panose="02020603050405020304" pitchFamily="18" charset="0"/>
              </a:rPr>
              <a:t>France	68.8			62.4</a:t>
            </a:r>
          </a:p>
          <a:p>
            <a:pPr marL="609600" indent="-609600" eaLnBrk="1" hangingPunct="1">
              <a:buFontTx/>
              <a:buNone/>
            </a:pPr>
            <a:endParaRPr lang="en-GB" altLang="fr-FR" dirty="0" smtClean="0">
              <a:latin typeface="Times New Roman" panose="02020603050405020304" pitchFamily="18" charset="0"/>
            </a:endParaRPr>
          </a:p>
          <a:p>
            <a:pPr marL="609600" indent="-609600" eaLnBrk="1" hangingPunct="1">
              <a:buFontTx/>
              <a:buNone/>
            </a:pPr>
            <a:endParaRPr lang="en-GB" altLang="fr-FR" dirty="0" smtClean="0">
              <a:latin typeface="Times New Roman" panose="02020603050405020304" pitchFamily="18" charset="0"/>
            </a:endParaRPr>
          </a:p>
          <a:p>
            <a:pPr marL="609600" indent="-609600" eaLnBrk="1" hangingPunct="1">
              <a:buFontTx/>
              <a:buNone/>
            </a:pPr>
            <a:endParaRPr lang="en-GB" altLang="fr-FR"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323850" y="116656"/>
            <a:ext cx="8280400" cy="6120656"/>
          </a:xfrm>
        </p:spPr>
        <p:txBody>
          <a:bodyPr/>
          <a:lstStyle/>
          <a:p>
            <a:pPr marL="0" indent="0" eaLnBrk="1" hangingPunct="1">
              <a:buFontTx/>
              <a:buNone/>
            </a:pPr>
            <a:r>
              <a:rPr lang="en-GB" altLang="fr-FR" b="1" dirty="0" smtClean="0">
                <a:solidFill>
                  <a:srgbClr val="FF0000"/>
                </a:solidFill>
                <a:latin typeface="Times New Roman" panose="02020603050405020304" pitchFamily="18" charset="0"/>
              </a:rPr>
              <a:t>Which jobs do workers prefer?</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A worker in job B has expected output of:</a:t>
            </a:r>
          </a:p>
          <a:p>
            <a:pPr marL="0" indent="0" eaLnBrk="1" hangingPunct="1">
              <a:buFontTx/>
              <a:buNone/>
            </a:pPr>
            <a:endParaRPr lang="en-GB" altLang="fr-FR" dirty="0">
              <a:latin typeface="Times New Roman" panose="02020603050405020304" pitchFamily="18" charset="0"/>
            </a:endParaRP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They will definitely receive </a:t>
            </a:r>
            <a:r>
              <a:rPr lang="en-GB" altLang="fr-FR" dirty="0" smtClean="0">
                <a:latin typeface="Times New Roman" panose="02020603050405020304" pitchFamily="18" charset="0"/>
                <a:sym typeface="Symbol" panose="05050102010706020507" pitchFamily="18" charset="2"/>
              </a:rPr>
              <a:t> in period 1. </a:t>
            </a:r>
          </a:p>
          <a:p>
            <a:pPr marL="0" indent="0" eaLnBrk="1" hangingPunct="1">
              <a:buFontTx/>
              <a:buNone/>
            </a:pPr>
            <a:r>
              <a:rPr lang="en-GB" altLang="fr-FR" dirty="0" smtClean="0">
                <a:latin typeface="Times New Roman" panose="02020603050405020304" pitchFamily="18" charset="0"/>
                <a:sym typeface="Symbol" panose="05050102010706020507" pitchFamily="18" charset="2"/>
              </a:rPr>
              <a:t>In period 2, if the value of time “at home” </a:t>
            </a:r>
            <a:r>
              <a:rPr lang="en-GB" altLang="fr-FR" dirty="0">
                <a:latin typeface="Times New Roman" panose="02020603050405020304" pitchFamily="18" charset="0"/>
                <a:sym typeface="Symbol" panose="05050102010706020507" pitchFamily="18" charset="2"/>
              </a:rPr>
              <a:t> </a:t>
            </a:r>
            <a:r>
              <a:rPr lang="en-GB" altLang="fr-FR" dirty="0" smtClean="0">
                <a:latin typeface="Times New Roman" panose="02020603050405020304" pitchFamily="18" charset="0"/>
                <a:sym typeface="Symbol" panose="05050102010706020507" pitchFamily="18" charset="2"/>
              </a:rPr>
              <a:t>they draw is lower than </a:t>
            </a:r>
            <a:r>
              <a:rPr lang="en-GB" altLang="fr-FR" dirty="0">
                <a:latin typeface="Times New Roman" panose="02020603050405020304" pitchFamily="18" charset="0"/>
                <a:sym typeface="Symbol" panose="05050102010706020507" pitchFamily="18" charset="2"/>
              </a:rPr>
              <a:t></a:t>
            </a:r>
            <a:r>
              <a:rPr lang="en-GB" altLang="fr-FR" dirty="0" smtClean="0">
                <a:latin typeface="Times New Roman" panose="02020603050405020304" pitchFamily="18" charset="0"/>
                <a:sym typeface="Symbol" panose="05050102010706020507" pitchFamily="18" charset="2"/>
              </a:rPr>
              <a:t>, they will go to work (and produce )</a:t>
            </a:r>
            <a:r>
              <a:rPr lang="en-GB" altLang="fr-FR" dirty="0" smtClean="0">
                <a:latin typeface="Times New Roman" panose="02020603050405020304" pitchFamily="18" charset="0"/>
              </a:rPr>
              <a:t>; if it is higher than </a:t>
            </a:r>
            <a:r>
              <a:rPr lang="en-GB" altLang="fr-FR" dirty="0">
                <a:latin typeface="Times New Roman" panose="02020603050405020304" pitchFamily="18" charset="0"/>
                <a:sym typeface="Symbol" panose="05050102010706020507" pitchFamily="18" charset="2"/>
              </a:rPr>
              <a:t> </a:t>
            </a:r>
            <a:r>
              <a:rPr lang="en-GB" altLang="fr-FR" dirty="0" smtClean="0">
                <a:latin typeface="Times New Roman" panose="02020603050405020304" pitchFamily="18" charset="0"/>
                <a:sym typeface="Symbol" panose="05050102010706020507" pitchFamily="18" charset="2"/>
              </a:rPr>
              <a:t>then they do not work (and receive ).</a:t>
            </a:r>
          </a:p>
        </p:txBody>
      </p:sp>
      <p:pic>
        <p:nvPicPr>
          <p:cNvPr id="2" name="Image 1"/>
          <p:cNvPicPr>
            <a:picLocks noChangeAspect="1"/>
          </p:cNvPicPr>
          <p:nvPr/>
        </p:nvPicPr>
        <p:blipFill>
          <a:blip r:embed="rId3"/>
          <a:stretch>
            <a:fillRect/>
          </a:stretch>
        </p:blipFill>
        <p:spPr>
          <a:xfrm>
            <a:off x="2555776" y="1916832"/>
            <a:ext cx="3121004" cy="1008112"/>
          </a:xfrm>
          <a:prstGeom prst="rect">
            <a:avLst/>
          </a:prstGeom>
        </p:spPr>
      </p:pic>
    </p:spTree>
    <p:extLst>
      <p:ext uri="{BB962C8B-B14F-4D97-AF65-F5344CB8AC3E}">
        <p14:creationId xmlns:p14="http://schemas.microsoft.com/office/powerpoint/2010/main" val="41601141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323850" y="116656"/>
            <a:ext cx="8280400" cy="6120656"/>
          </a:xfrm>
        </p:spPr>
        <p:txBody>
          <a:bodyPr/>
          <a:lstStyle/>
          <a:p>
            <a:pPr marL="0" indent="0" eaLnBrk="1" hangingPunct="1">
              <a:buFontTx/>
              <a:buNone/>
            </a:pPr>
            <a:r>
              <a:rPr lang="en-GB" altLang="fr-FR" b="1" dirty="0" smtClean="0">
                <a:solidFill>
                  <a:srgbClr val="FF0000"/>
                </a:solidFill>
                <a:latin typeface="Times New Roman" panose="02020603050405020304" pitchFamily="18" charset="0"/>
              </a:rPr>
              <a:t>Which jobs do workers prefer?</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There is an analogous calculation in the investment job, A, with expected output of:</a:t>
            </a:r>
          </a:p>
          <a:p>
            <a:pPr marL="0" indent="0" eaLnBrk="1" hangingPunct="1">
              <a:buFontTx/>
              <a:buNone/>
            </a:pPr>
            <a:endParaRPr lang="en-GB" altLang="fr-FR" dirty="0">
              <a:latin typeface="Times New Roman" panose="02020603050405020304" pitchFamily="18" charset="0"/>
            </a:endParaRP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They will definitely receive </a:t>
            </a:r>
            <a:r>
              <a:rPr lang="en-GB" altLang="fr-FR" dirty="0" smtClean="0">
                <a:latin typeface="Times New Roman" panose="02020603050405020304" pitchFamily="18" charset="0"/>
                <a:sym typeface="Symbol" panose="05050102010706020507" pitchFamily="18" charset="2"/>
              </a:rPr>
              <a:t></a:t>
            </a:r>
            <a:r>
              <a:rPr lang="el-GR" altLang="fr-FR" dirty="0" smtClean="0">
                <a:latin typeface="Times New Roman" panose="02020603050405020304" pitchFamily="18" charset="0"/>
                <a:sym typeface="Symbol" panose="05050102010706020507" pitchFamily="18" charset="2"/>
              </a:rPr>
              <a:t>γ</a:t>
            </a:r>
            <a:r>
              <a:rPr lang="en-GB" altLang="fr-FR" baseline="-25000" dirty="0" smtClean="0">
                <a:latin typeface="Times New Roman" panose="02020603050405020304" pitchFamily="18" charset="0"/>
                <a:sym typeface="Symbol" panose="05050102010706020507" pitchFamily="18" charset="2"/>
              </a:rPr>
              <a:t>1</a:t>
            </a:r>
            <a:r>
              <a:rPr lang="en-GB" altLang="fr-FR" dirty="0" smtClean="0">
                <a:latin typeface="Times New Roman" panose="02020603050405020304" pitchFamily="18" charset="0"/>
                <a:sym typeface="Symbol" panose="05050102010706020507" pitchFamily="18" charset="2"/>
              </a:rPr>
              <a:t> in period 1. </a:t>
            </a:r>
          </a:p>
          <a:p>
            <a:pPr marL="0" indent="0" eaLnBrk="1" hangingPunct="1">
              <a:buFontTx/>
              <a:buNone/>
            </a:pPr>
            <a:r>
              <a:rPr lang="en-GB" altLang="fr-FR" dirty="0" smtClean="0">
                <a:latin typeface="Times New Roman" panose="02020603050405020304" pitchFamily="18" charset="0"/>
                <a:sym typeface="Symbol" panose="05050102010706020507" pitchFamily="18" charset="2"/>
              </a:rPr>
              <a:t>In period 2, if the value of time “at home” </a:t>
            </a:r>
            <a:r>
              <a:rPr lang="en-GB" altLang="fr-FR" dirty="0">
                <a:latin typeface="Times New Roman" panose="02020603050405020304" pitchFamily="18" charset="0"/>
                <a:sym typeface="Symbol" panose="05050102010706020507" pitchFamily="18" charset="2"/>
              </a:rPr>
              <a:t> </a:t>
            </a:r>
            <a:r>
              <a:rPr lang="en-GB" altLang="fr-FR" dirty="0" smtClean="0">
                <a:latin typeface="Times New Roman" panose="02020603050405020304" pitchFamily="18" charset="0"/>
                <a:sym typeface="Symbol" panose="05050102010706020507" pitchFamily="18" charset="2"/>
              </a:rPr>
              <a:t>they draw is lower than </a:t>
            </a:r>
            <a:r>
              <a:rPr lang="el-GR" altLang="fr-FR" dirty="0" smtClean="0">
                <a:latin typeface="Times New Roman" panose="02020603050405020304" pitchFamily="18" charset="0"/>
                <a:sym typeface="Symbol" panose="05050102010706020507" pitchFamily="18" charset="2"/>
              </a:rPr>
              <a:t>γ</a:t>
            </a:r>
            <a:r>
              <a:rPr lang="en-GB" altLang="fr-FR" baseline="-25000" dirty="0" smtClean="0">
                <a:latin typeface="Times New Roman" panose="02020603050405020304" pitchFamily="18" charset="0"/>
                <a:sym typeface="Symbol" panose="05050102010706020507" pitchFamily="18" charset="2"/>
              </a:rPr>
              <a:t>2</a:t>
            </a:r>
            <a:r>
              <a:rPr lang="en-GB" altLang="fr-FR" dirty="0" smtClean="0">
                <a:latin typeface="Times New Roman" panose="02020603050405020304" pitchFamily="18" charset="0"/>
                <a:sym typeface="Symbol" panose="05050102010706020507" pitchFamily="18" charset="2"/>
              </a:rPr>
              <a:t>, they will go to work (and produce </a:t>
            </a:r>
            <a:r>
              <a:rPr lang="en-GB" altLang="fr-FR" dirty="0">
                <a:latin typeface="Times New Roman" panose="02020603050405020304" pitchFamily="18" charset="0"/>
                <a:sym typeface="Symbol" panose="05050102010706020507" pitchFamily="18" charset="2"/>
              </a:rPr>
              <a:t></a:t>
            </a:r>
            <a:r>
              <a:rPr lang="el-GR" altLang="fr-FR" dirty="0">
                <a:latin typeface="Times New Roman" panose="02020603050405020304" pitchFamily="18" charset="0"/>
                <a:sym typeface="Symbol" panose="05050102010706020507" pitchFamily="18" charset="2"/>
              </a:rPr>
              <a:t>γ</a:t>
            </a:r>
            <a:r>
              <a:rPr lang="en-GB" altLang="fr-FR" baseline="-25000" dirty="0">
                <a:latin typeface="Times New Roman" panose="02020603050405020304" pitchFamily="18" charset="0"/>
                <a:sym typeface="Symbol" panose="05050102010706020507" pitchFamily="18" charset="2"/>
              </a:rPr>
              <a:t>2</a:t>
            </a:r>
            <a:r>
              <a:rPr lang="en-GB" altLang="fr-FR" dirty="0" smtClean="0">
                <a:latin typeface="Times New Roman" panose="02020603050405020304" pitchFamily="18" charset="0"/>
                <a:sym typeface="Symbol" panose="05050102010706020507" pitchFamily="18" charset="2"/>
              </a:rPr>
              <a:t>)</a:t>
            </a:r>
            <a:r>
              <a:rPr lang="en-GB" altLang="fr-FR" dirty="0" smtClean="0">
                <a:latin typeface="Times New Roman" panose="02020603050405020304" pitchFamily="18" charset="0"/>
              </a:rPr>
              <a:t>; if it is higher than </a:t>
            </a:r>
            <a:r>
              <a:rPr lang="en-GB" altLang="fr-FR" dirty="0">
                <a:latin typeface="Times New Roman" panose="02020603050405020304" pitchFamily="18" charset="0"/>
                <a:sym typeface="Symbol" panose="05050102010706020507" pitchFamily="18" charset="2"/>
              </a:rPr>
              <a:t></a:t>
            </a:r>
            <a:r>
              <a:rPr lang="el-GR" altLang="fr-FR" dirty="0">
                <a:latin typeface="Times New Roman" panose="02020603050405020304" pitchFamily="18" charset="0"/>
                <a:sym typeface="Symbol" panose="05050102010706020507" pitchFamily="18" charset="2"/>
              </a:rPr>
              <a:t>γ</a:t>
            </a:r>
            <a:r>
              <a:rPr lang="en-GB" altLang="fr-FR" baseline="-25000" dirty="0">
                <a:latin typeface="Times New Roman" panose="02020603050405020304" pitchFamily="18" charset="0"/>
                <a:sym typeface="Symbol" panose="05050102010706020507" pitchFamily="18" charset="2"/>
              </a:rPr>
              <a:t>2</a:t>
            </a:r>
            <a:r>
              <a:rPr lang="en-GB" altLang="fr-FR" dirty="0" smtClean="0">
                <a:latin typeface="Times New Roman" panose="02020603050405020304" pitchFamily="18" charset="0"/>
                <a:sym typeface="Symbol" panose="05050102010706020507" pitchFamily="18" charset="2"/>
              </a:rPr>
              <a:t> then they do not work (and receive )</a:t>
            </a:r>
            <a:r>
              <a:rPr lang="en-GB" altLang="fr-FR" dirty="0" smtClean="0">
                <a:latin typeface="Times New Roman" panose="02020603050405020304" pitchFamily="18" charset="0"/>
              </a:rPr>
              <a:t>.</a:t>
            </a:r>
          </a:p>
        </p:txBody>
      </p:sp>
      <p:pic>
        <p:nvPicPr>
          <p:cNvPr id="3" name="Image 2"/>
          <p:cNvPicPr>
            <a:picLocks noChangeAspect="1"/>
          </p:cNvPicPr>
          <p:nvPr/>
        </p:nvPicPr>
        <p:blipFill>
          <a:blip r:embed="rId3"/>
          <a:stretch>
            <a:fillRect/>
          </a:stretch>
        </p:blipFill>
        <p:spPr>
          <a:xfrm>
            <a:off x="2555776" y="2564904"/>
            <a:ext cx="3383061" cy="954801"/>
          </a:xfrm>
          <a:prstGeom prst="rect">
            <a:avLst/>
          </a:prstGeom>
        </p:spPr>
      </p:pic>
    </p:spTree>
    <p:extLst>
      <p:ext uri="{BB962C8B-B14F-4D97-AF65-F5344CB8AC3E}">
        <p14:creationId xmlns:p14="http://schemas.microsoft.com/office/powerpoint/2010/main" val="8953413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323850" y="116656"/>
            <a:ext cx="8280400" cy="6120656"/>
          </a:xfrm>
        </p:spPr>
        <p:txBody>
          <a:bodyPr/>
          <a:lstStyle/>
          <a:p>
            <a:pPr marL="0" indent="0" eaLnBrk="1" hangingPunct="1">
              <a:buFontTx/>
              <a:buNone/>
            </a:pPr>
            <a:r>
              <a:rPr lang="en-GB" altLang="fr-FR" b="1" dirty="0" smtClean="0">
                <a:solidFill>
                  <a:srgbClr val="FF0000"/>
                </a:solidFill>
                <a:latin typeface="Times New Roman" panose="02020603050405020304" pitchFamily="18" charset="0"/>
              </a:rPr>
              <a:t>Which jobs do workers prefer?</a:t>
            </a:r>
          </a:p>
          <a:p>
            <a:pPr marL="0" indent="0" eaLnBrk="1" hangingPunct="1">
              <a:buFontTx/>
              <a:buNone/>
            </a:pPr>
            <a:endParaRPr lang="en-GB" altLang="fr-FR" dirty="0" smtClean="0">
              <a:latin typeface="Times New Roman" panose="02020603050405020304" pitchFamily="18" charset="0"/>
            </a:endParaRPr>
          </a:p>
          <a:p>
            <a:pPr marL="0" indent="0" eaLnBrk="1" hangingPunct="1">
              <a:buFontTx/>
              <a:buNone/>
            </a:pPr>
            <a:r>
              <a:rPr lang="en-GB" altLang="fr-FR" dirty="0" smtClean="0">
                <a:latin typeface="Times New Roman" panose="02020603050405020304" pitchFamily="18" charset="0"/>
              </a:rPr>
              <a:t>Worker choice depends on the comparison of the returns from jobs A and B.</a:t>
            </a:r>
          </a:p>
          <a:p>
            <a:pPr marL="0" indent="0" eaLnBrk="1" hangingPunct="1">
              <a:buFontTx/>
              <a:buNone/>
            </a:pPr>
            <a:r>
              <a:rPr lang="en-GB" altLang="fr-FR" dirty="0" smtClean="0">
                <a:latin typeface="Times New Roman" panose="02020603050405020304" pitchFamily="18" charset="0"/>
              </a:rPr>
              <a:t>The difference in the expected return (the advantage of job A) is given by D(</a:t>
            </a:r>
            <a:r>
              <a:rPr lang="en-GB" altLang="fr-FR" dirty="0" smtClean="0">
                <a:latin typeface="Times New Roman" panose="02020603050405020304" pitchFamily="18" charset="0"/>
                <a:sym typeface="Symbol" panose="05050102010706020507" pitchFamily="18" charset="2"/>
              </a:rPr>
              <a:t>):</a:t>
            </a:r>
          </a:p>
          <a:p>
            <a:pPr marL="0" indent="0" eaLnBrk="1" hangingPunct="1">
              <a:buFontTx/>
              <a:buNone/>
            </a:pPr>
            <a:endParaRPr lang="en-GB" altLang="fr-FR" dirty="0">
              <a:latin typeface="Times New Roman" panose="02020603050405020304" pitchFamily="18" charset="0"/>
              <a:sym typeface="Symbol" panose="05050102010706020507" pitchFamily="18" charset="2"/>
            </a:endParaRPr>
          </a:p>
          <a:p>
            <a:pPr marL="0" indent="0" eaLnBrk="1" hangingPunct="1">
              <a:buFontTx/>
              <a:buNone/>
            </a:pPr>
            <a:endParaRPr lang="en-GB" altLang="fr-FR" dirty="0" smtClean="0">
              <a:latin typeface="Times New Roman" panose="02020603050405020304" pitchFamily="18" charset="0"/>
              <a:sym typeface="Symbol" panose="05050102010706020507" pitchFamily="18" charset="2"/>
            </a:endParaRPr>
          </a:p>
          <a:p>
            <a:pPr marL="0" indent="0" eaLnBrk="1" hangingPunct="1">
              <a:buFontTx/>
              <a:buNone/>
            </a:pPr>
            <a:endParaRPr lang="en-GB" altLang="fr-FR" dirty="0">
              <a:latin typeface="Times New Roman" panose="02020603050405020304" pitchFamily="18" charset="0"/>
              <a:sym typeface="Symbol" panose="05050102010706020507" pitchFamily="18" charset="2"/>
            </a:endParaRPr>
          </a:p>
          <a:p>
            <a:pPr marL="0" indent="0" eaLnBrk="1" hangingPunct="1">
              <a:buFontTx/>
              <a:buNone/>
            </a:pPr>
            <a:r>
              <a:rPr lang="en-GB" altLang="fr-FR" dirty="0">
                <a:latin typeface="Times New Roman" panose="02020603050405020304" pitchFamily="18" charset="0"/>
              </a:rPr>
              <a:t>D(</a:t>
            </a:r>
            <a:r>
              <a:rPr lang="en-GB" altLang="fr-FR" dirty="0">
                <a:latin typeface="Times New Roman" panose="02020603050405020304" pitchFamily="18" charset="0"/>
                <a:sym typeface="Symbol" panose="05050102010706020507" pitchFamily="18" charset="2"/>
              </a:rPr>
              <a:t></a:t>
            </a:r>
            <a:r>
              <a:rPr lang="en-GB" altLang="fr-FR" dirty="0" smtClean="0">
                <a:latin typeface="Times New Roman" panose="02020603050405020304" pitchFamily="18" charset="0"/>
                <a:sym typeface="Symbol" panose="05050102010706020507" pitchFamily="18" charset="2"/>
              </a:rPr>
              <a:t>) has the form below.</a:t>
            </a:r>
          </a:p>
        </p:txBody>
      </p:sp>
      <p:pic>
        <p:nvPicPr>
          <p:cNvPr id="2" name="Image 1"/>
          <p:cNvPicPr>
            <a:picLocks noChangeAspect="1"/>
          </p:cNvPicPr>
          <p:nvPr/>
        </p:nvPicPr>
        <p:blipFill>
          <a:blip r:embed="rId3"/>
          <a:stretch>
            <a:fillRect/>
          </a:stretch>
        </p:blipFill>
        <p:spPr>
          <a:xfrm>
            <a:off x="611560" y="3717032"/>
            <a:ext cx="7717002" cy="1080120"/>
          </a:xfrm>
          <a:prstGeom prst="rect">
            <a:avLst/>
          </a:prstGeom>
        </p:spPr>
      </p:pic>
    </p:spTree>
    <p:extLst>
      <p:ext uri="{BB962C8B-B14F-4D97-AF65-F5344CB8AC3E}">
        <p14:creationId xmlns:p14="http://schemas.microsoft.com/office/powerpoint/2010/main" val="32175160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323850" y="116656"/>
            <a:ext cx="8280400" cy="6120656"/>
          </a:xfrm>
        </p:spPr>
        <p:txBody>
          <a:bodyPr/>
          <a:lstStyle/>
          <a:p>
            <a:pPr marL="0" indent="0" eaLnBrk="1" hangingPunct="1">
              <a:buFontTx/>
              <a:buNone/>
            </a:pPr>
            <a:r>
              <a:rPr lang="en-GB" altLang="fr-FR" dirty="0" smtClean="0">
                <a:latin typeface="Times New Roman" panose="02020603050405020304" pitchFamily="18" charset="0"/>
              </a:rPr>
              <a:t>D(</a:t>
            </a:r>
            <a:r>
              <a:rPr lang="en-GB" altLang="fr-FR" dirty="0" smtClean="0">
                <a:latin typeface="Times New Roman" panose="02020603050405020304" pitchFamily="18" charset="0"/>
                <a:sym typeface="Symbol" panose="05050102010706020507" pitchFamily="18" charset="2"/>
              </a:rPr>
              <a:t>) starts at zero, because if </a:t>
            </a:r>
          </a:p>
          <a:p>
            <a:pPr marL="0" indent="0" eaLnBrk="1" hangingPunct="1">
              <a:buFontTx/>
              <a:buNone/>
            </a:pPr>
            <a:r>
              <a:rPr lang="en-GB" altLang="fr-FR" dirty="0" smtClean="0">
                <a:latin typeface="Times New Roman" panose="02020603050405020304" pitchFamily="18" charset="0"/>
                <a:sym typeface="Symbol" panose="05050102010706020507" pitchFamily="18" charset="2"/>
              </a:rPr>
              <a:t>you have productivity of </a:t>
            </a:r>
          </a:p>
          <a:p>
            <a:pPr marL="0" indent="0" eaLnBrk="1" hangingPunct="1">
              <a:buFontTx/>
              <a:buNone/>
            </a:pPr>
            <a:r>
              <a:rPr lang="en-GB" altLang="fr-FR" dirty="0" smtClean="0">
                <a:latin typeface="Times New Roman" panose="02020603050405020304" pitchFamily="18" charset="0"/>
                <a:sym typeface="Symbol" panose="05050102010706020507" pitchFamily="18" charset="2"/>
              </a:rPr>
              <a:t>zero it doesn’t matter which</a:t>
            </a:r>
          </a:p>
          <a:p>
            <a:pPr marL="0" indent="0" eaLnBrk="1" hangingPunct="1">
              <a:buFontTx/>
              <a:buNone/>
            </a:pPr>
            <a:r>
              <a:rPr lang="en-GB" altLang="fr-FR" dirty="0">
                <a:latin typeface="Times New Roman" panose="02020603050405020304" pitchFamily="18" charset="0"/>
                <a:sym typeface="Symbol" panose="05050102010706020507" pitchFamily="18" charset="2"/>
              </a:rPr>
              <a:t>j</a:t>
            </a:r>
            <a:r>
              <a:rPr lang="en-GB" altLang="fr-FR" dirty="0" smtClean="0">
                <a:latin typeface="Times New Roman" panose="02020603050405020304" pitchFamily="18" charset="0"/>
                <a:sym typeface="Symbol" panose="05050102010706020507" pitchFamily="18" charset="2"/>
              </a:rPr>
              <a:t>ob you take. </a:t>
            </a:r>
          </a:p>
          <a:p>
            <a:pPr marL="0" indent="0" eaLnBrk="1" hangingPunct="1">
              <a:buFontTx/>
              <a:buNone/>
            </a:pPr>
            <a:r>
              <a:rPr lang="en-GB" altLang="fr-FR" b="1" dirty="0" smtClean="0">
                <a:latin typeface="Times New Roman" panose="02020603050405020304" pitchFamily="18" charset="0"/>
                <a:sym typeface="Symbol" panose="05050102010706020507" pitchFamily="18" charset="2"/>
              </a:rPr>
              <a:t>As </a:t>
            </a:r>
            <a:r>
              <a:rPr lang="en-GB" altLang="fr-FR" b="1" dirty="0">
                <a:latin typeface="Times New Roman" panose="02020603050405020304" pitchFamily="18" charset="0"/>
                <a:sym typeface="Symbol" panose="05050102010706020507" pitchFamily="18" charset="2"/>
              </a:rPr>
              <a:t> </a:t>
            </a:r>
            <a:r>
              <a:rPr lang="en-GB" altLang="fr-FR" b="1" dirty="0" smtClean="0">
                <a:latin typeface="Times New Roman" panose="02020603050405020304" pitchFamily="18" charset="0"/>
                <a:sym typeface="Symbol" panose="05050102010706020507" pitchFamily="18" charset="2"/>
              </a:rPr>
              <a:t>rises:</a:t>
            </a:r>
          </a:p>
          <a:p>
            <a:pPr marL="514350" indent="-514350" eaLnBrk="1" hangingPunct="1">
              <a:buFontTx/>
              <a:buAutoNum type="arabicParenR"/>
            </a:pPr>
            <a:r>
              <a:rPr lang="en-GB" altLang="fr-FR" dirty="0" smtClean="0">
                <a:latin typeface="Times New Roman" panose="02020603050405020304" pitchFamily="18" charset="0"/>
                <a:sym typeface="Symbol" panose="05050102010706020507" pitchFamily="18" charset="2"/>
              </a:rPr>
              <a:t>The first period disadvantage of job A rises</a:t>
            </a:r>
          </a:p>
          <a:p>
            <a:pPr marL="514350" indent="-514350" eaLnBrk="1" hangingPunct="1">
              <a:buFontTx/>
              <a:buAutoNum type="arabicParenR"/>
            </a:pPr>
            <a:r>
              <a:rPr lang="en-GB" altLang="fr-FR" dirty="0" smtClean="0">
                <a:latin typeface="Times New Roman" panose="02020603050405020304" pitchFamily="18" charset="0"/>
                <a:sym typeface="Symbol" panose="05050102010706020507" pitchFamily="18" charset="2"/>
              </a:rPr>
              <a:t>The second period advantage of job A rises</a:t>
            </a:r>
          </a:p>
          <a:p>
            <a:pPr marL="514350" indent="-514350" eaLnBrk="1" hangingPunct="1">
              <a:buFontTx/>
              <a:buAutoNum type="arabicParenR"/>
            </a:pPr>
            <a:r>
              <a:rPr lang="en-GB" altLang="fr-FR" dirty="0" smtClean="0">
                <a:latin typeface="Times New Roman" panose="02020603050405020304" pitchFamily="18" charset="0"/>
                <a:sym typeface="Symbol" panose="05050102010706020507" pitchFamily="18" charset="2"/>
              </a:rPr>
              <a:t>The probability that you work in the second period rises</a:t>
            </a:r>
          </a:p>
          <a:p>
            <a:pPr marL="0" indent="0" eaLnBrk="1" hangingPunct="1">
              <a:buNone/>
            </a:pPr>
            <a:r>
              <a:rPr lang="en-GB" altLang="fr-FR" dirty="0" smtClean="0">
                <a:latin typeface="Times New Roman" panose="02020603050405020304" pitchFamily="18" charset="0"/>
                <a:sym typeface="Symbol" panose="05050102010706020507" pitchFamily="18" charset="2"/>
              </a:rPr>
              <a:t>Unsurprisingly, low ’s ( &lt; *) are better off in non-investment jobs, high ’s are better off in investment jobs (sorting by ability).</a:t>
            </a:r>
          </a:p>
        </p:txBody>
      </p:sp>
      <p:pic>
        <p:nvPicPr>
          <p:cNvPr id="3" name="Image 2"/>
          <p:cNvPicPr>
            <a:picLocks noChangeAspect="1"/>
          </p:cNvPicPr>
          <p:nvPr/>
        </p:nvPicPr>
        <p:blipFill>
          <a:blip r:embed="rId3"/>
          <a:stretch>
            <a:fillRect/>
          </a:stretch>
        </p:blipFill>
        <p:spPr>
          <a:xfrm>
            <a:off x="5280992" y="116632"/>
            <a:ext cx="3755504" cy="2810284"/>
          </a:xfrm>
          <a:prstGeom prst="rect">
            <a:avLst/>
          </a:prstGeom>
        </p:spPr>
      </p:pic>
    </p:spTree>
    <p:extLst>
      <p:ext uri="{BB962C8B-B14F-4D97-AF65-F5344CB8AC3E}">
        <p14:creationId xmlns:p14="http://schemas.microsoft.com/office/powerpoint/2010/main" val="37407975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323528" y="44624"/>
            <a:ext cx="8640763" cy="6121400"/>
          </a:xfrm>
        </p:spPr>
        <p:txBody>
          <a:bodyPr/>
          <a:lstStyle/>
          <a:p>
            <a:pPr marL="0" indent="0" eaLnBrk="1" hangingPunct="1">
              <a:buFontTx/>
              <a:buNone/>
            </a:pPr>
            <a:r>
              <a:rPr lang="en-GB" altLang="fr-FR" sz="2800" dirty="0" smtClean="0">
                <a:latin typeface="Times New Roman" panose="02020603050405020304" pitchFamily="18" charset="0"/>
              </a:rPr>
              <a:t>So far, so unsurprising. The key result of this piece of analysis is that the D(</a:t>
            </a:r>
            <a:r>
              <a:rPr lang="en-GB" altLang="fr-FR" sz="2800" dirty="0" smtClean="0">
                <a:latin typeface="Times New Roman" panose="02020603050405020304" pitchFamily="18" charset="0"/>
                <a:sym typeface="Symbol" panose="05050102010706020507" pitchFamily="18" charset="2"/>
              </a:rPr>
              <a:t>) function, which determines *, depends on F(). This latter is not the same for men and women, and </a:t>
            </a:r>
            <a:r>
              <a:rPr lang="en-GB" altLang="fr-FR" sz="2800" dirty="0" err="1" smtClean="0">
                <a:latin typeface="Times New Roman" panose="02020603050405020304" pitchFamily="18" charset="0"/>
                <a:sym typeface="Symbol" panose="05050102010706020507" pitchFamily="18" charset="2"/>
              </a:rPr>
              <a:t>Lazear</a:t>
            </a:r>
            <a:r>
              <a:rPr lang="en-GB" altLang="fr-FR" sz="2800" dirty="0" smtClean="0">
                <a:latin typeface="Times New Roman" panose="02020603050405020304" pitchFamily="18" charset="0"/>
                <a:sym typeface="Symbol" panose="05050102010706020507" pitchFamily="18" charset="2"/>
              </a:rPr>
              <a:t> shows that </a:t>
            </a:r>
            <a:r>
              <a:rPr lang="en-GB" altLang="fr-FR" sz="2800" dirty="0" smtClean="0">
                <a:solidFill>
                  <a:srgbClr val="FF0000"/>
                </a:solidFill>
                <a:latin typeface="Times New Roman" panose="02020603050405020304" pitchFamily="18" charset="0"/>
                <a:sym typeface="Symbol" panose="05050102010706020507" pitchFamily="18" charset="2"/>
              </a:rPr>
              <a:t></a:t>
            </a:r>
            <a:r>
              <a:rPr lang="en-GB" altLang="fr-FR" sz="2800" baseline="-25000" dirty="0" smtClean="0">
                <a:solidFill>
                  <a:srgbClr val="FF0000"/>
                </a:solidFill>
                <a:latin typeface="Times New Roman" panose="02020603050405020304" pitchFamily="18" charset="0"/>
                <a:sym typeface="Symbol" panose="05050102010706020507" pitchFamily="18" charset="2"/>
              </a:rPr>
              <a:t>F</a:t>
            </a:r>
            <a:r>
              <a:rPr lang="en-GB" altLang="fr-FR" sz="2800" dirty="0" smtClean="0">
                <a:solidFill>
                  <a:srgbClr val="FF0000"/>
                </a:solidFill>
                <a:latin typeface="Times New Roman" panose="02020603050405020304" pitchFamily="18" charset="0"/>
                <a:sym typeface="Symbol" panose="05050102010706020507" pitchFamily="18" charset="2"/>
              </a:rPr>
              <a:t>* &gt; </a:t>
            </a:r>
            <a:r>
              <a:rPr lang="en-GB" altLang="fr-FR" sz="2800" baseline="-25000" dirty="0" smtClean="0">
                <a:solidFill>
                  <a:srgbClr val="FF0000"/>
                </a:solidFill>
                <a:latin typeface="Times New Roman" panose="02020603050405020304" pitchFamily="18" charset="0"/>
                <a:sym typeface="Symbol" panose="05050102010706020507" pitchFamily="18" charset="2"/>
              </a:rPr>
              <a:t>M</a:t>
            </a:r>
            <a:r>
              <a:rPr lang="en-GB" altLang="fr-FR" sz="2800" dirty="0" smtClean="0">
                <a:solidFill>
                  <a:srgbClr val="FF0000"/>
                </a:solidFill>
                <a:latin typeface="Times New Roman" panose="02020603050405020304" pitchFamily="18" charset="0"/>
                <a:sym typeface="Symbol" panose="05050102010706020507" pitchFamily="18" charset="2"/>
              </a:rPr>
              <a:t>*: the cut-off ability point to take the investment job is higher for women </a:t>
            </a:r>
            <a:r>
              <a:rPr lang="en-GB" altLang="fr-FR" sz="2800" dirty="0" smtClean="0">
                <a:latin typeface="Times New Roman" panose="02020603050405020304" pitchFamily="18" charset="0"/>
                <a:sym typeface="Symbol" panose="05050102010706020507" pitchFamily="18" charset="2"/>
              </a:rPr>
              <a:t>(because there is a greater chance that they won’t be in employment in period 2).</a:t>
            </a:r>
          </a:p>
          <a:p>
            <a:pPr marL="0" indent="0" eaLnBrk="1" hangingPunct="1">
              <a:buFontTx/>
              <a:buNone/>
            </a:pPr>
            <a:endParaRPr lang="en-GB" altLang="fr-FR" sz="2800" dirty="0" smtClean="0">
              <a:latin typeface="Times New Roman" panose="02020603050405020304" pitchFamily="18" charset="0"/>
              <a:sym typeface="Symbol" panose="05050102010706020507" pitchFamily="18" charset="2"/>
            </a:endParaRPr>
          </a:p>
          <a:p>
            <a:pPr marL="0" indent="0" eaLnBrk="1" hangingPunct="1">
              <a:buFontTx/>
              <a:buNone/>
            </a:pPr>
            <a:r>
              <a:rPr lang="en-GB" altLang="fr-FR" sz="2800" dirty="0" smtClean="0">
                <a:latin typeface="Times New Roman" panose="02020603050405020304" pitchFamily="18" charset="0"/>
                <a:sym typeface="Symbol" panose="05050102010706020507" pitchFamily="18" charset="2"/>
              </a:rPr>
              <a:t>As a result, the average ability of women in investment jobs will be greater than the average ability of men in the same job (selection is more rigorous for the former). </a:t>
            </a:r>
            <a:r>
              <a:rPr lang="en-GB" altLang="fr-FR" sz="2800" dirty="0" smtClean="0">
                <a:solidFill>
                  <a:srgbClr val="FF0000"/>
                </a:solidFill>
                <a:latin typeface="Times New Roman" panose="02020603050405020304" pitchFamily="18" charset="0"/>
                <a:sym typeface="Symbol" panose="05050102010706020507" pitchFamily="18" charset="2"/>
              </a:rPr>
              <a:t>And the average ability of women in non-investment jobs will be higher as well…</a:t>
            </a:r>
          </a:p>
          <a:p>
            <a:pPr marL="0" indent="0" eaLnBrk="1" hangingPunct="1">
              <a:buFontTx/>
              <a:buNone/>
            </a:pPr>
            <a:endParaRPr lang="en-GB" altLang="fr-FR" sz="2800" dirty="0" smtClean="0">
              <a:latin typeface="Times New Roman" panose="02020603050405020304" pitchFamily="18" charset="0"/>
              <a:sym typeface="Symbol" panose="05050102010706020507" pitchFamily="18" charset="2"/>
            </a:endParaRPr>
          </a:p>
          <a:p>
            <a:pPr marL="0" indent="0" eaLnBrk="1" hangingPunct="1">
              <a:buFontTx/>
              <a:buNone/>
            </a:pPr>
            <a:r>
              <a:rPr lang="en-GB" altLang="fr-FR" sz="2800" dirty="0" smtClean="0">
                <a:latin typeface="Times New Roman" panose="02020603050405020304" pitchFamily="18" charset="0"/>
                <a:sym typeface="Symbol" panose="05050102010706020507" pitchFamily="18" charset="2"/>
              </a:rPr>
              <a:t>Women are penalised by “better” outside options.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323850" y="115888"/>
            <a:ext cx="8640763" cy="6121400"/>
          </a:xfrm>
        </p:spPr>
        <p:txBody>
          <a:bodyPr/>
          <a:lstStyle/>
          <a:p>
            <a:pPr marL="0" indent="0" eaLnBrk="1" hangingPunct="1">
              <a:buFontTx/>
              <a:buNone/>
            </a:pPr>
            <a:r>
              <a:rPr lang="en-GB" altLang="fr-FR" sz="2800" dirty="0" smtClean="0">
                <a:latin typeface="Times New Roman" panose="02020603050405020304" pitchFamily="18" charset="0"/>
              </a:rPr>
              <a:t>The quality cut-off for the investment job is higher for women than for men.</a:t>
            </a:r>
          </a:p>
          <a:p>
            <a:pPr marL="0" indent="0" eaLnBrk="1" hangingPunct="1">
              <a:buFontTx/>
              <a:buNone/>
            </a:pPr>
            <a:r>
              <a:rPr lang="en-GB" altLang="fr-FR" sz="2800" dirty="0" smtClean="0">
                <a:latin typeface="Times New Roman" panose="02020603050405020304" pitchFamily="18" charset="0"/>
                <a:sym typeface="Symbol" panose="05050102010706020507" pitchFamily="18" charset="2"/>
              </a:rPr>
              <a:t>Given five individuals with productivity of (1, 2, 3, 4, 5), say that the threshold is four for men to take the good job</a:t>
            </a:r>
          </a:p>
          <a:p>
            <a:pPr marL="0" indent="0" eaLnBrk="1" hangingPunct="1">
              <a:buNone/>
            </a:pPr>
            <a:endParaRPr lang="en-GB" altLang="fr-FR" sz="2800" dirty="0" smtClean="0">
              <a:latin typeface="Times New Roman" panose="02020603050405020304" pitchFamily="18" charset="0"/>
              <a:sym typeface="Symbol" panose="05050102010706020507" pitchFamily="18" charset="2"/>
            </a:endParaRPr>
          </a:p>
          <a:p>
            <a:pPr marL="0" indent="0" eaLnBrk="1" hangingPunct="1">
              <a:buNone/>
            </a:pPr>
            <a:r>
              <a:rPr lang="en-GB" altLang="fr-FR" sz="2800" dirty="0" smtClean="0">
                <a:solidFill>
                  <a:srgbClr val="FF0000"/>
                </a:solidFill>
                <a:latin typeface="Times New Roman" panose="02020603050405020304" pitchFamily="18" charset="0"/>
                <a:sym typeface="Symbol" panose="05050102010706020507" pitchFamily="18" charset="2"/>
              </a:rPr>
              <a:t>1	2	3</a:t>
            </a:r>
            <a:r>
              <a:rPr lang="en-GB" altLang="fr-FR" sz="2800" dirty="0" smtClean="0">
                <a:latin typeface="Times New Roman" panose="02020603050405020304" pitchFamily="18" charset="0"/>
                <a:sym typeface="Symbol" panose="05050102010706020507" pitchFamily="18" charset="2"/>
              </a:rPr>
              <a:t>	</a:t>
            </a:r>
            <a:r>
              <a:rPr lang="en-GB" altLang="fr-FR" sz="2800" dirty="0" smtClean="0">
                <a:solidFill>
                  <a:srgbClr val="00B050"/>
                </a:solidFill>
                <a:latin typeface="Times New Roman" panose="02020603050405020304" pitchFamily="18" charset="0"/>
                <a:sym typeface="Symbol" panose="05050102010706020507" pitchFamily="18" charset="2"/>
              </a:rPr>
              <a:t>4	5</a:t>
            </a:r>
            <a:endParaRPr lang="en-GB" altLang="fr-FR" sz="2800" dirty="0">
              <a:solidFill>
                <a:srgbClr val="00B050"/>
              </a:solidFill>
              <a:latin typeface="Times New Roman" panose="02020603050405020304" pitchFamily="18" charset="0"/>
              <a:sym typeface="Symbol" panose="05050102010706020507" pitchFamily="18" charset="2"/>
            </a:endParaRPr>
          </a:p>
          <a:p>
            <a:pPr marL="0" indent="0" eaLnBrk="1" hangingPunct="1">
              <a:buNone/>
            </a:pPr>
            <a:endParaRPr lang="en-GB" altLang="fr-FR" sz="2800" dirty="0" smtClean="0">
              <a:latin typeface="Times New Roman" panose="02020603050405020304" pitchFamily="18" charset="0"/>
              <a:sym typeface="Symbol" panose="05050102010706020507" pitchFamily="18" charset="2"/>
            </a:endParaRPr>
          </a:p>
          <a:p>
            <a:pPr marL="0" indent="0" eaLnBrk="1" hangingPunct="1">
              <a:buNone/>
            </a:pPr>
            <a:r>
              <a:rPr lang="en-GB" altLang="fr-FR" sz="2800" dirty="0" smtClean="0">
                <a:latin typeface="Times New Roman" panose="02020603050405020304" pitchFamily="18" charset="0"/>
                <a:sym typeface="Symbol" panose="05050102010706020507" pitchFamily="18" charset="2"/>
              </a:rPr>
              <a:t>But for women it is five</a:t>
            </a:r>
          </a:p>
          <a:p>
            <a:pPr marL="0" indent="0" eaLnBrk="1" hangingPunct="1">
              <a:buNone/>
            </a:pPr>
            <a:endParaRPr lang="en-GB" altLang="fr-FR" sz="2800" dirty="0">
              <a:latin typeface="Times New Roman" panose="02020603050405020304" pitchFamily="18" charset="0"/>
              <a:sym typeface="Symbol" panose="05050102010706020507" pitchFamily="18" charset="2"/>
            </a:endParaRPr>
          </a:p>
          <a:p>
            <a:pPr marL="0" indent="0" eaLnBrk="1" hangingPunct="1">
              <a:buNone/>
            </a:pPr>
            <a:r>
              <a:rPr lang="en-GB" altLang="fr-FR" sz="2800" dirty="0">
                <a:solidFill>
                  <a:srgbClr val="FF0000"/>
                </a:solidFill>
                <a:latin typeface="Times New Roman" panose="02020603050405020304" pitchFamily="18" charset="0"/>
                <a:sym typeface="Symbol" panose="05050102010706020507" pitchFamily="18" charset="2"/>
              </a:rPr>
              <a:t>1	2	3	4</a:t>
            </a:r>
            <a:r>
              <a:rPr lang="en-GB" altLang="fr-FR" sz="2800" dirty="0">
                <a:latin typeface="Times New Roman" panose="02020603050405020304" pitchFamily="18" charset="0"/>
                <a:sym typeface="Symbol" panose="05050102010706020507" pitchFamily="18" charset="2"/>
              </a:rPr>
              <a:t>	</a:t>
            </a:r>
            <a:r>
              <a:rPr lang="en-GB" altLang="fr-FR" sz="2800" dirty="0">
                <a:solidFill>
                  <a:srgbClr val="00B050"/>
                </a:solidFill>
                <a:latin typeface="Times New Roman" panose="02020603050405020304" pitchFamily="18" charset="0"/>
                <a:sym typeface="Symbol" panose="05050102010706020507" pitchFamily="18" charset="2"/>
              </a:rPr>
              <a:t>5</a:t>
            </a:r>
          </a:p>
          <a:p>
            <a:pPr marL="0" indent="0" eaLnBrk="1" hangingPunct="1">
              <a:buNone/>
            </a:pPr>
            <a:endParaRPr lang="en-GB" altLang="fr-FR" sz="2800" dirty="0" smtClean="0">
              <a:latin typeface="Times New Roman" panose="02020603050405020304" pitchFamily="18" charset="0"/>
              <a:sym typeface="Symbol" panose="05050102010706020507" pitchFamily="18" charset="2"/>
            </a:endParaRPr>
          </a:p>
          <a:p>
            <a:pPr marL="0" indent="0" eaLnBrk="1" hangingPunct="1">
              <a:buNone/>
            </a:pPr>
            <a:r>
              <a:rPr lang="en-GB" altLang="fr-FR" sz="2800" dirty="0" smtClean="0">
                <a:latin typeface="Times New Roman" panose="02020603050405020304" pitchFamily="18" charset="0"/>
                <a:sym typeface="Symbol" panose="05050102010706020507" pitchFamily="18" charset="2"/>
              </a:rPr>
              <a:t>Average productivity in bad job for M and F is (2, 2.5); in the good job it is (4.5, 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323850" y="115888"/>
            <a:ext cx="8640763" cy="6121400"/>
          </a:xfrm>
        </p:spPr>
        <p:txBody>
          <a:bodyPr/>
          <a:lstStyle/>
          <a:p>
            <a:pPr marL="0" indent="0" eaLnBrk="1" hangingPunct="1">
              <a:buFontTx/>
              <a:buNone/>
            </a:pPr>
            <a:r>
              <a:rPr lang="en-GB" altLang="fr-FR" sz="2800" dirty="0" smtClean="0">
                <a:latin typeface="Times New Roman" panose="02020603050405020304" pitchFamily="18" charset="0"/>
              </a:rPr>
              <a:t>Note that this is </a:t>
            </a:r>
            <a:r>
              <a:rPr lang="en-GB" altLang="fr-FR" sz="2800" b="1" dirty="0" smtClean="0">
                <a:solidFill>
                  <a:srgbClr val="FF0000"/>
                </a:solidFill>
                <a:latin typeface="Times New Roman" panose="02020603050405020304" pitchFamily="18" charset="0"/>
              </a:rPr>
              <a:t>not</a:t>
            </a:r>
            <a:r>
              <a:rPr lang="en-GB" altLang="fr-FR" sz="2800" dirty="0" smtClean="0">
                <a:latin typeface="Times New Roman" panose="02020603050405020304" pitchFamily="18" charset="0"/>
              </a:rPr>
              <a:t> a theory of discrimination by the firm</a:t>
            </a:r>
          </a:p>
          <a:p>
            <a:pPr marL="0" indent="0" eaLnBrk="1" hangingPunct="1">
              <a:buFontTx/>
              <a:buNone/>
            </a:pPr>
            <a:endParaRPr lang="en-GB" altLang="fr-FR" sz="2800" dirty="0" smtClean="0">
              <a:latin typeface="Times New Roman" panose="02020603050405020304" pitchFamily="18" charset="0"/>
              <a:sym typeface="Symbol" panose="05050102010706020507" pitchFamily="18" charset="2"/>
            </a:endParaRPr>
          </a:p>
          <a:p>
            <a:pPr marL="0" indent="0" eaLnBrk="1" hangingPunct="1">
              <a:buFontTx/>
              <a:buNone/>
            </a:pPr>
            <a:r>
              <a:rPr lang="en-GB" altLang="fr-FR" sz="2800" dirty="0" smtClean="0">
                <a:latin typeface="Times New Roman" panose="02020603050405020304" pitchFamily="18" charset="0"/>
                <a:sym typeface="Symbol" panose="05050102010706020507" pitchFamily="18" charset="2"/>
              </a:rPr>
              <a:t>The firm is neutral here</a:t>
            </a:r>
          </a:p>
          <a:p>
            <a:pPr marL="0" indent="0" eaLnBrk="1" hangingPunct="1">
              <a:buFontTx/>
              <a:buNone/>
            </a:pPr>
            <a:endParaRPr lang="en-GB" altLang="fr-FR" sz="2800" dirty="0" smtClean="0">
              <a:latin typeface="Times New Roman" panose="02020603050405020304" pitchFamily="18" charset="0"/>
              <a:sym typeface="Symbol" panose="05050102010706020507" pitchFamily="18" charset="2"/>
            </a:endParaRPr>
          </a:p>
          <a:p>
            <a:pPr marL="0" indent="0" eaLnBrk="1" hangingPunct="1">
              <a:buFontTx/>
              <a:buNone/>
            </a:pPr>
            <a:r>
              <a:rPr lang="en-GB" altLang="fr-FR" sz="2800" dirty="0" smtClean="0">
                <a:latin typeface="Times New Roman" panose="02020603050405020304" pitchFamily="18" charset="0"/>
                <a:sym typeface="Symbol" panose="05050102010706020507" pitchFamily="18" charset="2"/>
              </a:rPr>
              <a:t>The only variable it could change would be the return to investment: </a:t>
            </a:r>
            <a:r>
              <a:rPr lang="en-GB" altLang="fr-FR" sz="2800" baseline="-25000" dirty="0" smtClean="0">
                <a:latin typeface="Times New Roman" panose="02020603050405020304" pitchFamily="18" charset="0"/>
                <a:sym typeface="Symbol" panose="05050102010706020507" pitchFamily="18" charset="2"/>
              </a:rPr>
              <a:t>2 </a:t>
            </a:r>
            <a:r>
              <a:rPr lang="en-GB" altLang="fr-FR" sz="2800"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sym typeface="Symbol" panose="05050102010706020507" pitchFamily="18" charset="2"/>
              </a:rPr>
              <a:t> </a:t>
            </a:r>
            <a:r>
              <a:rPr lang="en-GB" altLang="fr-FR" sz="2800"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sym typeface="Symbol" panose="05050102010706020507" pitchFamily="18" charset="2"/>
              </a:rPr>
              <a:t>1</a:t>
            </a:r>
          </a:p>
          <a:p>
            <a:pPr marL="0" indent="0" eaLnBrk="1" hangingPunct="1">
              <a:buFontTx/>
              <a:buNone/>
            </a:pPr>
            <a:endParaRPr lang="en-GB" altLang="fr-FR" sz="2800" baseline="-25000" dirty="0" smtClean="0">
              <a:latin typeface="Times New Roman" panose="02020603050405020304" pitchFamily="18" charset="0"/>
              <a:sym typeface="Symbol" panose="05050102010706020507" pitchFamily="18" charset="2"/>
            </a:endParaRPr>
          </a:p>
          <a:p>
            <a:pPr marL="0" indent="0" eaLnBrk="1" hangingPunct="1">
              <a:buFontTx/>
              <a:buNone/>
            </a:pPr>
            <a:r>
              <a:rPr lang="en-GB" altLang="fr-FR" sz="2800" dirty="0" smtClean="0">
                <a:latin typeface="Times New Roman" panose="02020603050405020304" pitchFamily="18" charset="0"/>
                <a:sym typeface="Symbol" panose="05050102010706020507" pitchFamily="18" charset="2"/>
              </a:rPr>
              <a:t>A flatter wage profile would reduce the M-F difference, but lead to fewer people becoming educated</a:t>
            </a:r>
          </a:p>
        </p:txBody>
      </p:sp>
    </p:spTree>
    <p:extLst>
      <p:ext uri="{BB962C8B-B14F-4D97-AF65-F5344CB8AC3E}">
        <p14:creationId xmlns:p14="http://schemas.microsoft.com/office/powerpoint/2010/main" val="18527743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79512" y="116234"/>
            <a:ext cx="8856984" cy="6193086"/>
          </a:xfrm>
        </p:spPr>
        <p:txBody>
          <a:bodyPr/>
          <a:lstStyle/>
          <a:p>
            <a:pPr marL="0" indent="0" eaLnBrk="1" hangingPunct="1">
              <a:lnSpc>
                <a:spcPct val="80000"/>
              </a:lnSpc>
              <a:buFontTx/>
              <a:buNone/>
              <a:defRPr/>
            </a:pPr>
            <a:r>
              <a:rPr lang="en-GB" altLang="fr-FR" sz="2800" u="sng" dirty="0" smtClean="0">
                <a:latin typeface="Times New Roman" pitchFamily="18" charset="0"/>
              </a:rPr>
              <a:t>Signalling</a:t>
            </a:r>
          </a:p>
          <a:p>
            <a:pPr marL="0" indent="0" eaLnBrk="1" hangingPunct="1">
              <a:lnSpc>
                <a:spcPct val="80000"/>
              </a:lnSpc>
              <a:buFontTx/>
              <a:buNone/>
              <a:defRPr/>
            </a:pPr>
            <a:r>
              <a:rPr lang="en-GB" altLang="fr-FR" sz="2800" dirty="0" smtClean="0">
                <a:latin typeface="Times New Roman" pitchFamily="18" charset="0"/>
              </a:rPr>
              <a:t>This builds on statistical discrimination</a:t>
            </a:r>
            <a:r>
              <a:rPr lang="en-GB" altLang="fr-FR" sz="2800" dirty="0" smtClean="0">
                <a:latin typeface="Times New Roman" pitchFamily="18" charset="0"/>
              </a:rPr>
              <a:t>.</a:t>
            </a:r>
          </a:p>
          <a:p>
            <a:pPr marL="0" indent="0" eaLnBrk="1" hangingPunct="1">
              <a:lnSpc>
                <a:spcPct val="80000"/>
              </a:lnSpc>
              <a:buFontTx/>
              <a:buNone/>
              <a:defRPr/>
            </a:pPr>
            <a:endParaRPr lang="en-GB" altLang="fr-FR" sz="2800" dirty="0" smtClean="0">
              <a:latin typeface="Times New Roman" pitchFamily="18" charset="0"/>
            </a:endParaRPr>
          </a:p>
          <a:p>
            <a:pPr marL="0" indent="0" eaLnBrk="1" hangingPunct="1">
              <a:lnSpc>
                <a:spcPct val="80000"/>
              </a:lnSpc>
              <a:buFontTx/>
              <a:buNone/>
              <a:defRPr/>
            </a:pPr>
            <a:r>
              <a:rPr lang="en-GB" altLang="fr-FR" sz="2800" dirty="0" smtClean="0">
                <a:latin typeface="Times New Roman" pitchFamily="18" charset="0"/>
              </a:rPr>
              <a:t>Real </a:t>
            </a:r>
            <a:r>
              <a:rPr lang="en-GB" altLang="fr-FR" sz="2800" dirty="0" smtClean="0">
                <a:latin typeface="Times New Roman" pitchFamily="18" charset="0"/>
              </a:rPr>
              <a:t>productivity of a worker </a:t>
            </a:r>
            <a:r>
              <a:rPr lang="en-GB" altLang="fr-FR" sz="2800" i="1" dirty="0" smtClean="0">
                <a:latin typeface="Times New Roman" pitchFamily="18" charset="0"/>
              </a:rPr>
              <a:t>i</a:t>
            </a:r>
            <a:r>
              <a:rPr lang="en-GB" altLang="fr-FR" sz="2800" dirty="0">
                <a:latin typeface="Times New Roman" pitchFamily="18" charset="0"/>
              </a:rPr>
              <a:t>, </a:t>
            </a:r>
            <a:r>
              <a:rPr lang="en-GB" altLang="fr-FR" sz="2800" i="1" dirty="0">
                <a:latin typeface="Times New Roman" pitchFamily="18" charset="0"/>
              </a:rPr>
              <a:t>q</a:t>
            </a:r>
            <a:r>
              <a:rPr lang="en-GB" altLang="fr-FR" sz="2800" i="1" baseline="-25000" dirty="0">
                <a:latin typeface="Times New Roman" pitchFamily="18" charset="0"/>
              </a:rPr>
              <a:t>i</a:t>
            </a:r>
            <a:r>
              <a:rPr lang="en-GB" altLang="fr-FR" sz="2800" dirty="0" smtClean="0">
                <a:latin typeface="Times New Roman" pitchFamily="18" charset="0"/>
              </a:rPr>
              <a:t>, </a:t>
            </a:r>
            <a:r>
              <a:rPr lang="en-GB" altLang="fr-FR" sz="2800" dirty="0" smtClean="0">
                <a:latin typeface="Times New Roman" pitchFamily="18" charset="0"/>
              </a:rPr>
              <a:t>is unobservable.</a:t>
            </a:r>
          </a:p>
          <a:p>
            <a:pPr marL="0" indent="0" eaLnBrk="1" hangingPunct="1">
              <a:lnSpc>
                <a:spcPct val="80000"/>
              </a:lnSpc>
              <a:buFontTx/>
              <a:buNone/>
              <a:defRPr/>
            </a:pPr>
            <a:r>
              <a:rPr lang="en-GB" altLang="fr-FR" sz="2800" dirty="0" smtClean="0">
                <a:latin typeface="Times New Roman" pitchFamily="18" charset="0"/>
              </a:rPr>
              <a:t>But we observe </a:t>
            </a:r>
            <a:r>
              <a:rPr lang="en-GB" altLang="fr-FR" sz="2800" dirty="0" smtClean="0">
                <a:latin typeface="Times New Roman" pitchFamily="18" charset="0"/>
              </a:rPr>
              <a:t>a signal </a:t>
            </a:r>
            <a:r>
              <a:rPr lang="en-GB" altLang="fr-FR" sz="2800" dirty="0" err="1" smtClean="0">
                <a:latin typeface="Times New Roman" pitchFamily="18" charset="0"/>
              </a:rPr>
              <a:t>s</a:t>
            </a:r>
            <a:r>
              <a:rPr lang="en-GB" altLang="fr-FR" sz="2800" baseline="-25000" dirty="0" err="1" smtClean="0">
                <a:latin typeface="Times New Roman" pitchFamily="18" charset="0"/>
              </a:rPr>
              <a:t>i</a:t>
            </a:r>
            <a:r>
              <a:rPr lang="en-GB" altLang="fr-FR" sz="2800" baseline="30000" dirty="0" err="1" smtClean="0">
                <a:latin typeface="Times New Roman" pitchFamily="18" charset="0"/>
              </a:rPr>
              <a:t>j</a:t>
            </a:r>
            <a:r>
              <a:rPr lang="en-GB" altLang="fr-FR" sz="2800" dirty="0" smtClean="0">
                <a:latin typeface="Times New Roman" pitchFamily="18" charset="0"/>
              </a:rPr>
              <a:t> for </a:t>
            </a:r>
            <a:r>
              <a:rPr lang="en-GB" altLang="fr-FR" sz="2800" dirty="0" smtClean="0">
                <a:latin typeface="Times New Roman" pitchFamily="18" charset="0"/>
              </a:rPr>
              <a:t>this worker </a:t>
            </a:r>
            <a:r>
              <a:rPr lang="en-GB" altLang="fr-FR" sz="2800" i="1" dirty="0" smtClean="0">
                <a:latin typeface="Times New Roman" pitchFamily="18" charset="0"/>
              </a:rPr>
              <a:t>i</a:t>
            </a:r>
            <a:r>
              <a:rPr lang="en-GB" altLang="fr-FR" sz="2800" dirty="0" smtClean="0">
                <a:latin typeface="Times New Roman" pitchFamily="18" charset="0"/>
              </a:rPr>
              <a:t> (who is in </a:t>
            </a:r>
            <a:r>
              <a:rPr lang="en-GB" altLang="fr-FR" sz="2800" dirty="0" smtClean="0">
                <a:latin typeface="Times New Roman" pitchFamily="18" charset="0"/>
              </a:rPr>
              <a:t>group </a:t>
            </a:r>
            <a:r>
              <a:rPr lang="en-GB" altLang="fr-FR" sz="2800" i="1" dirty="0" smtClean="0">
                <a:latin typeface="Times New Roman" pitchFamily="18" charset="0"/>
              </a:rPr>
              <a:t>j </a:t>
            </a:r>
            <a:r>
              <a:rPr lang="en-GB" altLang="fr-FR" sz="2800" dirty="0" smtClean="0">
                <a:latin typeface="Times New Roman" pitchFamily="18" charset="0"/>
              </a:rPr>
              <a:t>– here the groups are men and women):</a:t>
            </a:r>
            <a:endParaRPr lang="en-GB" altLang="fr-FR" sz="2800" dirty="0" smtClean="0">
              <a:latin typeface="Times New Roman" pitchFamily="18" charset="0"/>
            </a:endParaRPr>
          </a:p>
          <a:p>
            <a:pPr marL="0" indent="0" eaLnBrk="1" hangingPunct="1">
              <a:spcBef>
                <a:spcPct val="0"/>
              </a:spcBef>
              <a:buFontTx/>
              <a:buNone/>
              <a:defRPr/>
            </a:pPr>
            <a:r>
              <a:rPr lang="en-GB" altLang="fr-FR" sz="2800" dirty="0" err="1" smtClean="0">
                <a:latin typeface="Times New Roman" pitchFamily="18" charset="0"/>
              </a:rPr>
              <a:t>s</a:t>
            </a:r>
            <a:r>
              <a:rPr lang="en-GB" altLang="fr-FR" sz="2800" baseline="-25000" dirty="0" err="1" smtClean="0">
                <a:latin typeface="Times New Roman" pitchFamily="18" charset="0"/>
              </a:rPr>
              <a:t>i</a:t>
            </a:r>
            <a:r>
              <a:rPr lang="en-GB" altLang="fr-FR" sz="2800" baseline="30000" dirty="0" err="1" smtClean="0">
                <a:latin typeface="Times New Roman" pitchFamily="18" charset="0"/>
              </a:rPr>
              <a:t>j</a:t>
            </a:r>
            <a:r>
              <a:rPr lang="en-GB" altLang="fr-FR" sz="2800" dirty="0" smtClean="0">
                <a:latin typeface="Times New Roman" pitchFamily="18" charset="0"/>
              </a:rPr>
              <a:t> = q</a:t>
            </a:r>
            <a:r>
              <a:rPr lang="en-GB" altLang="fr-FR" sz="2800" baseline="-25000" dirty="0" smtClean="0">
                <a:latin typeface="Times New Roman" pitchFamily="18" charset="0"/>
              </a:rPr>
              <a:t>i</a:t>
            </a:r>
            <a:r>
              <a:rPr lang="en-GB" altLang="fr-FR" sz="2800" dirty="0" smtClean="0">
                <a:latin typeface="Times New Roman" pitchFamily="18" charset="0"/>
              </a:rPr>
              <a:t> + </a:t>
            </a:r>
            <a:r>
              <a:rPr lang="en-GB" altLang="fr-FR" sz="2800" dirty="0" smtClean="0">
                <a:latin typeface="Times New Roman" pitchFamily="18" charset="0"/>
                <a:sym typeface="Symbol" pitchFamily="18" charset="2"/>
              </a:rPr>
              <a:t></a:t>
            </a:r>
            <a:r>
              <a:rPr lang="en-GB" altLang="fr-FR" sz="2800" baseline="-25000" dirty="0" err="1" smtClean="0">
                <a:latin typeface="Times New Roman" pitchFamily="18" charset="0"/>
              </a:rPr>
              <a:t>i</a:t>
            </a:r>
            <a:r>
              <a:rPr lang="en-GB" altLang="fr-FR" sz="2800" baseline="30000" dirty="0" err="1" smtClean="0">
                <a:latin typeface="Times New Roman" pitchFamily="18" charset="0"/>
              </a:rPr>
              <a:t>j</a:t>
            </a:r>
            <a:r>
              <a:rPr lang="en-GB" altLang="fr-FR" sz="2800" dirty="0" smtClean="0">
                <a:latin typeface="Times New Roman" pitchFamily="18" charset="0"/>
              </a:rPr>
              <a:t>, where </a:t>
            </a:r>
            <a:r>
              <a:rPr lang="en-GB" altLang="fr-FR" sz="2800" i="1" dirty="0">
                <a:latin typeface="Times New Roman" pitchFamily="18" charset="0"/>
              </a:rPr>
              <a:t>q </a:t>
            </a:r>
            <a:r>
              <a:rPr lang="en-GB" altLang="fr-FR" sz="2800" dirty="0">
                <a:latin typeface="Times New Roman" pitchFamily="18" charset="0"/>
              </a:rPr>
              <a:t>and </a:t>
            </a:r>
            <a:r>
              <a:rPr lang="en-GB" altLang="fr-FR" sz="2800" i="1" dirty="0">
                <a:latin typeface="Times New Roman" pitchFamily="18" charset="0"/>
                <a:sym typeface="Symbol" pitchFamily="18" charset="2"/>
              </a:rPr>
              <a:t></a:t>
            </a:r>
            <a:r>
              <a:rPr lang="en-GB" altLang="fr-FR" sz="2800" dirty="0">
                <a:latin typeface="Times New Roman" pitchFamily="18" charset="0"/>
                <a:sym typeface="Symbol" pitchFamily="18" charset="2"/>
              </a:rPr>
              <a:t> are independent of each other.</a:t>
            </a:r>
          </a:p>
          <a:p>
            <a:pPr marL="0" indent="0" eaLnBrk="1" hangingPunct="1">
              <a:lnSpc>
                <a:spcPct val="80000"/>
              </a:lnSpc>
              <a:buFontTx/>
              <a:buNone/>
              <a:defRPr/>
            </a:pPr>
            <a:endParaRPr lang="en-GB" altLang="fr-FR" sz="2800" dirty="0" smtClean="0">
              <a:latin typeface="Times New Roman" pitchFamily="18" charset="0"/>
            </a:endParaRPr>
          </a:p>
          <a:p>
            <a:pPr marL="0" indent="0" eaLnBrk="1" hangingPunct="1">
              <a:lnSpc>
                <a:spcPct val="80000"/>
              </a:lnSpc>
              <a:buFontTx/>
              <a:buNone/>
              <a:defRPr/>
            </a:pPr>
            <a:r>
              <a:rPr lang="en-GB" altLang="fr-FR" sz="2800" dirty="0" smtClean="0">
                <a:latin typeface="Times New Roman" pitchFamily="18" charset="0"/>
              </a:rPr>
              <a:t>Both </a:t>
            </a:r>
            <a:r>
              <a:rPr lang="en-GB" altLang="fr-FR" sz="2800" i="1" dirty="0" smtClean="0">
                <a:latin typeface="Times New Roman" pitchFamily="18" charset="0"/>
              </a:rPr>
              <a:t>q </a:t>
            </a:r>
            <a:r>
              <a:rPr lang="en-GB" altLang="fr-FR" sz="2800" dirty="0" smtClean="0">
                <a:latin typeface="Times New Roman" pitchFamily="18" charset="0"/>
              </a:rPr>
              <a:t>and </a:t>
            </a:r>
            <a:r>
              <a:rPr lang="en-GB" altLang="fr-FR" sz="2800" i="1" dirty="0" smtClean="0">
                <a:latin typeface="Times New Roman" pitchFamily="18" charset="0"/>
                <a:sym typeface="Symbol" pitchFamily="18" charset="2"/>
              </a:rPr>
              <a:t></a:t>
            </a:r>
            <a:r>
              <a:rPr lang="en-GB" altLang="fr-FR" sz="2800" dirty="0" smtClean="0">
                <a:latin typeface="Times New Roman" pitchFamily="18" charset="0"/>
                <a:sym typeface="Symbol" pitchFamily="18" charset="2"/>
              </a:rPr>
              <a:t> are random variables:</a:t>
            </a:r>
          </a:p>
          <a:p>
            <a:pPr marL="0" indent="0" eaLnBrk="1" hangingPunct="1">
              <a:lnSpc>
                <a:spcPct val="80000"/>
              </a:lnSpc>
              <a:buFontTx/>
              <a:buNone/>
              <a:defRPr/>
            </a:pPr>
            <a:r>
              <a:rPr lang="en-GB" altLang="fr-FR" sz="2800" dirty="0" smtClean="0">
                <a:latin typeface="Times New Roman" pitchFamily="18" charset="0"/>
                <a:sym typeface="Symbol" pitchFamily="18" charset="2"/>
              </a:rPr>
              <a:t></a:t>
            </a:r>
            <a:r>
              <a:rPr lang="en-GB" altLang="fr-FR" sz="2800" baseline="-25000" dirty="0" err="1" smtClean="0">
                <a:latin typeface="Times New Roman" pitchFamily="18" charset="0"/>
              </a:rPr>
              <a:t>i</a:t>
            </a:r>
            <a:r>
              <a:rPr lang="en-GB" altLang="fr-FR" sz="2800" baseline="30000" dirty="0" err="1" smtClean="0">
                <a:latin typeface="Times New Roman" pitchFamily="18" charset="0"/>
              </a:rPr>
              <a:t>j</a:t>
            </a:r>
            <a:r>
              <a:rPr lang="en-GB" altLang="fr-FR" sz="2800" dirty="0" smtClean="0">
                <a:latin typeface="Times New Roman" pitchFamily="18" charset="0"/>
                <a:sym typeface="Symbol" pitchFamily="18" charset="2"/>
              </a:rPr>
              <a:t> </a:t>
            </a:r>
            <a:r>
              <a:rPr lang="en-US" altLang="fr-FR" sz="2800" dirty="0" smtClean="0">
                <a:latin typeface="Times New Roman" pitchFamily="18" charset="0"/>
                <a:cs typeface="Times New Roman" pitchFamily="18" charset="0"/>
                <a:sym typeface="Symbol" pitchFamily="18" charset="2"/>
              </a:rPr>
              <a:t>~ N(0, </a:t>
            </a:r>
            <a:r>
              <a:rPr lang="en-GB" altLang="fr-FR" sz="2800" baseline="30000" dirty="0" smtClean="0">
                <a:latin typeface="Times New Roman" pitchFamily="18" charset="0"/>
              </a:rPr>
              <a:t>2</a:t>
            </a:r>
            <a:r>
              <a:rPr lang="en-GB" altLang="fr-FR" sz="2800" baseline="-25000" dirty="0" smtClean="0">
                <a:latin typeface="Times New Roman" pitchFamily="18" charset="0"/>
                <a:sym typeface="Symbol" pitchFamily="18" charset="2"/>
              </a:rPr>
              <a:t></a:t>
            </a:r>
            <a:r>
              <a:rPr lang="en-GB" altLang="fr-FR" sz="2800" baseline="-25000" dirty="0" smtClean="0">
                <a:latin typeface="Times New Roman" pitchFamily="18" charset="0"/>
              </a:rPr>
              <a:t>j</a:t>
            </a:r>
            <a:r>
              <a:rPr lang="en-US" altLang="fr-FR" sz="2800" dirty="0" smtClean="0">
                <a:latin typeface="Times New Roman" pitchFamily="18" charset="0"/>
                <a:cs typeface="Times New Roman" pitchFamily="18" charset="0"/>
                <a:sym typeface="Symbol" pitchFamily="18" charset="2"/>
              </a:rPr>
              <a:t>) – a productivity draw with zero mean but </a:t>
            </a:r>
            <a:r>
              <a:rPr lang="en-US" altLang="fr-FR" sz="2800" dirty="0">
                <a:solidFill>
                  <a:srgbClr val="FF0000"/>
                </a:solidFill>
                <a:latin typeface="Times New Roman" pitchFamily="18" charset="0"/>
                <a:sym typeface="Symbol" pitchFamily="18" charset="2"/>
              </a:rPr>
              <a:t>group-specific standard deviation</a:t>
            </a:r>
          </a:p>
          <a:p>
            <a:pPr marL="0" indent="0" eaLnBrk="1" hangingPunct="1">
              <a:lnSpc>
                <a:spcPct val="80000"/>
              </a:lnSpc>
              <a:buFontTx/>
              <a:buNone/>
              <a:defRPr/>
            </a:pPr>
            <a:r>
              <a:rPr lang="en-GB" altLang="fr-FR" sz="2800" dirty="0" smtClean="0">
                <a:latin typeface="Times New Roman" pitchFamily="18" charset="0"/>
                <a:sym typeface="Symbol" pitchFamily="18" charset="2"/>
              </a:rPr>
              <a:t>q</a:t>
            </a:r>
            <a:r>
              <a:rPr lang="en-GB" altLang="fr-FR" sz="2800" baseline="-25000" dirty="0" smtClean="0">
                <a:latin typeface="Times New Roman" pitchFamily="18" charset="0"/>
              </a:rPr>
              <a:t>i</a:t>
            </a:r>
            <a:r>
              <a:rPr lang="en-GB" altLang="fr-FR" sz="2800" dirty="0" smtClean="0">
                <a:latin typeface="Times New Roman" pitchFamily="18" charset="0"/>
                <a:sym typeface="Symbol" pitchFamily="18" charset="2"/>
              </a:rPr>
              <a:t> </a:t>
            </a:r>
            <a:r>
              <a:rPr lang="en-US" altLang="fr-FR" sz="2800" dirty="0" smtClean="0">
                <a:latin typeface="Times New Roman" pitchFamily="18" charset="0"/>
                <a:cs typeface="Times New Roman" pitchFamily="18" charset="0"/>
                <a:sym typeface="Symbol" pitchFamily="18" charset="2"/>
              </a:rPr>
              <a:t>~ N(, </a:t>
            </a:r>
            <a:r>
              <a:rPr lang="en-GB" altLang="fr-FR" sz="2800" baseline="30000" dirty="0" smtClean="0">
                <a:latin typeface="Times New Roman" pitchFamily="18" charset="0"/>
              </a:rPr>
              <a:t>2</a:t>
            </a:r>
            <a:r>
              <a:rPr lang="en-GB" altLang="fr-FR" sz="2800" baseline="-25000" dirty="0" smtClean="0">
                <a:latin typeface="Times New Roman" pitchFamily="18" charset="0"/>
                <a:sym typeface="Symbol" pitchFamily="18" charset="2"/>
              </a:rPr>
              <a:t>q</a:t>
            </a:r>
            <a:r>
              <a:rPr lang="en-US" altLang="fr-FR" sz="2800" dirty="0" smtClean="0">
                <a:latin typeface="Times New Roman" pitchFamily="18" charset="0"/>
                <a:cs typeface="Times New Roman" pitchFamily="18" charset="0"/>
                <a:sym typeface="Symbol" pitchFamily="18" charset="2"/>
              </a:rPr>
              <a:t>) - </a:t>
            </a:r>
            <a:r>
              <a:rPr lang="en-GB" altLang="fr-FR" sz="2800" dirty="0">
                <a:solidFill>
                  <a:srgbClr val="FF0000"/>
                </a:solidFill>
                <a:latin typeface="Times New Roman" pitchFamily="18" charset="0"/>
                <a:sym typeface="Symbol" pitchFamily="18" charset="2"/>
              </a:rPr>
              <a:t>The distribution of ability (q) </a:t>
            </a:r>
            <a:r>
              <a:rPr lang="en-GB" altLang="fr-FR" sz="2800" dirty="0" smtClean="0">
                <a:solidFill>
                  <a:srgbClr val="FF0000"/>
                </a:solidFill>
                <a:latin typeface="Times New Roman" pitchFamily="18" charset="0"/>
                <a:sym typeface="Symbol" pitchFamily="18" charset="2"/>
              </a:rPr>
              <a:t>is the </a:t>
            </a:r>
            <a:r>
              <a:rPr lang="en-GB" altLang="fr-FR" sz="2800" dirty="0">
                <a:solidFill>
                  <a:srgbClr val="FF0000"/>
                </a:solidFill>
                <a:latin typeface="Times New Roman" pitchFamily="18" charset="0"/>
                <a:sym typeface="Symbol" pitchFamily="18" charset="2"/>
              </a:rPr>
              <a:t>same for men and </a:t>
            </a:r>
            <a:r>
              <a:rPr lang="en-GB" altLang="fr-FR" sz="2800" dirty="0" smtClean="0">
                <a:solidFill>
                  <a:srgbClr val="FF0000"/>
                </a:solidFill>
                <a:latin typeface="Times New Roman" pitchFamily="18" charset="0"/>
                <a:sym typeface="Symbol" pitchFamily="18" charset="2"/>
              </a:rPr>
              <a:t>women</a:t>
            </a:r>
            <a:endParaRPr lang="en-US" altLang="fr-FR" sz="2800" dirty="0" smtClean="0">
              <a:latin typeface="Times New Roman" pitchFamily="18" charset="0"/>
              <a:cs typeface="Times New Roman" pitchFamily="18" charset="0"/>
              <a:sym typeface="Symbol" pitchFamily="18" charset="2"/>
            </a:endParaRPr>
          </a:p>
          <a:p>
            <a:pPr marL="0" indent="0" eaLnBrk="1" hangingPunct="1">
              <a:lnSpc>
                <a:spcPct val="80000"/>
              </a:lnSpc>
              <a:buFontTx/>
              <a:buNone/>
              <a:defRPr/>
            </a:pPr>
            <a:endParaRPr lang="en-GB" altLang="fr-FR" sz="2800" dirty="0" smtClean="0">
              <a:latin typeface="Times New Roman" pitchFamily="18" charset="0"/>
              <a:sym typeface="Symbol" pitchFamily="18" charset="2"/>
            </a:endParaRPr>
          </a:p>
          <a:p>
            <a:pPr marL="0" indent="0" eaLnBrk="1" hangingPunct="1">
              <a:lnSpc>
                <a:spcPct val="80000"/>
              </a:lnSpc>
              <a:buFontTx/>
              <a:buNone/>
              <a:defRPr/>
            </a:pPr>
            <a:r>
              <a:rPr lang="en-GB" altLang="fr-FR" sz="2800" dirty="0" smtClean="0">
                <a:latin typeface="Times New Roman" pitchFamily="18" charset="0"/>
                <a:sym typeface="Symbol" pitchFamily="18" charset="2"/>
              </a:rPr>
              <a:t>Women’s </a:t>
            </a:r>
            <a:r>
              <a:rPr lang="en-GB" altLang="fr-FR" sz="2800" dirty="0" smtClean="0">
                <a:latin typeface="Times New Roman" pitchFamily="18" charset="0"/>
                <a:sym typeface="Symbol" pitchFamily="18" charset="2"/>
              </a:rPr>
              <a:t>productivity signals are considered to be </a:t>
            </a:r>
            <a:r>
              <a:rPr lang="en-GB" altLang="fr-FR" sz="2800" b="1" dirty="0" smtClean="0">
                <a:latin typeface="Times New Roman" pitchFamily="18" charset="0"/>
                <a:sym typeface="Symbol" pitchFamily="18" charset="2"/>
              </a:rPr>
              <a:t>less precise</a:t>
            </a:r>
            <a:r>
              <a:rPr lang="en-GB" altLang="fr-FR" sz="2800" dirty="0" smtClean="0">
                <a:latin typeface="Times New Roman" pitchFamily="18" charset="0"/>
                <a:sym typeface="Symbol" pitchFamily="18" charset="2"/>
              </a:rPr>
              <a:t> </a:t>
            </a:r>
            <a:r>
              <a:rPr lang="en-GB" altLang="fr-FR" sz="2800" dirty="0" smtClean="0">
                <a:latin typeface="Times New Roman" pitchFamily="18" charset="0"/>
                <a:sym typeface="Symbol" pitchFamily="18" charset="2"/>
              </a:rPr>
              <a:t>(as they </a:t>
            </a:r>
            <a:r>
              <a:rPr lang="en-GB" altLang="fr-FR" sz="2800" dirty="0" smtClean="0">
                <a:latin typeface="Times New Roman" pitchFamily="18" charset="0"/>
                <a:sym typeface="Symbol" pitchFamily="18" charset="2"/>
              </a:rPr>
              <a:t>are interpreted by </a:t>
            </a:r>
            <a:r>
              <a:rPr lang="en-GB" altLang="fr-FR" sz="2800" dirty="0" smtClean="0">
                <a:latin typeface="Times New Roman" pitchFamily="18" charset="0"/>
                <a:sym typeface="Symbol" pitchFamily="18" charset="2"/>
              </a:rPr>
              <a:t>men?): </a:t>
            </a:r>
            <a:r>
              <a:rPr lang="en-US" altLang="fr-FR" sz="2800" dirty="0">
                <a:latin typeface="Times New Roman" pitchFamily="18" charset="0"/>
                <a:cs typeface="Times New Roman" pitchFamily="18" charset="0"/>
                <a:sym typeface="Symbol" pitchFamily="18" charset="2"/>
              </a:rPr>
              <a:t></a:t>
            </a:r>
            <a:r>
              <a:rPr lang="en-GB" altLang="fr-FR" sz="2800" baseline="30000" dirty="0">
                <a:latin typeface="Times New Roman" pitchFamily="18" charset="0"/>
              </a:rPr>
              <a:t>2</a:t>
            </a:r>
            <a:r>
              <a:rPr lang="en-GB" altLang="fr-FR" sz="2800" baseline="-25000" dirty="0" smtClean="0">
                <a:latin typeface="Times New Roman" pitchFamily="18" charset="0"/>
                <a:sym typeface="Symbol" pitchFamily="18" charset="2"/>
              </a:rPr>
              <a:t></a:t>
            </a:r>
            <a:r>
              <a:rPr lang="en-GB" altLang="fr-FR" sz="2800" baseline="-25000" dirty="0" smtClean="0">
                <a:latin typeface="Times New Roman" pitchFamily="18" charset="0"/>
              </a:rPr>
              <a:t>F</a:t>
            </a:r>
            <a:r>
              <a:rPr lang="en-GB" altLang="fr-FR" sz="2800" dirty="0" smtClean="0">
                <a:latin typeface="Times New Roman" pitchFamily="18" charset="0"/>
                <a:sym typeface="Symbol" pitchFamily="18" charset="2"/>
              </a:rPr>
              <a:t> &gt; </a:t>
            </a:r>
            <a:r>
              <a:rPr lang="en-US" altLang="fr-FR" sz="2800" dirty="0" smtClean="0">
                <a:latin typeface="Times New Roman" pitchFamily="18" charset="0"/>
                <a:cs typeface="Times New Roman" pitchFamily="18" charset="0"/>
                <a:sym typeface="Symbol" pitchFamily="18" charset="2"/>
              </a:rPr>
              <a:t></a:t>
            </a:r>
            <a:r>
              <a:rPr lang="en-GB" altLang="fr-FR" sz="2800" baseline="30000" dirty="0">
                <a:latin typeface="Times New Roman" pitchFamily="18" charset="0"/>
              </a:rPr>
              <a:t>2</a:t>
            </a:r>
            <a:r>
              <a:rPr lang="en-GB" altLang="fr-FR" sz="2800" baseline="-25000" dirty="0" smtClean="0">
                <a:latin typeface="Times New Roman" pitchFamily="18" charset="0"/>
                <a:sym typeface="Symbol" pitchFamily="18" charset="2"/>
              </a:rPr>
              <a:t></a:t>
            </a:r>
            <a:r>
              <a:rPr lang="en-GB" altLang="fr-FR" sz="2800" baseline="-25000" dirty="0" smtClean="0">
                <a:latin typeface="Times New Roman" pitchFamily="18" charset="0"/>
              </a:rPr>
              <a:t>M</a:t>
            </a:r>
            <a:endParaRPr lang="en-GB" altLang="fr-FR" sz="2800" dirty="0" smtClean="0">
              <a:latin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323850" y="404813"/>
            <a:ext cx="8640763" cy="6264275"/>
          </a:xfrm>
        </p:spPr>
        <p:txBody>
          <a:bodyPr/>
          <a:lstStyle/>
          <a:p>
            <a:pPr marL="609600" indent="-609600" eaLnBrk="1" hangingPunct="1">
              <a:lnSpc>
                <a:spcPct val="80000"/>
              </a:lnSpc>
              <a:buFontTx/>
              <a:buNone/>
            </a:pPr>
            <a:r>
              <a:rPr lang="en-GB" altLang="fr-FR" sz="2400" dirty="0" smtClean="0">
                <a:latin typeface="Times New Roman" panose="02020603050405020304" pitchFamily="18" charset="0"/>
              </a:rPr>
              <a:t>Wage = expected productivity. It can be shown using Bayes’ Rule (Phelps, 1972) that the employer’s best estimate of productivity is as follows: </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spcBef>
                <a:spcPct val="0"/>
              </a:spcBef>
              <a:buFontTx/>
              <a:buNone/>
            </a:pPr>
            <a:r>
              <a:rPr lang="en-GB" altLang="fr-FR" sz="2400" dirty="0" err="1" smtClean="0">
                <a:latin typeface="Times New Roman" panose="02020603050405020304" pitchFamily="18" charset="0"/>
              </a:rPr>
              <a:t>w</a:t>
            </a:r>
            <a:r>
              <a:rPr lang="en-GB" altLang="fr-FR" sz="2400" baseline="-25000" dirty="0" err="1" smtClean="0">
                <a:latin typeface="Times New Roman" panose="02020603050405020304" pitchFamily="18" charset="0"/>
              </a:rPr>
              <a:t>i</a:t>
            </a:r>
            <a:r>
              <a:rPr lang="en-GB" altLang="fr-FR" sz="2400" baseline="30000" dirty="0" err="1" smtClean="0">
                <a:latin typeface="Times New Roman" panose="02020603050405020304" pitchFamily="18" charset="0"/>
              </a:rPr>
              <a:t>j</a:t>
            </a:r>
            <a:r>
              <a:rPr lang="en-GB" altLang="fr-FR" sz="2400" dirty="0" smtClean="0">
                <a:latin typeface="Times New Roman" panose="02020603050405020304" pitchFamily="18" charset="0"/>
              </a:rPr>
              <a:t> = E(q</a:t>
            </a:r>
            <a:r>
              <a:rPr lang="en-GB" altLang="fr-FR" sz="2400" baseline="-25000" dirty="0" smtClean="0">
                <a:latin typeface="Times New Roman" panose="02020603050405020304" pitchFamily="18" charset="0"/>
              </a:rPr>
              <a:t>i</a:t>
            </a:r>
            <a:r>
              <a:rPr lang="en-GB" altLang="fr-FR" sz="2400" dirty="0" smtClean="0">
                <a:latin typeface="Times New Roman" panose="02020603050405020304" pitchFamily="18" charset="0"/>
              </a:rPr>
              <a:t> | </a:t>
            </a:r>
            <a:r>
              <a:rPr lang="en-GB" altLang="fr-FR" sz="2400" dirty="0" err="1" smtClean="0">
                <a:latin typeface="Times New Roman" panose="02020603050405020304" pitchFamily="18" charset="0"/>
              </a:rPr>
              <a:t>s</a:t>
            </a:r>
            <a:r>
              <a:rPr lang="en-GB" altLang="fr-FR" sz="2400" baseline="-25000" dirty="0" err="1" smtClean="0">
                <a:latin typeface="Times New Roman" panose="02020603050405020304" pitchFamily="18" charset="0"/>
              </a:rPr>
              <a:t>i</a:t>
            </a:r>
            <a:r>
              <a:rPr lang="en-GB" altLang="fr-FR" sz="2400" baseline="30000" dirty="0" err="1" smtClean="0">
                <a:latin typeface="Times New Roman" panose="02020603050405020304" pitchFamily="18" charset="0"/>
              </a:rPr>
              <a:t>j</a:t>
            </a:r>
            <a:r>
              <a:rPr lang="en-GB" altLang="fr-FR" sz="2400" dirty="0" smtClean="0">
                <a:latin typeface="Times New Roman" panose="02020603050405020304" pitchFamily="18" charset="0"/>
              </a:rPr>
              <a:t>) = (1-</a:t>
            </a:r>
            <a:r>
              <a:rPr lang="en-GB" altLang="fr-FR" sz="2400" dirty="0" smtClean="0">
                <a:latin typeface="Times New Roman" panose="02020603050405020304" pitchFamily="18" charset="0"/>
                <a:sym typeface="Symbol" panose="05050102010706020507" pitchFamily="18" charset="2"/>
              </a:rPr>
              <a:t></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rPr>
              <a:t>j</a:t>
            </a:r>
            <a:r>
              <a:rPr lang="en-GB" altLang="fr-FR" sz="2400" dirty="0" smtClean="0">
                <a:latin typeface="Times New Roman" panose="02020603050405020304" pitchFamily="18" charset="0"/>
              </a:rPr>
              <a:t>)</a:t>
            </a:r>
            <a:r>
              <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GB" altLang="fr-FR" sz="2400" dirty="0" smtClean="0">
                <a:latin typeface="Times New Roman" panose="02020603050405020304" pitchFamily="18" charset="0"/>
                <a:sym typeface="Symbol" panose="05050102010706020507" pitchFamily="18" charset="2"/>
              </a:rPr>
              <a:t></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rPr>
              <a:t>j</a:t>
            </a:r>
            <a:r>
              <a:rPr lang="en-GB" altLang="fr-FR" sz="2400" dirty="0" smtClean="0">
                <a:latin typeface="Times New Roman" panose="02020603050405020304" pitchFamily="18" charset="0"/>
              </a:rPr>
              <a:t>s</a:t>
            </a:r>
            <a:r>
              <a:rPr lang="en-GB" altLang="fr-FR" sz="2400" baseline="-25000" dirty="0" smtClean="0">
                <a:latin typeface="Times New Roman" panose="02020603050405020304" pitchFamily="18" charset="0"/>
              </a:rPr>
              <a:t>i</a:t>
            </a:r>
            <a:r>
              <a:rPr lang="en-GB" altLang="fr-FR" sz="2400" baseline="30000" dirty="0" smtClean="0">
                <a:latin typeface="Times New Roman" panose="02020603050405020304" pitchFamily="18" charset="0"/>
              </a:rPr>
              <a:t>j</a:t>
            </a:r>
            <a:endParaRPr lang="en-GB" altLang="fr-FR" sz="2400" dirty="0" smtClean="0">
              <a:latin typeface="Times New Roman" panose="02020603050405020304" pitchFamily="18" charset="0"/>
            </a:endParaRPr>
          </a:p>
          <a:p>
            <a:pPr marL="609600" indent="-609600" eaLnBrk="1" hangingPunct="1">
              <a:spcBef>
                <a:spcPct val="0"/>
              </a:spcBef>
              <a:buFontTx/>
              <a:buNone/>
            </a:pPr>
            <a:endParaRPr lang="en-GB" altLang="fr-FR" sz="2400" dirty="0" smtClean="0">
              <a:latin typeface="Times New Roman" panose="02020603050405020304" pitchFamily="18" charset="0"/>
            </a:endParaRPr>
          </a:p>
          <a:p>
            <a:pPr marL="609600" indent="-609600" eaLnBrk="1" hangingPunct="1">
              <a:spcBef>
                <a:spcPct val="0"/>
              </a:spcBef>
              <a:buFontTx/>
              <a:buNone/>
            </a:pPr>
            <a:r>
              <a:rPr lang="en-GB" altLang="fr-FR" sz="2400" dirty="0" smtClean="0">
                <a:latin typeface="Times New Roman" panose="02020603050405020304" pitchFamily="18" charset="0"/>
              </a:rPr>
              <a:t>The key parameter here is </a:t>
            </a:r>
            <a:r>
              <a:rPr lang="en-GB" altLang="fr-FR" sz="2400" dirty="0" smtClean="0">
                <a:latin typeface="Times New Roman" panose="02020603050405020304" pitchFamily="18" charset="0"/>
                <a:sym typeface="Symbol" panose="05050102010706020507" pitchFamily="18" charset="2"/>
              </a:rPr>
              <a:t></a:t>
            </a:r>
            <a:r>
              <a:rPr lang="en-GB" altLang="fr-FR" sz="2400" baseline="-25000" dirty="0" smtClean="0">
                <a:latin typeface="Times New Roman" panose="02020603050405020304" pitchFamily="18" charset="0"/>
              </a:rPr>
              <a:t>j</a:t>
            </a:r>
            <a:r>
              <a:rPr lang="en-GB" altLang="fr-FR" sz="2400" dirty="0">
                <a:latin typeface="Times New Roman" panose="02020603050405020304" pitchFamily="18" charset="0"/>
              </a:rPr>
              <a:t>:</a:t>
            </a:r>
            <a:r>
              <a:rPr lang="en-GB" altLang="fr-FR" sz="2400" dirty="0" smtClean="0">
                <a:latin typeface="Times New Roman" panose="02020603050405020304" pitchFamily="18" charset="0"/>
              </a:rPr>
              <a:t> the </a:t>
            </a:r>
            <a:r>
              <a:rPr lang="en-GB" altLang="fr-FR" sz="2400" dirty="0" smtClean="0">
                <a:latin typeface="Times New Roman" panose="02020603050405020304" pitchFamily="18" charset="0"/>
              </a:rPr>
              <a:t>correlation coefficient between </a:t>
            </a:r>
            <a:r>
              <a:rPr lang="en-GB" altLang="fr-FR" sz="2400" i="1" dirty="0" smtClean="0">
                <a:latin typeface="Times New Roman" panose="02020603050405020304" pitchFamily="18" charset="0"/>
              </a:rPr>
              <a:t>q</a:t>
            </a:r>
            <a:r>
              <a:rPr lang="en-GB" altLang="fr-FR" sz="2400" dirty="0" smtClean="0">
                <a:latin typeface="Times New Roman" panose="02020603050405020304" pitchFamily="18" charset="0"/>
              </a:rPr>
              <a:t> and the signal </a:t>
            </a:r>
            <a:r>
              <a:rPr lang="en-GB" altLang="fr-FR" sz="2400" dirty="0" err="1" smtClean="0">
                <a:latin typeface="Times New Roman" panose="02020603050405020304" pitchFamily="18" charset="0"/>
              </a:rPr>
              <a:t>s</a:t>
            </a:r>
            <a:r>
              <a:rPr lang="en-GB" altLang="fr-FR" sz="2400" baseline="-25000" dirty="0" err="1" smtClean="0">
                <a:latin typeface="Times New Roman" panose="02020603050405020304" pitchFamily="18" charset="0"/>
              </a:rPr>
              <a:t>i</a:t>
            </a:r>
            <a:r>
              <a:rPr lang="en-GB" altLang="fr-FR" sz="2400" baseline="30000" dirty="0" err="1" smtClean="0">
                <a:latin typeface="Times New Roman" panose="02020603050405020304" pitchFamily="18" charset="0"/>
              </a:rPr>
              <a:t>j</a:t>
            </a:r>
            <a:r>
              <a:rPr lang="en-GB" altLang="fr-FR" sz="2400" dirty="0" smtClean="0">
                <a:latin typeface="Times New Roman" panose="02020603050405020304" pitchFamily="18" charset="0"/>
              </a:rPr>
              <a:t>.</a:t>
            </a:r>
          </a:p>
          <a:p>
            <a:pPr marL="609600" indent="-609600" eaLnBrk="1" hangingPunct="1">
              <a:spcBef>
                <a:spcPct val="0"/>
              </a:spcBef>
              <a:buFontTx/>
              <a:buNone/>
            </a:pPr>
            <a:endParaRPr lang="en-GB" altLang="fr-FR" sz="2400" dirty="0" smtClean="0">
              <a:latin typeface="Times New Roman" panose="02020603050405020304" pitchFamily="18" charset="0"/>
            </a:endParaRPr>
          </a:p>
          <a:p>
            <a:pPr marL="609600" indent="-609600" eaLnBrk="1" hangingPunct="1">
              <a:spcBef>
                <a:spcPct val="0"/>
              </a:spcBef>
              <a:buFontTx/>
              <a:buNone/>
            </a:pPr>
            <a:r>
              <a:rPr lang="en-GB" altLang="fr-FR" sz="2400" dirty="0" smtClean="0">
                <a:latin typeface="Times New Roman" panose="02020603050405020304" pitchFamily="18" charset="0"/>
                <a:sym typeface="Symbol" panose="05050102010706020507" pitchFamily="18" charset="2"/>
              </a:rPr>
              <a:t></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rPr>
              <a:t>j</a:t>
            </a:r>
            <a:r>
              <a:rPr lang="en-GB" altLang="fr-FR" sz="2400" dirty="0" smtClean="0">
                <a:latin typeface="Times New Roman" panose="02020603050405020304" pitchFamily="18" charset="0"/>
              </a:rPr>
              <a:t> = </a:t>
            </a:r>
            <a:r>
              <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sym typeface="Symbol" panose="05050102010706020507" pitchFamily="18" charset="2"/>
              </a:rPr>
              <a:t>q</a:t>
            </a:r>
            <a:r>
              <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sym typeface="Symbol" panose="05050102010706020507" pitchFamily="18" charset="2"/>
              </a:rPr>
              <a:t>q</a:t>
            </a:r>
            <a:r>
              <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sym typeface="Symbol" panose="05050102010706020507" pitchFamily="18" charset="2"/>
              </a:rPr>
              <a:t></a:t>
            </a:r>
            <a:r>
              <a:rPr lang="en-GB" altLang="fr-FR" sz="2400" baseline="-25000" dirty="0" smtClean="0">
                <a:latin typeface="Times New Roman" panose="02020603050405020304" pitchFamily="18" charset="0"/>
              </a:rPr>
              <a:t>j</a:t>
            </a:r>
            <a:r>
              <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609600" indent="-609600" eaLnBrk="1" hangingPunct="1">
              <a:lnSpc>
                <a:spcPct val="80000"/>
              </a:lnSpc>
              <a:buFontTx/>
              <a:buNone/>
            </a:pPr>
            <a:endPar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609600" indent="-609600" eaLnBrk="1" hangingPunct="1">
              <a:lnSpc>
                <a:spcPct val="80000"/>
              </a:lnSpc>
              <a:buFontTx/>
              <a:buNone/>
            </a:pPr>
            <a:r>
              <a:rPr lang="en-GB" altLang="fr-FR" sz="2400" u="sng" dirty="0" smtClean="0">
                <a:latin typeface="Times New Roman" panose="02020603050405020304" pitchFamily="18" charset="0"/>
              </a:rPr>
              <a:t>Implications: </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If there is no correlation between the signal and productivity then everyone paid at average productivity of </a:t>
            </a:r>
            <a:r>
              <a:rPr lang="en-GB" altLang="fr-FR" sz="2400" dirty="0" smtClean="0">
                <a:latin typeface="Times New Roman" panose="02020603050405020304" pitchFamily="18" charset="0"/>
                <a:sym typeface="Symbol" panose="05050102010706020507" pitchFamily="18" charset="2"/>
              </a:rPr>
              <a:t>.</a:t>
            </a:r>
          </a:p>
          <a:p>
            <a:pPr marL="609600" indent="-609600" eaLnBrk="1" hangingPunct="1">
              <a:lnSpc>
                <a:spcPct val="80000"/>
              </a:lnSpc>
              <a:buFontTx/>
              <a:buNone/>
            </a:pPr>
            <a:endParaRPr lang="en-GB" altLang="fr-FR" sz="2400" dirty="0" smtClean="0">
              <a:latin typeface="Times New Roman" panose="02020603050405020304" pitchFamily="18" charset="0"/>
              <a:sym typeface="Symbol" panose="05050102010706020507" pitchFamily="18" charset="2"/>
            </a:endParaRPr>
          </a:p>
          <a:p>
            <a:pPr marL="609600" indent="-609600" eaLnBrk="1" hangingPunct="1">
              <a:lnSpc>
                <a:spcPct val="80000"/>
              </a:lnSpc>
              <a:buFontTx/>
              <a:buNone/>
            </a:pPr>
            <a:r>
              <a:rPr lang="en-GB" altLang="fr-FR" sz="2400" dirty="0" smtClean="0">
                <a:latin typeface="Times New Roman" panose="02020603050405020304" pitchFamily="18" charset="0"/>
                <a:sym typeface="Symbol" panose="05050102010706020507" pitchFamily="18" charset="2"/>
              </a:rPr>
              <a:t>Perfect signal implies that individuals are paid at their own productivity signal of </a:t>
            </a:r>
            <a:r>
              <a:rPr lang="en-GB" altLang="fr-FR" sz="2400" dirty="0" smtClean="0">
                <a:latin typeface="Times New Roman" panose="02020603050405020304" pitchFamily="18" charset="0"/>
              </a:rPr>
              <a:t>q</a:t>
            </a:r>
            <a:r>
              <a:rPr lang="en-GB" altLang="fr-FR" sz="2400" baseline="-25000" dirty="0" smtClean="0">
                <a:latin typeface="Times New Roman" panose="02020603050405020304" pitchFamily="18" charset="0"/>
              </a:rPr>
              <a:t>i</a:t>
            </a:r>
            <a:r>
              <a:rPr lang="en-GB" altLang="fr-FR" sz="2400" dirty="0" smtClean="0">
                <a:latin typeface="Times New Roman" panose="02020603050405020304" pitchFamily="18" charset="0"/>
              </a:rPr>
              <a:t> = </a:t>
            </a:r>
            <a:r>
              <a:rPr lang="en-GB" altLang="fr-FR" sz="2400" dirty="0" err="1" smtClean="0">
                <a:latin typeface="Times New Roman" panose="02020603050405020304" pitchFamily="18" charset="0"/>
              </a:rPr>
              <a:t>s</a:t>
            </a:r>
            <a:r>
              <a:rPr lang="en-GB" altLang="fr-FR" sz="2400" baseline="-25000" dirty="0" err="1" smtClean="0">
                <a:latin typeface="Times New Roman" panose="02020603050405020304" pitchFamily="18" charset="0"/>
              </a:rPr>
              <a:t>i</a:t>
            </a:r>
            <a:r>
              <a:rPr lang="en-GB" altLang="fr-FR" sz="2400" baseline="30000" dirty="0" err="1" smtClean="0">
                <a:latin typeface="Times New Roman" panose="02020603050405020304" pitchFamily="18" charset="0"/>
              </a:rPr>
              <a:t>j</a:t>
            </a:r>
            <a:r>
              <a:rPr lang="en-GB" altLang="fr-FR" sz="2400" dirty="0" smtClean="0">
                <a:latin typeface="Times New Roman" panose="02020603050405020304" pitchFamily="18" charset="0"/>
                <a:sym typeface="Symbol" panose="05050102010706020507" pitchFamily="18" charset="2"/>
              </a:rPr>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323850" y="188640"/>
            <a:ext cx="8280400" cy="5761037"/>
          </a:xfrm>
        </p:spPr>
        <p:txBody>
          <a:bodyPr/>
          <a:lstStyle/>
          <a:p>
            <a:pPr marL="0" indent="0" eaLnBrk="1" hangingPunct="1">
              <a:lnSpc>
                <a:spcPct val="80000"/>
              </a:lnSpc>
              <a:buFontTx/>
              <a:buNone/>
            </a:pPr>
            <a:r>
              <a:rPr lang="en-GB" altLang="fr-FR" sz="2400" dirty="0" smtClean="0">
                <a:latin typeface="Times New Roman" panose="02020603050405020304" pitchFamily="18" charset="0"/>
              </a:rPr>
              <a:t>What about sex differences?</a:t>
            </a:r>
          </a:p>
          <a:p>
            <a:pPr marL="0" indent="0" eaLnBrk="1" hangingPunct="1">
              <a:lnSpc>
                <a:spcPct val="80000"/>
              </a:lnSpc>
              <a:buFontTx/>
              <a:buNone/>
            </a:pPr>
            <a:endParaRPr lang="en-GB" altLang="fr-FR" sz="2400" dirty="0" smtClean="0">
              <a:latin typeface="Times New Roman" panose="02020603050405020304" pitchFamily="18" charset="0"/>
            </a:endParaRPr>
          </a:p>
          <a:p>
            <a:pPr marL="0" indent="0" eaLnBrk="1" hangingPunct="1">
              <a:lnSpc>
                <a:spcPct val="80000"/>
              </a:lnSpc>
              <a:buFontTx/>
              <a:buNone/>
            </a:pPr>
            <a:r>
              <a:rPr lang="en-GB" altLang="fr-FR" sz="2400" dirty="0" smtClean="0">
                <a:latin typeface="Times New Roman" panose="02020603050405020304" pitchFamily="18" charset="0"/>
              </a:rPr>
              <a:t>We have </a:t>
            </a:r>
            <a:r>
              <a:rPr lang="en-GB" altLang="fr-FR" sz="2400" dirty="0" smtClean="0">
                <a:latin typeface="Times New Roman" panose="02020603050405020304" pitchFamily="18" charset="0"/>
                <a:sym typeface="Symbol" panose="05050102010706020507" pitchFamily="18" charset="2"/>
              </a:rPr>
              <a:t></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rPr>
              <a:t>F</a:t>
            </a:r>
            <a:r>
              <a:rPr lang="en-US" altLang="fr-FR" sz="2400" dirty="0" smtClean="0">
                <a:latin typeface="Times New Roman" panose="02020603050405020304" pitchFamily="18" charset="0"/>
                <a:cs typeface="Times New Roman" panose="02020603050405020304" pitchFamily="18" charset="0"/>
                <a:sym typeface="Symbol" panose="05050102010706020507" pitchFamily="18" charset="2"/>
              </a:rPr>
              <a:t> &lt; </a:t>
            </a:r>
            <a:r>
              <a:rPr lang="en-GB" altLang="fr-FR" sz="2400" dirty="0" smtClean="0">
                <a:latin typeface="Times New Roman" panose="02020603050405020304" pitchFamily="18" charset="0"/>
                <a:sym typeface="Symbol" panose="05050102010706020507" pitchFamily="18" charset="2"/>
              </a:rPr>
              <a:t></a:t>
            </a:r>
            <a:r>
              <a:rPr lang="en-GB" altLang="fr-FR" sz="2400" baseline="30000" dirty="0" smtClean="0">
                <a:latin typeface="Times New Roman" panose="02020603050405020304" pitchFamily="18" charset="0"/>
              </a:rPr>
              <a:t>2</a:t>
            </a:r>
            <a:r>
              <a:rPr lang="en-GB" altLang="fr-FR" sz="2400" baseline="-25000" dirty="0" smtClean="0">
                <a:latin typeface="Times New Roman" panose="02020603050405020304" pitchFamily="18" charset="0"/>
              </a:rPr>
              <a:t>M</a:t>
            </a:r>
            <a:endParaRPr lang="en-GB" altLang="fr-FR" sz="2400" dirty="0" smtClean="0">
              <a:latin typeface="Times New Roman" panose="02020603050405020304" pitchFamily="18" charset="0"/>
            </a:endParaRPr>
          </a:p>
          <a:p>
            <a:pPr marL="0" indent="0" eaLnBrk="1" hangingPunct="1">
              <a:spcBef>
                <a:spcPct val="0"/>
              </a:spcBef>
              <a:buFontTx/>
              <a:buNone/>
            </a:pPr>
            <a:r>
              <a:rPr lang="en-GB" altLang="fr-FR" sz="2400" dirty="0" smtClean="0">
                <a:latin typeface="Times New Roman" panose="02020603050405020304" pitchFamily="18" charset="0"/>
              </a:rPr>
              <a:t>Then women with a positive signal (of </a:t>
            </a:r>
            <a:r>
              <a:rPr lang="en-GB" altLang="fr-FR" sz="2400" dirty="0" err="1" smtClean="0">
                <a:latin typeface="Times New Roman" panose="02020603050405020304" pitchFamily="18" charset="0"/>
              </a:rPr>
              <a:t>s</a:t>
            </a:r>
            <a:r>
              <a:rPr lang="en-GB" altLang="fr-FR" sz="2400" baseline="-25000" dirty="0" err="1" smtClean="0">
                <a:latin typeface="Times New Roman" panose="02020603050405020304" pitchFamily="18" charset="0"/>
              </a:rPr>
              <a:t>i</a:t>
            </a:r>
            <a:r>
              <a:rPr lang="en-GB" altLang="fr-FR" sz="2400" baseline="30000" dirty="0" err="1" smtClean="0">
                <a:latin typeface="Times New Roman" panose="02020603050405020304" pitchFamily="18" charset="0"/>
              </a:rPr>
              <a:t>j</a:t>
            </a:r>
            <a:r>
              <a:rPr lang="en-GB" altLang="fr-FR" sz="2400" baseline="30000" dirty="0" smtClean="0">
                <a:latin typeface="Times New Roman" panose="02020603050405020304" pitchFamily="18" charset="0"/>
              </a:rPr>
              <a:t>  </a:t>
            </a:r>
            <a:r>
              <a:rPr lang="en-GB" altLang="fr-FR" sz="2400" dirty="0" smtClean="0">
                <a:latin typeface="Times New Roman" panose="02020603050405020304" pitchFamily="18" charset="0"/>
              </a:rPr>
              <a:t>&gt; </a:t>
            </a:r>
            <a:r>
              <a:rPr lang="en-GB" altLang="fr-FR" sz="2400" dirty="0" smtClean="0">
                <a:latin typeface="Times New Roman" panose="02020603050405020304" pitchFamily="18" charset="0"/>
                <a:sym typeface="Symbol" panose="05050102010706020507" pitchFamily="18" charset="2"/>
              </a:rPr>
              <a:t>) receive less than a man with the same signal (because believe woman’s signal less).</a:t>
            </a:r>
          </a:p>
          <a:p>
            <a:pPr marL="0" indent="0" eaLnBrk="1" hangingPunct="1">
              <a:spcBef>
                <a:spcPct val="0"/>
              </a:spcBef>
              <a:buFontTx/>
              <a:buNone/>
            </a:pPr>
            <a:endParaRPr lang="en-GB" altLang="fr-FR" sz="2400" dirty="0" smtClean="0">
              <a:solidFill>
                <a:srgbClr val="FF0000"/>
              </a:solidFill>
              <a:latin typeface="Times New Roman" panose="02020603050405020304" pitchFamily="18" charset="0"/>
            </a:endParaRPr>
          </a:p>
          <a:p>
            <a:pPr marL="0" indent="0" eaLnBrk="1" hangingPunct="1">
              <a:spcBef>
                <a:spcPct val="0"/>
              </a:spcBef>
              <a:buFontTx/>
              <a:buNone/>
            </a:pPr>
            <a:r>
              <a:rPr lang="en-GB" altLang="fr-FR" sz="2400" dirty="0" smtClean="0">
                <a:solidFill>
                  <a:srgbClr val="FF0000"/>
                </a:solidFill>
                <a:latin typeface="Times New Roman" panose="02020603050405020304" pitchFamily="18" charset="0"/>
              </a:rPr>
              <a:t>BUT ALSO:</a:t>
            </a:r>
          </a:p>
          <a:p>
            <a:pPr marL="0" indent="0" eaLnBrk="1" hangingPunct="1">
              <a:spcBef>
                <a:spcPct val="0"/>
              </a:spcBef>
              <a:buFontTx/>
              <a:buNone/>
            </a:pPr>
            <a:r>
              <a:rPr lang="en-GB" altLang="fr-FR" sz="2400" dirty="0" smtClean="0">
                <a:latin typeface="Times New Roman" panose="02020603050405020304" pitchFamily="18" charset="0"/>
              </a:rPr>
              <a:t>Women with a negative signal (of </a:t>
            </a:r>
            <a:r>
              <a:rPr lang="en-GB" altLang="fr-FR" sz="2400" dirty="0" err="1" smtClean="0">
                <a:latin typeface="Times New Roman" panose="02020603050405020304" pitchFamily="18" charset="0"/>
              </a:rPr>
              <a:t>s</a:t>
            </a:r>
            <a:r>
              <a:rPr lang="en-GB" altLang="fr-FR" sz="2400" baseline="-25000" dirty="0" err="1" smtClean="0">
                <a:latin typeface="Times New Roman" panose="02020603050405020304" pitchFamily="18" charset="0"/>
              </a:rPr>
              <a:t>i</a:t>
            </a:r>
            <a:r>
              <a:rPr lang="en-GB" altLang="fr-FR" sz="2400" baseline="30000" dirty="0" err="1" smtClean="0">
                <a:latin typeface="Times New Roman" panose="02020603050405020304" pitchFamily="18" charset="0"/>
              </a:rPr>
              <a:t>j</a:t>
            </a:r>
            <a:r>
              <a:rPr lang="en-GB" altLang="fr-FR" sz="2400" baseline="30000" dirty="0" smtClean="0">
                <a:latin typeface="Times New Roman" panose="02020603050405020304" pitchFamily="18" charset="0"/>
              </a:rPr>
              <a:t>  </a:t>
            </a:r>
            <a:r>
              <a:rPr lang="en-GB" altLang="fr-FR" sz="2400" dirty="0" smtClean="0">
                <a:latin typeface="Times New Roman" panose="02020603050405020304" pitchFamily="18" charset="0"/>
              </a:rPr>
              <a:t>&lt; </a:t>
            </a:r>
            <a:r>
              <a:rPr lang="en-GB" altLang="fr-FR" sz="2400" dirty="0" smtClean="0">
                <a:latin typeface="Times New Roman" panose="02020603050405020304" pitchFamily="18" charset="0"/>
                <a:sym typeface="Symbol" panose="05050102010706020507" pitchFamily="18" charset="2"/>
              </a:rPr>
              <a:t>) receive more than a man with the same signal (</a:t>
            </a:r>
            <a:r>
              <a:rPr lang="en-GB" altLang="fr-FR" sz="2400" i="1" dirty="0" smtClean="0">
                <a:latin typeface="Times New Roman" panose="02020603050405020304" pitchFamily="18" charset="0"/>
                <a:sym typeface="Symbol" panose="05050102010706020507" pitchFamily="18" charset="2"/>
              </a:rPr>
              <a:t>ditto</a:t>
            </a:r>
            <a:r>
              <a:rPr lang="en-GB" altLang="fr-FR" sz="2400" dirty="0" smtClean="0">
                <a:latin typeface="Times New Roman" panose="02020603050405020304" pitchFamily="18" charset="0"/>
                <a:sym typeface="Symbol" panose="05050102010706020507" pitchFamily="18" charset="2"/>
              </a:rPr>
              <a:t>).</a:t>
            </a:r>
          </a:p>
          <a:p>
            <a:pPr marL="0" indent="0" eaLnBrk="1" hangingPunct="1">
              <a:spcBef>
                <a:spcPct val="0"/>
              </a:spcBef>
              <a:buFontTx/>
              <a:buNone/>
            </a:pPr>
            <a:endParaRPr lang="en-GB" altLang="fr-FR" sz="2400" dirty="0" smtClean="0">
              <a:latin typeface="Times New Roman" panose="02020603050405020304" pitchFamily="18" charset="0"/>
            </a:endParaRPr>
          </a:p>
          <a:p>
            <a:pPr marL="0" indent="0" eaLnBrk="1" hangingPunct="1">
              <a:spcBef>
                <a:spcPct val="0"/>
              </a:spcBef>
              <a:buFontTx/>
              <a:buNone/>
            </a:pPr>
            <a:r>
              <a:rPr lang="en-GB" altLang="fr-FR" sz="2400" dirty="0" smtClean="0">
                <a:latin typeface="Times New Roman" panose="02020603050405020304" pitchFamily="18" charset="0"/>
              </a:rPr>
              <a:t>There is no difference in average wages by sex (average wages are </a:t>
            </a:r>
            <a:r>
              <a:rPr lang="en-GB" altLang="fr-FR" sz="2400" dirty="0" smtClean="0">
                <a:latin typeface="Times New Roman" panose="02020603050405020304" pitchFamily="18" charset="0"/>
                <a:sym typeface="Symbol" panose="05050102010706020507" pitchFamily="18" charset="2"/>
              </a:rPr>
              <a:t></a:t>
            </a:r>
            <a:r>
              <a:rPr lang="en-GB" altLang="fr-FR" sz="2400" dirty="0" smtClean="0">
                <a:latin typeface="Times New Roman" panose="02020603050405020304" pitchFamily="18" charset="0"/>
              </a:rPr>
              <a:t>) – can’t predict average wage discrimination. But the slope in ability is flatter for women.</a:t>
            </a:r>
          </a:p>
          <a:p>
            <a:pPr marL="0" indent="0" eaLnBrk="1" hangingPunct="1">
              <a:spcBef>
                <a:spcPct val="0"/>
              </a:spcBef>
              <a:buFontTx/>
              <a:buNone/>
            </a:pPr>
            <a:endParaRPr lang="en-GB" altLang="fr-FR" sz="2400" dirty="0" smtClean="0">
              <a:latin typeface="Times New Roman" panose="02020603050405020304" pitchFamily="18" charset="0"/>
            </a:endParaRPr>
          </a:p>
          <a:p>
            <a:pPr marL="0" indent="0" eaLnBrk="1" hangingPunct="1">
              <a:lnSpc>
                <a:spcPct val="80000"/>
              </a:lnSpc>
              <a:buFontTx/>
              <a:buNone/>
            </a:pPr>
            <a:r>
              <a:rPr lang="en-GB" altLang="fr-FR" sz="2400" dirty="0" smtClean="0">
                <a:latin typeface="Times New Roman" panose="02020603050405020304" pitchFamily="18" charset="0"/>
              </a:rPr>
              <a:t>Lundberg and </a:t>
            </a:r>
            <a:r>
              <a:rPr lang="en-GB" altLang="fr-FR" sz="2400" dirty="0" err="1" smtClean="0">
                <a:latin typeface="Times New Roman" panose="02020603050405020304" pitchFamily="18" charset="0"/>
              </a:rPr>
              <a:t>Startz</a:t>
            </a:r>
            <a:r>
              <a:rPr lang="en-GB" altLang="fr-FR" sz="2400" dirty="0" smtClean="0">
                <a:latin typeface="Times New Roman" panose="02020603050405020304" pitchFamily="18" charset="0"/>
              </a:rPr>
              <a:t> add human capital to Phelps’ model. This is chosen by workers. Costs the same M/F, but less well-rewarded for F (because put less weight on signal), therefore they’ll choose less of it in equilibrium). This produces average wage differences (the </a:t>
            </a:r>
            <a:r>
              <a:rPr lang="en-GB" altLang="fr-FR" sz="2400" dirty="0" smtClean="0">
                <a:latin typeface="Times New Roman" panose="02020603050405020304" pitchFamily="18" charset="0"/>
                <a:sym typeface="Symbol" panose="05050102010706020507" pitchFamily="18" charset="2"/>
              </a:rPr>
              <a:t>’s are no longer the same).</a:t>
            </a:r>
          </a:p>
          <a:p>
            <a:pPr marL="0" indent="0" eaLnBrk="1" hangingPunct="1">
              <a:lnSpc>
                <a:spcPct val="80000"/>
              </a:lnSpc>
              <a:buFontTx/>
              <a:buNone/>
            </a:pPr>
            <a:endParaRPr lang="en-GB" altLang="fr-FR" sz="2400" dirty="0" smtClean="0">
              <a:latin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07950" y="115888"/>
            <a:ext cx="9036050" cy="5761037"/>
          </a:xfrm>
        </p:spPr>
        <p:txBody>
          <a:bodyPr/>
          <a:lstStyle/>
          <a:p>
            <a:pPr marL="0" indent="0" eaLnBrk="1" hangingPunct="1">
              <a:buFontTx/>
              <a:buNone/>
              <a:defRPr/>
            </a:pPr>
            <a:r>
              <a:rPr lang="en-GB" altLang="fr-FR" b="1" dirty="0" smtClean="0">
                <a:latin typeface="Times New Roman" pitchFamily="18" charset="0"/>
              </a:rPr>
              <a:t>Low French figures partly reflect low employment rates for younger workers (15-24):</a:t>
            </a:r>
          </a:p>
          <a:p>
            <a:pPr marL="609600" indent="-609600" eaLnBrk="1" hangingPunct="1">
              <a:buFontTx/>
              <a:buNone/>
              <a:defRPr/>
            </a:pPr>
            <a:r>
              <a:rPr lang="en-GB" altLang="fr-FR" b="1" dirty="0" smtClean="0">
                <a:latin typeface="Times New Roman" pitchFamily="18" charset="0"/>
              </a:rPr>
              <a:t>			M			F</a:t>
            </a:r>
          </a:p>
          <a:p>
            <a:pPr marL="609600" indent="-609600" eaLnBrk="1" hangingPunct="1">
              <a:buFontTx/>
              <a:buNone/>
              <a:defRPr/>
            </a:pPr>
            <a:r>
              <a:rPr lang="en-GB" altLang="fr-FR" dirty="0" smtClean="0">
                <a:latin typeface="Times New Roman" pitchFamily="18" charset="0"/>
              </a:rPr>
              <a:t>OECD	44.7			38.8</a:t>
            </a:r>
          </a:p>
          <a:p>
            <a:pPr marL="609600" indent="-609600" eaLnBrk="1" hangingPunct="1">
              <a:buFontTx/>
              <a:buNone/>
              <a:defRPr/>
            </a:pPr>
            <a:r>
              <a:rPr lang="en-GB" altLang="fr-FR" dirty="0" smtClean="0">
                <a:latin typeface="Times New Roman" pitchFamily="18" charset="0"/>
              </a:rPr>
              <a:t>UK			51.3			49.1</a:t>
            </a:r>
          </a:p>
          <a:p>
            <a:pPr marL="609600" indent="-609600" eaLnBrk="1" hangingPunct="1">
              <a:buFontTx/>
              <a:buNone/>
              <a:defRPr/>
            </a:pPr>
            <a:r>
              <a:rPr lang="en-GB" altLang="fr-FR" dirty="0" smtClean="0">
                <a:latin typeface="Times New Roman" pitchFamily="18" charset="0"/>
              </a:rPr>
              <a:t>France	32.1			27.5</a:t>
            </a:r>
          </a:p>
          <a:p>
            <a:pPr marL="609600" indent="-609600" eaLnBrk="1" hangingPunct="1">
              <a:buFontTx/>
              <a:buNone/>
              <a:defRPr/>
            </a:pPr>
            <a:r>
              <a:rPr lang="en-GB" altLang="fr-FR" dirty="0" smtClean="0">
                <a:latin typeface="Times New Roman" pitchFamily="18" charset="0"/>
              </a:rPr>
              <a:t>Greece	15.8			12.2</a:t>
            </a:r>
          </a:p>
          <a:p>
            <a:pPr marL="609600" indent="-609600" eaLnBrk="1" hangingPunct="1">
              <a:buFontTx/>
              <a:buNone/>
              <a:defRPr/>
            </a:pPr>
            <a:endParaRPr lang="en-GB" altLang="fr-FR" dirty="0" smtClean="0">
              <a:latin typeface="Times New Roman" pitchFamily="18" charset="0"/>
            </a:endParaRPr>
          </a:p>
          <a:p>
            <a:pPr marL="0" indent="0" eaLnBrk="1" hangingPunct="1">
              <a:buFontTx/>
              <a:buNone/>
              <a:defRPr/>
            </a:pPr>
            <a:r>
              <a:rPr lang="en-GB" altLang="fr-FR" dirty="0" smtClean="0">
                <a:latin typeface="Times New Roman" pitchFamily="18" charset="0"/>
              </a:rPr>
              <a:t>The employment rate of 15-24 year olds in France was 54% in 1975.</a:t>
            </a:r>
          </a:p>
          <a:p>
            <a:pPr marL="0" indent="0" eaLnBrk="1" hangingPunct="1">
              <a:buFontTx/>
              <a:buNone/>
              <a:defRPr/>
            </a:pPr>
            <a:r>
              <a:rPr lang="en-GB" altLang="fr-FR" dirty="0" smtClean="0">
                <a:latin typeface="Times New Roman" pitchFamily="18" charset="0"/>
              </a:rPr>
              <a:t>This includes part-time work</a:t>
            </a:r>
          </a:p>
          <a:p>
            <a:pPr marL="609600" indent="-609600" eaLnBrk="1" hangingPunct="1">
              <a:buFontTx/>
              <a:buNone/>
              <a:defRPr/>
            </a:pPr>
            <a:r>
              <a:rPr lang="en-GB" altLang="fr-FR" dirty="0" smtClean="0">
                <a:latin typeface="Times New Roman" pitchFamily="18" charset="0"/>
              </a:rPr>
              <a:t>The non-employed include students, but also NEET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323850" y="404813"/>
            <a:ext cx="8640763" cy="6192837"/>
          </a:xfrm>
        </p:spPr>
        <p:txBody>
          <a:bodyPr/>
          <a:lstStyle/>
          <a:p>
            <a:pPr marL="609600" indent="-609600" eaLnBrk="1" hangingPunct="1">
              <a:lnSpc>
                <a:spcPct val="80000"/>
              </a:lnSpc>
              <a:buFontTx/>
              <a:buNone/>
            </a:pPr>
            <a:r>
              <a:rPr lang="en-GB" altLang="fr-FR" sz="2000" smtClean="0">
                <a:latin typeface="Times New Roman" panose="02020603050405020304" pitchFamily="18" charset="0"/>
              </a:rPr>
              <a:t>Do we know that </a:t>
            </a:r>
            <a:r>
              <a:rPr lang="en-GB" altLang="fr-FR" sz="2000" smtClean="0">
                <a:latin typeface="Times New Roman" panose="02020603050405020304" pitchFamily="18" charset="0"/>
                <a:sym typeface="Symbol" panose="05050102010706020507" pitchFamily="18" charset="2"/>
              </a:rPr>
              <a:t></a:t>
            </a:r>
            <a:r>
              <a:rPr lang="en-GB" altLang="fr-FR" sz="2000" baseline="30000" smtClean="0">
                <a:latin typeface="Times New Roman" panose="02020603050405020304" pitchFamily="18" charset="0"/>
              </a:rPr>
              <a:t>2</a:t>
            </a:r>
            <a:r>
              <a:rPr lang="en-GB" altLang="fr-FR" sz="2000" baseline="-25000" smtClean="0">
                <a:latin typeface="Times New Roman" panose="02020603050405020304" pitchFamily="18" charset="0"/>
              </a:rPr>
              <a:t>F</a:t>
            </a:r>
            <a:r>
              <a:rPr lang="en-US" altLang="fr-FR" sz="2000" smtClean="0">
                <a:latin typeface="Times New Roman" panose="02020603050405020304" pitchFamily="18" charset="0"/>
                <a:cs typeface="Times New Roman" panose="02020603050405020304" pitchFamily="18" charset="0"/>
                <a:sym typeface="Symbol" panose="05050102010706020507" pitchFamily="18" charset="2"/>
              </a:rPr>
              <a:t> &lt; </a:t>
            </a:r>
            <a:r>
              <a:rPr lang="en-GB" altLang="fr-FR" sz="2000" smtClean="0">
                <a:latin typeface="Times New Roman" panose="02020603050405020304" pitchFamily="18" charset="0"/>
                <a:sym typeface="Symbol" panose="05050102010706020507" pitchFamily="18" charset="2"/>
              </a:rPr>
              <a:t></a:t>
            </a:r>
            <a:r>
              <a:rPr lang="en-GB" altLang="fr-FR" sz="2000" baseline="30000" smtClean="0">
                <a:latin typeface="Times New Roman" panose="02020603050405020304" pitchFamily="18" charset="0"/>
              </a:rPr>
              <a:t>2</a:t>
            </a:r>
            <a:r>
              <a:rPr lang="en-GB" altLang="fr-FR" sz="2000" baseline="-25000" smtClean="0">
                <a:latin typeface="Times New Roman" panose="02020603050405020304" pitchFamily="18" charset="0"/>
              </a:rPr>
              <a:t>M</a:t>
            </a:r>
            <a:r>
              <a:rPr lang="en-GB" altLang="fr-FR" sz="2000" smtClean="0">
                <a:latin typeface="Times New Roman" panose="02020603050405020304" pitchFamily="18" charset="0"/>
              </a:rPr>
              <a:t>?</a:t>
            </a:r>
          </a:p>
          <a:p>
            <a:pPr marL="609600" indent="-609600" eaLnBrk="1" hangingPunct="1">
              <a:lnSpc>
                <a:spcPct val="80000"/>
              </a:lnSpc>
              <a:spcBef>
                <a:spcPct val="0"/>
              </a:spcBef>
              <a:buFontTx/>
              <a:buNone/>
            </a:pPr>
            <a:endParaRPr lang="en-GB" altLang="fr-FR" sz="2000" smtClean="0">
              <a:latin typeface="Times New Roman" panose="02020603050405020304" pitchFamily="18" charset="0"/>
            </a:endParaRPr>
          </a:p>
          <a:p>
            <a:pPr marL="609600" indent="-609600" eaLnBrk="1" hangingPunct="1">
              <a:lnSpc>
                <a:spcPct val="80000"/>
              </a:lnSpc>
              <a:spcBef>
                <a:spcPct val="0"/>
              </a:spcBef>
              <a:buFontTx/>
              <a:buNone/>
            </a:pPr>
            <a:r>
              <a:rPr lang="en-GB" altLang="fr-FR" sz="2000" smtClean="0">
                <a:latin typeface="Times New Roman" panose="02020603050405020304" pitchFamily="18" charset="0"/>
                <a:sym typeface="Symbol" panose="05050102010706020507" pitchFamily="18" charset="2"/>
              </a:rPr>
              <a:t>Place, Todd, Penke, and Asendorpf, “The Ability to Judge the Romantic Interest of Others”, </a:t>
            </a:r>
            <a:r>
              <a:rPr lang="en-GB" altLang="fr-FR" sz="2000" i="1" smtClean="0">
                <a:latin typeface="Times New Roman" panose="02020603050405020304" pitchFamily="18" charset="0"/>
                <a:sym typeface="Symbol" panose="05050102010706020507" pitchFamily="18" charset="2"/>
              </a:rPr>
              <a:t>Psychological Science</a:t>
            </a:r>
            <a:r>
              <a:rPr lang="en-GB" altLang="fr-FR" sz="2000" smtClean="0">
                <a:latin typeface="Times New Roman" panose="02020603050405020304" pitchFamily="18" charset="0"/>
                <a:sym typeface="Symbol" panose="05050102010706020507" pitchFamily="18" charset="2"/>
              </a:rPr>
              <a:t>, Jan. 2009, Vol. 20 Issue 1, p22-26</a:t>
            </a:r>
          </a:p>
          <a:p>
            <a:pPr marL="609600" indent="-609600" eaLnBrk="1" hangingPunct="1">
              <a:lnSpc>
                <a:spcPct val="80000"/>
              </a:lnSpc>
              <a:spcBef>
                <a:spcPts val="500"/>
              </a:spcBef>
              <a:spcAft>
                <a:spcPts val="500"/>
              </a:spcAft>
              <a:buFontTx/>
              <a:buNone/>
            </a:pPr>
            <a:r>
              <a:rPr lang="en-GB" altLang="fr-FR" sz="2000" smtClean="0">
                <a:latin typeface="Times New Roman" panose="02020603050405020304" pitchFamily="18" charset="0"/>
                <a:sym typeface="Symbol" panose="05050102010706020507" pitchFamily="18" charset="2"/>
              </a:rPr>
              <a:t>Test this ability using 3min videos of individuals on speed dates: at the end of the real speed date, individuals wrote down whether they were interested in seeing the other person again.</a:t>
            </a:r>
          </a:p>
          <a:p>
            <a:pPr marL="609600" indent="-609600" eaLnBrk="1" hangingPunct="1">
              <a:lnSpc>
                <a:spcPct val="80000"/>
              </a:lnSpc>
              <a:spcBef>
                <a:spcPts val="500"/>
              </a:spcBef>
              <a:spcAft>
                <a:spcPts val="500"/>
              </a:spcAft>
              <a:buFontTx/>
              <a:buNone/>
            </a:pPr>
            <a:endParaRPr lang="en-GB" altLang="fr-FR" sz="2000" smtClean="0">
              <a:latin typeface="Times New Roman" panose="02020603050405020304" pitchFamily="18" charset="0"/>
              <a:sym typeface="Symbol" panose="05050102010706020507" pitchFamily="18" charset="2"/>
            </a:endParaRPr>
          </a:p>
          <a:p>
            <a:pPr marL="609600" indent="-609600" eaLnBrk="1" hangingPunct="1">
              <a:lnSpc>
                <a:spcPct val="80000"/>
              </a:lnSpc>
              <a:spcBef>
                <a:spcPts val="500"/>
              </a:spcBef>
              <a:spcAft>
                <a:spcPts val="500"/>
              </a:spcAft>
              <a:buFontTx/>
              <a:buNone/>
            </a:pPr>
            <a:r>
              <a:rPr lang="en-GB" altLang="fr-FR" sz="2000" smtClean="0">
                <a:latin typeface="Times New Roman" panose="02020603050405020304" pitchFamily="18" charset="0"/>
                <a:sym typeface="Symbol" panose="05050102010706020507" pitchFamily="18" charset="2"/>
              </a:rPr>
              <a:t>Can an outside observer predict that romantic interest?</a:t>
            </a:r>
          </a:p>
          <a:p>
            <a:pPr marL="609600" indent="-609600" eaLnBrk="1" hangingPunct="1">
              <a:lnSpc>
                <a:spcPct val="80000"/>
              </a:lnSpc>
              <a:spcBef>
                <a:spcPts val="500"/>
              </a:spcBef>
              <a:spcAft>
                <a:spcPts val="500"/>
              </a:spcAft>
              <a:buFontTx/>
              <a:buNone/>
            </a:pPr>
            <a:r>
              <a:rPr lang="en-GB" altLang="fr-FR" sz="2000" smtClean="0">
                <a:latin typeface="Times New Roman" panose="02020603050405020304" pitchFamily="18" charset="0"/>
                <a:sym typeface="Symbol" panose="05050102010706020507" pitchFamily="18" charset="2"/>
              </a:rPr>
              <a:t>Participants watched shortened video clips that were either 10s or 30s long and came from the beginning, middle, or end of the date.</a:t>
            </a:r>
          </a:p>
          <a:p>
            <a:pPr marL="609600" indent="-609600" eaLnBrk="1" hangingPunct="1">
              <a:lnSpc>
                <a:spcPct val="80000"/>
              </a:lnSpc>
              <a:spcBef>
                <a:spcPts val="500"/>
              </a:spcBef>
              <a:spcAft>
                <a:spcPts val="500"/>
              </a:spcAft>
            </a:pPr>
            <a:r>
              <a:rPr lang="en-GB" altLang="fr-FR" sz="2000" smtClean="0">
                <a:latin typeface="Times New Roman" panose="02020603050405020304" pitchFamily="18" charset="0"/>
                <a:sym typeface="Symbol" panose="05050102010706020507" pitchFamily="18" charset="2"/>
              </a:rPr>
              <a:t>Observers </a:t>
            </a:r>
            <a:r>
              <a:rPr lang="en-GB" altLang="fr-FR" sz="2000" smtClean="0">
                <a:solidFill>
                  <a:srgbClr val="FF0000"/>
                </a:solidFill>
                <a:latin typeface="Times New Roman" panose="02020603050405020304" pitchFamily="18" charset="0"/>
                <a:sym typeface="Symbol" panose="05050102010706020507" pitchFamily="18" charset="2"/>
              </a:rPr>
              <a:t>predicted interest successfully</a:t>
            </a:r>
            <a:r>
              <a:rPr lang="en-GB" altLang="fr-FR" sz="2000" smtClean="0">
                <a:latin typeface="Times New Roman" panose="02020603050405020304" pitchFamily="18" charset="0"/>
                <a:sym typeface="Symbol" panose="05050102010706020507" pitchFamily="18" charset="2"/>
              </a:rPr>
              <a:t> using stimuli as short as 10s, and they performed best when watching clips of the middle or end of the speed date.</a:t>
            </a:r>
          </a:p>
          <a:p>
            <a:pPr marL="609600" indent="-609600" eaLnBrk="1" hangingPunct="1">
              <a:lnSpc>
                <a:spcPct val="80000"/>
              </a:lnSpc>
              <a:spcBef>
                <a:spcPts val="500"/>
              </a:spcBef>
              <a:spcAft>
                <a:spcPts val="500"/>
              </a:spcAft>
            </a:pPr>
            <a:r>
              <a:rPr lang="en-GB" altLang="fr-FR" sz="2000" smtClean="0">
                <a:latin typeface="Times New Roman" panose="02020603050405020304" pitchFamily="18" charset="0"/>
                <a:sym typeface="Symbol" panose="05050102010706020507" pitchFamily="18" charset="2"/>
              </a:rPr>
              <a:t>There was </a:t>
            </a:r>
            <a:r>
              <a:rPr lang="en-GB" altLang="fr-FR" sz="2000" smtClean="0">
                <a:solidFill>
                  <a:srgbClr val="FF0000"/>
                </a:solidFill>
                <a:latin typeface="Times New Roman" panose="02020603050405020304" pitchFamily="18" charset="0"/>
                <a:sym typeface="Symbol" panose="05050102010706020507" pitchFamily="18" charset="2"/>
              </a:rPr>
              <a:t>considerable variability</a:t>
            </a:r>
            <a:r>
              <a:rPr lang="en-GB" altLang="fr-FR" sz="2000" smtClean="0">
                <a:latin typeface="Times New Roman" panose="02020603050405020304" pitchFamily="18" charset="0"/>
                <a:sym typeface="Symbol" panose="05050102010706020507" pitchFamily="18" charset="2"/>
              </a:rPr>
              <a:t> between daters, with some being very easy to read and others apparently masking their true intentions.</a:t>
            </a:r>
          </a:p>
          <a:p>
            <a:pPr marL="609600" indent="-609600" eaLnBrk="1" hangingPunct="1">
              <a:lnSpc>
                <a:spcPct val="80000"/>
              </a:lnSpc>
              <a:spcBef>
                <a:spcPts val="500"/>
              </a:spcBef>
              <a:spcAft>
                <a:spcPts val="500"/>
              </a:spcAft>
            </a:pPr>
            <a:r>
              <a:rPr lang="en-GB" altLang="fr-FR" sz="2000" smtClean="0">
                <a:solidFill>
                  <a:srgbClr val="FF0000"/>
                </a:solidFill>
                <a:latin typeface="Times New Roman" panose="02020603050405020304" pitchFamily="18" charset="0"/>
                <a:sym typeface="Symbol" panose="05050102010706020507" pitchFamily="18" charset="2"/>
              </a:rPr>
              <a:t>Male and female observers were equally good</a:t>
            </a:r>
            <a:r>
              <a:rPr lang="en-GB" altLang="fr-FR" sz="2000" smtClean="0">
                <a:latin typeface="Times New Roman" panose="02020603050405020304" pitchFamily="18" charset="0"/>
                <a:sym typeface="Symbol" panose="05050102010706020507" pitchFamily="18" charset="2"/>
              </a:rPr>
              <a:t> at predicting interest levels.</a:t>
            </a:r>
          </a:p>
          <a:p>
            <a:pPr marL="609600" indent="-609600" eaLnBrk="1" hangingPunct="1">
              <a:lnSpc>
                <a:spcPct val="80000"/>
              </a:lnSpc>
              <a:spcBef>
                <a:spcPts val="500"/>
              </a:spcBef>
              <a:spcAft>
                <a:spcPts val="500"/>
              </a:spcAft>
            </a:pPr>
            <a:r>
              <a:rPr lang="en-GB" altLang="fr-FR" sz="2000" smtClean="0">
                <a:latin typeface="Times New Roman" panose="02020603050405020304" pitchFamily="18" charset="0"/>
                <a:sym typeface="Symbol" panose="05050102010706020507" pitchFamily="18" charset="2"/>
              </a:rPr>
              <a:t>Both sexes they were </a:t>
            </a:r>
            <a:r>
              <a:rPr lang="en-GB" altLang="fr-FR" sz="2000" smtClean="0">
                <a:solidFill>
                  <a:srgbClr val="FF0000"/>
                </a:solidFill>
                <a:latin typeface="Times New Roman" panose="02020603050405020304" pitchFamily="18" charset="0"/>
                <a:sym typeface="Symbol" panose="05050102010706020507" pitchFamily="18" charset="2"/>
              </a:rPr>
              <a:t>more accurate when predicting male interest</a:t>
            </a:r>
            <a:r>
              <a:rPr lang="en-GB" altLang="fr-FR" sz="2000" smtClean="0">
                <a:latin typeface="Times New Roman" panose="02020603050405020304" pitchFamily="18" charset="0"/>
                <a:sym typeface="Symbol" panose="05050102010706020507" pitchFamily="18" charset="2"/>
              </a:rPr>
              <a:t>: Predictions of female interest were just above chance.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800" u="sng" smtClean="0">
                <a:latin typeface="Times New Roman" panose="02020603050405020304" pitchFamily="18" charset="0"/>
              </a:rPr>
              <a:t>Do outcomes reflect preferences? </a:t>
            </a:r>
          </a:p>
          <a:p>
            <a:pPr marL="609600" indent="-609600" eaLnBrk="1" hangingPunct="1">
              <a:lnSpc>
                <a:spcPct val="80000"/>
              </a:lnSpc>
              <a:buFontTx/>
              <a:buNone/>
            </a:pPr>
            <a:r>
              <a:rPr lang="en-GB" altLang="fr-FR" sz="2800" smtClean="0">
                <a:latin typeface="Times New Roman" panose="02020603050405020304" pitchFamily="18" charset="0"/>
              </a:rPr>
              <a:t>Niederle and Vesterlund, </a:t>
            </a:r>
            <a:r>
              <a:rPr lang="en-GB" altLang="fr-FR" sz="2800" u="sng" smtClean="0">
                <a:latin typeface="Times New Roman" panose="02020603050405020304" pitchFamily="18" charset="0"/>
              </a:rPr>
              <a:t>QJE</a:t>
            </a:r>
            <a:r>
              <a:rPr lang="en-GB" altLang="fr-FR" sz="2800" smtClean="0">
                <a:latin typeface="Times New Roman" panose="02020603050405020304" pitchFamily="18" charset="0"/>
              </a:rPr>
              <a:t>, 2007</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None/>
            </a:pPr>
            <a:r>
              <a:rPr lang="en-GB" altLang="fr-FR" sz="2800" smtClean="0">
                <a:latin typeface="Times New Roman" panose="02020603050405020304" pitchFamily="18" charset="0"/>
              </a:rPr>
              <a:t>I’m not going to argue that women have a preference for lower pay…. but are they less competitive, so that they prefer piece rates over tournaments?</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None/>
            </a:pPr>
            <a:r>
              <a:rPr lang="en-GB" altLang="fr-FR" sz="2800" smtClean="0">
                <a:latin typeface="Times New Roman" panose="02020603050405020304" pitchFamily="18" charset="0"/>
                <a:sym typeface="Symbol" panose="05050102010706020507" pitchFamily="18" charset="2"/>
              </a:rPr>
              <a:t>Four explanations of women entering tournaments less</a:t>
            </a:r>
          </a:p>
          <a:p>
            <a:pPr marL="609600" indent="-609600" eaLnBrk="1" hangingPunct="1">
              <a:lnSpc>
                <a:spcPct val="80000"/>
              </a:lnSpc>
              <a:buFontTx/>
              <a:buNone/>
            </a:pPr>
            <a:endParaRPr lang="en-GB" altLang="fr-FR" sz="2800" smtClean="0">
              <a:latin typeface="Times New Roman" panose="02020603050405020304" pitchFamily="18" charset="0"/>
              <a:sym typeface="Symbol" panose="05050102010706020507" pitchFamily="18" charset="2"/>
            </a:endParaRPr>
          </a:p>
          <a:p>
            <a:pPr marL="609600" indent="-609600" eaLnBrk="1" hangingPunct="1">
              <a:lnSpc>
                <a:spcPct val="80000"/>
              </a:lnSpc>
              <a:buFontTx/>
              <a:buAutoNum type="arabicParenR"/>
            </a:pPr>
            <a:r>
              <a:rPr lang="en-GB" altLang="fr-FR" sz="2800" smtClean="0">
                <a:latin typeface="Times New Roman" panose="02020603050405020304" pitchFamily="18" charset="0"/>
                <a:sym typeface="Symbol" panose="05050102010706020507" pitchFamily="18" charset="2"/>
              </a:rPr>
              <a:t>F don’t like to compete</a:t>
            </a:r>
          </a:p>
          <a:p>
            <a:pPr marL="609600" indent="-609600" eaLnBrk="1" hangingPunct="1">
              <a:lnSpc>
                <a:spcPct val="80000"/>
              </a:lnSpc>
              <a:buFontTx/>
              <a:buAutoNum type="arabicParenR"/>
            </a:pPr>
            <a:r>
              <a:rPr lang="en-GB" altLang="fr-FR" sz="2800" smtClean="0">
                <a:latin typeface="Times New Roman" panose="02020603050405020304" pitchFamily="18" charset="0"/>
                <a:sym typeface="Symbol" panose="05050102010706020507" pitchFamily="18" charset="2"/>
              </a:rPr>
              <a:t>M are overconfident</a:t>
            </a:r>
          </a:p>
          <a:p>
            <a:pPr marL="609600" indent="-609600" eaLnBrk="1" hangingPunct="1">
              <a:lnSpc>
                <a:spcPct val="80000"/>
              </a:lnSpc>
              <a:buFontTx/>
              <a:buAutoNum type="arabicParenR"/>
            </a:pPr>
            <a:r>
              <a:rPr lang="en-GB" altLang="fr-FR" sz="2800" smtClean="0">
                <a:latin typeface="Times New Roman" panose="02020603050405020304" pitchFamily="18" charset="0"/>
                <a:sym typeface="Symbol" panose="05050102010706020507" pitchFamily="18" charset="2"/>
              </a:rPr>
              <a:t>F are more risk-averse</a:t>
            </a:r>
          </a:p>
          <a:p>
            <a:pPr marL="609600" indent="-609600" eaLnBrk="1" hangingPunct="1">
              <a:lnSpc>
                <a:spcPct val="80000"/>
              </a:lnSpc>
              <a:buFontTx/>
              <a:buAutoNum type="arabicParenR"/>
            </a:pPr>
            <a:r>
              <a:rPr lang="en-GB" altLang="fr-FR" sz="2800" smtClean="0">
                <a:latin typeface="Times New Roman" panose="02020603050405020304" pitchFamily="18" charset="0"/>
                <a:sym typeface="Symbol" panose="05050102010706020507" pitchFamily="18" charset="2"/>
              </a:rPr>
              <a:t>M are less-averse to feedback</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800" dirty="0" smtClean="0">
                <a:latin typeface="Times New Roman" panose="02020603050405020304" pitchFamily="18" charset="0"/>
              </a:rPr>
              <a:t>Tackled experimentally:</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A real Maths task, under both piece rates and tournaments. Add up five two-digit numbers</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Answer filled in on computer screen.</a:t>
            </a:r>
          </a:p>
          <a:p>
            <a:pPr marL="609600" indent="-609600" eaLnBrk="1" hangingPunct="1">
              <a:lnSpc>
                <a:spcPct val="80000"/>
              </a:lnSpc>
              <a:buFontTx/>
              <a:buNone/>
            </a:pPr>
            <a:r>
              <a:rPr lang="en-GB" altLang="fr-FR" sz="2800" dirty="0" smtClean="0">
                <a:latin typeface="Times New Roman" panose="02020603050405020304" pitchFamily="18" charset="0"/>
              </a:rPr>
              <a:t>Individuals told whether they’re right or wrong, and then go on to a new problem.</a:t>
            </a:r>
          </a:p>
          <a:p>
            <a:pPr marL="609600" indent="-609600" eaLnBrk="1" hangingPunct="1">
              <a:lnSpc>
                <a:spcPct val="80000"/>
              </a:lnSpc>
              <a:buFontTx/>
              <a:buNone/>
            </a:pPr>
            <a:r>
              <a:rPr lang="en-GB" altLang="fr-FR" sz="2800" dirty="0" smtClean="0">
                <a:latin typeface="Times New Roman" panose="02020603050405020304" pitchFamily="18" charset="0"/>
              </a:rPr>
              <a:t>Running sum of scores (correct and incorrect) displayed on screen.</a:t>
            </a:r>
          </a:p>
          <a:p>
            <a:pPr marL="609600" indent="-609600" eaLnBrk="1" hangingPunct="1">
              <a:lnSpc>
                <a:spcPct val="80000"/>
              </a:lnSpc>
              <a:buFontTx/>
              <a:buNone/>
            </a:pPr>
            <a:r>
              <a:rPr lang="en-GB" altLang="fr-FR" sz="2800" dirty="0" smtClean="0">
                <a:latin typeface="Times New Roman" panose="02020603050405020304" pitchFamily="18" charset="0"/>
              </a:rPr>
              <a:t>Five minutes to solve as many problems as possible</a:t>
            </a:r>
            <a:r>
              <a:rPr lang="en-GB" altLang="fr-FR" sz="2800" dirty="0" smtClean="0">
                <a:latin typeface="Times New Roman" panose="02020603050405020304" pitchFamily="18" charset="0"/>
              </a:rPr>
              <a:t>.</a:t>
            </a:r>
          </a:p>
          <a:p>
            <a:pPr marL="609600" indent="-609600" eaLnBrk="1" hangingPunct="1">
              <a:lnSpc>
                <a:spcPct val="80000"/>
              </a:lnSpc>
              <a:buFontTx/>
              <a:buNone/>
            </a:pPr>
            <a:r>
              <a:rPr lang="en-GB" altLang="fr-FR" sz="2800" dirty="0" smtClean="0">
                <a:latin typeface="Times New Roman" panose="02020603050405020304" pitchFamily="18" charset="0"/>
              </a:rPr>
              <a:t>No calculators!</a:t>
            </a:r>
            <a:endParaRPr lang="en-GB" altLang="fr-FR" sz="2800" dirty="0" smtClean="0">
              <a:latin typeface="Times New Roman" panose="02020603050405020304" pitchFamily="18" charset="0"/>
            </a:endParaRPr>
          </a:p>
        </p:txBody>
      </p:sp>
      <p:pic>
        <p:nvPicPr>
          <p:cNvPr id="1239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138363"/>
            <a:ext cx="7839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800" b="1" dirty="0" smtClean="0">
                <a:latin typeface="Times New Roman" panose="02020603050405020304" pitchFamily="18" charset="0"/>
              </a:rPr>
              <a:t>NB</a:t>
            </a:r>
            <a:r>
              <a:rPr lang="en-GB" altLang="fr-FR" sz="2800" dirty="0" smtClean="0">
                <a:latin typeface="Times New Roman" panose="02020603050405020304" pitchFamily="18" charset="0"/>
              </a:rPr>
              <a:t>. There are no gender differences in Maths ability scores in the US.</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Individuals play in rows of four: 2M and 2F.</a:t>
            </a:r>
          </a:p>
          <a:p>
            <a:pPr marL="609600" indent="-609600" eaLnBrk="1" hangingPunct="1">
              <a:lnSpc>
                <a:spcPct val="80000"/>
              </a:lnSpc>
              <a:buFontTx/>
              <a:buNone/>
            </a:pPr>
            <a:r>
              <a:rPr lang="en-GB" altLang="fr-FR" sz="2800" dirty="0" smtClean="0">
                <a:latin typeface="Times New Roman" panose="02020603050405020304" pitchFamily="18" charset="0"/>
              </a:rPr>
              <a:t>Told that they are playing with other row members.</a:t>
            </a:r>
          </a:p>
          <a:p>
            <a:pPr marL="609600" indent="-609600" eaLnBrk="1" hangingPunct="1">
              <a:lnSpc>
                <a:spcPct val="80000"/>
              </a:lnSpc>
              <a:buFontTx/>
              <a:buNone/>
            </a:pPr>
            <a:r>
              <a:rPr lang="en-GB" altLang="fr-FR" sz="2800" dirty="0" smtClean="0">
                <a:latin typeface="Times New Roman" panose="02020603050405020304" pitchFamily="18" charset="0"/>
              </a:rPr>
              <a:t>Two or three of these rows per experiment.</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20 row groups in the experiment (thus 80 people)</a:t>
            </a:r>
          </a:p>
          <a:p>
            <a:pPr marL="609600" indent="-609600" eaLnBrk="1" hangingPunct="1">
              <a:lnSpc>
                <a:spcPct val="80000"/>
              </a:lnSpc>
              <a:buFontTx/>
              <a:buNone/>
            </a:pPr>
            <a:r>
              <a:rPr lang="en-GB" altLang="fr-FR" sz="2800" dirty="0" smtClean="0">
                <a:latin typeface="Times New Roman" panose="02020603050405020304" pitchFamily="18" charset="0"/>
              </a:rPr>
              <a:t>4 tasks per experiment; one randomly-drawn one is paid.</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$5 show-up fee</a:t>
            </a:r>
          </a:p>
          <a:p>
            <a:pPr marL="609600" indent="-609600" eaLnBrk="1" hangingPunct="1">
              <a:lnSpc>
                <a:spcPct val="80000"/>
              </a:lnSpc>
              <a:buFontTx/>
              <a:buNone/>
            </a:pPr>
            <a:r>
              <a:rPr lang="en-GB" altLang="fr-FR" sz="2800" dirty="0" smtClean="0">
                <a:latin typeface="Times New Roman" panose="02020603050405020304" pitchFamily="18" charset="0"/>
              </a:rPr>
              <a:t>$7 completion fee</a:t>
            </a:r>
            <a:r>
              <a:rPr lang="en-GB" altLang="fr-FR" sz="2800" dirty="0" smtClean="0">
                <a:latin typeface="Times New Roman" panose="02020603050405020304" pitchFamily="18" charset="0"/>
              </a:rPr>
              <a:t>.</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The task in one of the four following payment schemes is randomly drawn for task payment.</a:t>
            </a:r>
            <a:endParaRPr lang="en-GB" altLang="fr-FR" sz="28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800" smtClean="0">
                <a:latin typeface="Times New Roman" panose="02020603050405020304" pitchFamily="18" charset="0"/>
              </a:rPr>
              <a:t>Payment Schemes:</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AutoNum type="arabicParenR"/>
            </a:pPr>
            <a:r>
              <a:rPr lang="en-GB" altLang="fr-FR" sz="2800" b="1" smtClean="0">
                <a:latin typeface="Times New Roman" panose="02020603050405020304" pitchFamily="18" charset="0"/>
              </a:rPr>
              <a:t>Piece rate </a:t>
            </a:r>
            <a:r>
              <a:rPr lang="en-GB" altLang="fr-FR" sz="2800" smtClean="0">
                <a:latin typeface="Times New Roman" panose="02020603050405020304" pitchFamily="18" charset="0"/>
              </a:rPr>
              <a:t>of 50 cents per correct answer.</a:t>
            </a:r>
          </a:p>
          <a:p>
            <a:pPr marL="609600" indent="-609600" eaLnBrk="1" hangingPunct="1">
              <a:lnSpc>
                <a:spcPct val="80000"/>
              </a:lnSpc>
              <a:buFontTx/>
              <a:buAutoNum type="arabicParenR"/>
            </a:pPr>
            <a:r>
              <a:rPr lang="en-GB" altLang="fr-FR" sz="2800" b="1" smtClean="0">
                <a:latin typeface="Times New Roman" panose="02020603050405020304" pitchFamily="18" charset="0"/>
              </a:rPr>
              <a:t>Tournament</a:t>
            </a:r>
            <a:r>
              <a:rPr lang="en-GB" altLang="fr-FR" sz="2800" smtClean="0">
                <a:latin typeface="Times New Roman" panose="02020603050405020304" pitchFamily="18" charset="0"/>
              </a:rPr>
              <a:t>. Each individual per row who gets the most correct answers receives $2 per correct answer</a:t>
            </a:r>
          </a:p>
          <a:p>
            <a:pPr marL="609600" indent="-609600" eaLnBrk="1" hangingPunct="1">
              <a:lnSpc>
                <a:spcPct val="80000"/>
              </a:lnSpc>
              <a:buFontTx/>
              <a:buAutoNum type="arabicParenR"/>
            </a:pPr>
            <a:r>
              <a:rPr lang="en-GB" altLang="fr-FR" sz="2800" b="1" smtClean="0">
                <a:latin typeface="Times New Roman" panose="02020603050405020304" pitchFamily="18" charset="0"/>
              </a:rPr>
              <a:t>Choice</a:t>
            </a:r>
            <a:r>
              <a:rPr lang="en-GB" altLang="fr-FR" sz="2800" smtClean="0">
                <a:latin typeface="Times New Roman" panose="02020603050405020304" pitchFamily="18" charset="0"/>
              </a:rPr>
              <a:t> between 1) and 2).</a:t>
            </a:r>
          </a:p>
          <a:p>
            <a:pPr marL="609600" indent="-609600" eaLnBrk="1" hangingPunct="1">
              <a:lnSpc>
                <a:spcPct val="80000"/>
              </a:lnSpc>
              <a:buFontTx/>
              <a:buNone/>
            </a:pPr>
            <a:r>
              <a:rPr lang="en-GB" altLang="fr-FR" sz="2800" smtClean="0">
                <a:latin typeface="Times New Roman" panose="02020603050405020304" pitchFamily="18" charset="0"/>
              </a:rPr>
              <a:t>	If individuals choose the tournament then their task 3 score is compared to others’ scores in task 2 (so that there is no externality on others from choosing the tournament – avoids altruism issues).</a:t>
            </a:r>
          </a:p>
          <a:p>
            <a:pPr marL="609600" indent="-609600" eaLnBrk="1" hangingPunct="1">
              <a:lnSpc>
                <a:spcPct val="80000"/>
              </a:lnSpc>
              <a:buFontTx/>
              <a:buNone/>
            </a:pPr>
            <a:r>
              <a:rPr lang="en-GB" altLang="fr-FR" sz="2800" smtClean="0">
                <a:latin typeface="Times New Roman" panose="02020603050405020304" pitchFamily="18" charset="0"/>
              </a:rPr>
              <a:t>4) 	</a:t>
            </a:r>
            <a:r>
              <a:rPr lang="en-GB" altLang="fr-FR" sz="2800" b="1" smtClean="0">
                <a:latin typeface="Times New Roman" panose="02020603050405020304" pitchFamily="18" charset="0"/>
              </a:rPr>
              <a:t>Choice</a:t>
            </a:r>
            <a:r>
              <a:rPr lang="en-GB" altLang="fr-FR" sz="2800" smtClean="0">
                <a:latin typeface="Times New Roman" panose="02020603050405020304" pitchFamily="18" charset="0"/>
              </a:rPr>
              <a:t> of payment scheme for results from 1): piece rate or tournament (no actual performance of task here).</a:t>
            </a:r>
          </a:p>
          <a:p>
            <a:pPr marL="609600" indent="-609600" eaLnBrk="1" hangingPunct="1">
              <a:lnSpc>
                <a:spcPct val="80000"/>
              </a:lnSpc>
              <a:buFontTx/>
              <a:buNone/>
            </a:pPr>
            <a:endParaRPr lang="en-GB" altLang="fr-FR" sz="28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400" b="1" smtClean="0">
                <a:latin typeface="Times New Roman" panose="02020603050405020304" pitchFamily="18" charset="0"/>
              </a:rPr>
              <a:t>Confidence:</a:t>
            </a:r>
          </a:p>
          <a:p>
            <a:pPr marL="609600" indent="-609600" eaLnBrk="1" hangingPunct="1">
              <a:lnSpc>
                <a:spcPct val="80000"/>
              </a:lnSpc>
              <a:buFontTx/>
              <a:buNone/>
            </a:pPr>
            <a:r>
              <a:rPr lang="en-GB" altLang="fr-FR" sz="2400" smtClean="0">
                <a:latin typeface="Times New Roman" panose="02020603050405020304" pitchFamily="18" charset="0"/>
              </a:rPr>
              <a:t>Individuals are also asked how well they think they did in tasks 1) and 2). Guess their rank from 1 to 4. Paid $1 for each correct answer.</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buFontTx/>
              <a:buNone/>
            </a:pPr>
            <a:r>
              <a:rPr lang="en-GB" altLang="fr-FR" sz="2400" smtClean="0">
                <a:latin typeface="Times New Roman" panose="02020603050405020304" pitchFamily="18" charset="0"/>
              </a:rPr>
              <a:t>Experiment lasts 45 mins on average, with average earnings of almost $20.</a:t>
            </a:r>
          </a:p>
          <a:p>
            <a:pPr marL="609600" indent="-609600" eaLnBrk="1" hangingPunct="1">
              <a:lnSpc>
                <a:spcPct val="80000"/>
              </a:lnSpc>
              <a:buFontTx/>
              <a:buNone/>
            </a:pPr>
            <a:endParaRPr lang="en-GB" altLang="fr-FR" sz="2400" smtClean="0">
              <a:latin typeface="Times New Roman" panose="02020603050405020304" pitchFamily="18" charset="0"/>
            </a:endParaRPr>
          </a:p>
          <a:p>
            <a:pPr marL="609600" indent="-609600" eaLnBrk="1" hangingPunct="1">
              <a:lnSpc>
                <a:spcPct val="80000"/>
              </a:lnSpc>
              <a:buFontTx/>
              <a:buNone/>
            </a:pPr>
            <a:r>
              <a:rPr lang="en-GB" altLang="fr-FR" sz="2400" u="sng" smtClean="0">
                <a:latin typeface="Times New Roman" panose="02020603050405020304" pitchFamily="18" charset="0"/>
              </a:rPr>
              <a:t>Results</a:t>
            </a:r>
          </a:p>
          <a:p>
            <a:pPr marL="609600" indent="-609600" eaLnBrk="1" hangingPunct="1">
              <a:lnSpc>
                <a:spcPct val="80000"/>
              </a:lnSpc>
              <a:buFontTx/>
              <a:buAutoNum type="alphaUcParenR"/>
            </a:pPr>
            <a:r>
              <a:rPr lang="en-GB" altLang="fr-FR" sz="2400" smtClean="0">
                <a:latin typeface="Times New Roman" panose="02020603050405020304" pitchFamily="18" charset="0"/>
              </a:rPr>
              <a:t>As in the national figures, there are no sex differences in number of correct answers in tasks 1 and 2 (where there is no choice over the compensation scheme. </a:t>
            </a:r>
          </a:p>
          <a:p>
            <a:pPr marL="609600" indent="-609600" eaLnBrk="1" hangingPunct="1">
              <a:lnSpc>
                <a:spcPct val="80000"/>
              </a:lnSpc>
              <a:buFontTx/>
              <a:buNone/>
            </a:pPr>
            <a:r>
              <a:rPr lang="en-GB" altLang="fr-FR" sz="2400" smtClean="0">
                <a:latin typeface="Times New Roman" panose="02020603050405020304" pitchFamily="18" charset="0"/>
              </a:rPr>
              <a:t>	Average no. of problems solved correctly in task 1 is 10.5, and 12 in task 2 (tournaments work!).</a:t>
            </a:r>
          </a:p>
          <a:p>
            <a:pPr marL="609600" indent="-609600" eaLnBrk="1" hangingPunct="1">
              <a:lnSpc>
                <a:spcPct val="80000"/>
              </a:lnSpc>
              <a:buFontTx/>
              <a:buNone/>
            </a:pPr>
            <a:r>
              <a:rPr lang="en-GB" altLang="fr-FR" sz="2400" smtClean="0">
                <a:latin typeface="Times New Roman" panose="02020603050405020304" pitchFamily="18" charset="0"/>
              </a:rPr>
              <a:t>	There is equally no difference in the sex of the winners in task 2: 11M and 9F.</a:t>
            </a:r>
          </a:p>
          <a:p>
            <a:pPr marL="609600" indent="-609600" eaLnBrk="1" hangingPunct="1">
              <a:lnSpc>
                <a:spcPct val="80000"/>
              </a:lnSpc>
              <a:buFontTx/>
              <a:buNone/>
            </a:pPr>
            <a:endParaRPr lang="en-GB" altLang="fr-FR" sz="24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25538"/>
            <a:ext cx="8686800" cy="4129087"/>
          </a:xfr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400" dirty="0" smtClean="0">
                <a:latin typeface="Times New Roman" panose="02020603050405020304" pitchFamily="18" charset="0"/>
              </a:rPr>
              <a:t>When they have the choice (in task 3), there is a substantial sex difference in the percentage of respondents who choose the tournament:</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F		35%</a:t>
            </a:r>
          </a:p>
          <a:p>
            <a:pPr marL="609600" indent="-609600" eaLnBrk="1" hangingPunct="1">
              <a:lnSpc>
                <a:spcPct val="80000"/>
              </a:lnSpc>
              <a:buFontTx/>
              <a:buNone/>
            </a:pPr>
            <a:r>
              <a:rPr lang="en-GB" altLang="fr-FR" sz="2400" dirty="0" smtClean="0">
                <a:latin typeface="Times New Roman" panose="02020603050405020304" pitchFamily="18" charset="0"/>
              </a:rPr>
              <a:t>M		73%</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Despite there being </a:t>
            </a:r>
            <a:r>
              <a:rPr lang="en-GB" altLang="fr-FR" sz="2400" dirty="0" smtClean="0">
                <a:solidFill>
                  <a:srgbClr val="FF0000"/>
                </a:solidFill>
                <a:latin typeface="Times New Roman" panose="02020603050405020304" pitchFamily="18" charset="0"/>
              </a:rPr>
              <a:t>no sex difference in actual performance</a:t>
            </a:r>
            <a:r>
              <a:rPr lang="en-GB" altLang="fr-FR" sz="2400" dirty="0" smtClean="0">
                <a:latin typeface="Times New Roman" panose="02020603050405020304" pitchFamily="18" charset="0"/>
              </a:rPr>
              <a:t>.</a:t>
            </a:r>
          </a:p>
          <a:p>
            <a:pPr marL="609600" indent="-609600" eaLnBrk="1" hangingPunct="1">
              <a:lnSpc>
                <a:spcPct val="80000"/>
              </a:lnSpc>
              <a:buFontTx/>
              <a:buNone/>
            </a:pPr>
            <a:endParaRPr lang="en-GB" altLang="fr-FR" sz="2400" u="sng" dirty="0" smtClean="0">
              <a:latin typeface="Times New Roman" panose="02020603050405020304" pitchFamily="18" charset="0"/>
            </a:endParaRPr>
          </a:p>
          <a:p>
            <a:pPr marL="609600" indent="-609600" eaLnBrk="1" hangingPunct="1">
              <a:lnSpc>
                <a:spcPct val="80000"/>
              </a:lnSpc>
              <a:buFontTx/>
              <a:buNone/>
            </a:pPr>
            <a:r>
              <a:rPr lang="en-GB" altLang="fr-FR" sz="2400" u="sng" dirty="0" smtClean="0">
                <a:latin typeface="Times New Roman" panose="02020603050405020304" pitchFamily="18" charset="0"/>
              </a:rPr>
              <a:t>Explanations</a:t>
            </a:r>
          </a:p>
          <a:p>
            <a:pPr marL="609600" indent="-609600" eaLnBrk="1" hangingPunct="1">
              <a:lnSpc>
                <a:spcPct val="80000"/>
              </a:lnSpc>
              <a:buFontTx/>
              <a:buAutoNum type="arabicParenR"/>
            </a:pPr>
            <a:r>
              <a:rPr lang="en-GB" altLang="fr-FR" sz="2400" dirty="0" smtClean="0">
                <a:latin typeface="Times New Roman" panose="02020603050405020304" pitchFamily="18" charset="0"/>
              </a:rPr>
              <a:t>Risk-aversion</a:t>
            </a:r>
          </a:p>
          <a:p>
            <a:pPr marL="0" indent="0" eaLnBrk="1" hangingPunct="1">
              <a:lnSpc>
                <a:spcPct val="80000"/>
              </a:lnSpc>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Consider those with 14 correct answers in task 2. If they produce the same performance in task 3, they have a 47% chance of winning (looking at the distribution of number of correct answers).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800" smtClean="0">
                <a:latin typeface="Times New Roman" panose="02020603050405020304" pitchFamily="18" charset="0"/>
              </a:rPr>
              <a:t>Expected value of tournament is 0.47*$2*14	= $13.16</a:t>
            </a:r>
          </a:p>
          <a:p>
            <a:pPr marL="609600" indent="-609600" eaLnBrk="1" hangingPunct="1">
              <a:lnSpc>
                <a:spcPct val="80000"/>
              </a:lnSpc>
              <a:buFontTx/>
              <a:buNone/>
            </a:pPr>
            <a:r>
              <a:rPr lang="en-GB" altLang="fr-FR" sz="2800" smtClean="0">
                <a:latin typeface="Times New Roman" panose="02020603050405020304" pitchFamily="18" charset="0"/>
              </a:rPr>
              <a:t>Value of piece rate (sure thing) is $0.50*14	= $7</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None/>
            </a:pPr>
            <a:r>
              <a:rPr lang="en-GB" altLang="fr-FR" sz="2800" smtClean="0">
                <a:latin typeface="Times New Roman" panose="02020603050405020304" pitchFamily="18" charset="0"/>
              </a:rPr>
              <a:t>Of those with 14+ correct answers in Table 2, 8/12 F and 3/12 M refuse this gamble (or better).</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None/>
            </a:pPr>
            <a:r>
              <a:rPr lang="en-GB" altLang="fr-FR" sz="2800" smtClean="0">
                <a:latin typeface="Times New Roman" panose="02020603050405020304" pitchFamily="18" charset="0"/>
              </a:rPr>
              <a:t>Same thing for those with fewer than 12 correct answers. P(win)=5.6%.</a:t>
            </a:r>
          </a:p>
          <a:p>
            <a:pPr marL="609600" indent="-609600" eaLnBrk="1" hangingPunct="1">
              <a:lnSpc>
                <a:spcPct val="80000"/>
              </a:lnSpc>
              <a:buFontTx/>
              <a:buNone/>
            </a:pPr>
            <a:r>
              <a:rPr lang="en-GB" altLang="fr-FR" sz="2800" smtClean="0">
                <a:latin typeface="Times New Roman" panose="02020603050405020304" pitchFamily="18" charset="0"/>
              </a:rPr>
              <a:t>EV of tournament is 0.056*11*$2		= $1.23</a:t>
            </a:r>
          </a:p>
          <a:p>
            <a:pPr marL="609600" indent="-609600" eaLnBrk="1" hangingPunct="1">
              <a:lnSpc>
                <a:spcPct val="80000"/>
              </a:lnSpc>
              <a:buFontTx/>
              <a:buNone/>
            </a:pPr>
            <a:r>
              <a:rPr lang="en-GB" altLang="fr-FR" sz="2800" smtClean="0">
                <a:latin typeface="Times New Roman" panose="02020603050405020304" pitchFamily="18" charset="0"/>
              </a:rPr>
              <a:t>Value of piece rate is 11*$0.50			= $5.50</a:t>
            </a:r>
          </a:p>
          <a:p>
            <a:pPr marL="609600" indent="-609600" eaLnBrk="1" hangingPunct="1">
              <a:lnSpc>
                <a:spcPct val="80000"/>
              </a:lnSpc>
              <a:buFontTx/>
              <a:buNone/>
            </a:pPr>
            <a:endParaRPr lang="en-GB" altLang="fr-FR" sz="2800" smtClean="0">
              <a:latin typeface="Times New Roman" panose="02020603050405020304" pitchFamily="18" charset="0"/>
            </a:endParaRPr>
          </a:p>
          <a:p>
            <a:pPr marL="609600" indent="-609600" eaLnBrk="1" hangingPunct="1">
              <a:lnSpc>
                <a:spcPct val="80000"/>
              </a:lnSpc>
              <a:buFontTx/>
              <a:buNone/>
            </a:pPr>
            <a:r>
              <a:rPr lang="en-GB" altLang="fr-FR" sz="2800" smtClean="0">
                <a:latin typeface="Times New Roman" panose="02020603050405020304" pitchFamily="18" charset="0"/>
              </a:rPr>
              <a:t>Of those with 11 or fewer correct answers in Table 2, 11/18M and 5/17F accept this gamble (or worse).</a:t>
            </a:r>
          </a:p>
          <a:p>
            <a:pPr marL="609600" indent="-609600" eaLnBrk="1" hangingPunct="1">
              <a:lnSpc>
                <a:spcPct val="80000"/>
              </a:lnSpc>
              <a:buFontTx/>
              <a:buNone/>
            </a:pPr>
            <a:endParaRPr lang="en-GB" altLang="fr-FR" sz="28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9144000" cy="467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5"/>
          <p:cNvSpPr txBox="1">
            <a:spLocks noChangeArrowheads="1"/>
          </p:cNvSpPr>
          <p:nvPr/>
        </p:nvSpPr>
        <p:spPr bwMode="auto">
          <a:xfrm>
            <a:off x="323528" y="4365625"/>
            <a:ext cx="849694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800" dirty="0">
                <a:latin typeface="Times New Roman" panose="02020603050405020304" pitchFamily="18" charset="0"/>
              </a:rPr>
              <a:t>Too many high-performing women refuse </a:t>
            </a:r>
            <a:r>
              <a:rPr lang="en-GB" altLang="fr-FR" sz="2800" dirty="0" smtClean="0">
                <a:latin typeface="Times New Roman" panose="02020603050405020304" pitchFamily="18" charset="0"/>
              </a:rPr>
              <a:t>tournaments… </a:t>
            </a:r>
            <a:r>
              <a:rPr lang="en-GB" altLang="fr-FR" sz="2800" dirty="0">
                <a:latin typeface="Times New Roman" panose="02020603050405020304" pitchFamily="18" charset="0"/>
              </a:rPr>
              <a:t>and too many low-performing men accept them.</a:t>
            </a:r>
          </a:p>
          <a:p>
            <a:pPr eaLnBrk="1" hangingPunct="1">
              <a:spcBef>
                <a:spcPct val="0"/>
              </a:spcBef>
              <a:buFontTx/>
              <a:buNone/>
            </a:pPr>
            <a:endParaRPr lang="en-GB" altLang="fr-FR" sz="2800" dirty="0" smtClean="0">
              <a:latin typeface="Times New Roman" panose="02020603050405020304" pitchFamily="18" charset="0"/>
            </a:endParaRPr>
          </a:p>
          <a:p>
            <a:pPr eaLnBrk="1" hangingPunct="1">
              <a:spcBef>
                <a:spcPct val="0"/>
              </a:spcBef>
              <a:buFontTx/>
              <a:buNone/>
            </a:pPr>
            <a:r>
              <a:rPr lang="en-GB" altLang="fr-FR" sz="2800" dirty="0" smtClean="0">
                <a:latin typeface="Times New Roman" panose="02020603050405020304" pitchFamily="18" charset="0"/>
              </a:rPr>
              <a:t>Women </a:t>
            </a:r>
            <a:r>
              <a:rPr lang="en-GB" altLang="fr-FR" sz="2800" dirty="0">
                <a:latin typeface="Times New Roman" panose="02020603050405020304" pitchFamily="18" charset="0"/>
              </a:rPr>
              <a:t>would have to be </a:t>
            </a:r>
            <a:r>
              <a:rPr lang="en-GB" altLang="fr-FR" sz="2800" b="1" dirty="0">
                <a:latin typeface="Times New Roman" panose="02020603050405020304" pitchFamily="18" charset="0"/>
              </a:rPr>
              <a:t>exceptionally </a:t>
            </a:r>
            <a:r>
              <a:rPr lang="en-GB" altLang="fr-FR" sz="2800" dirty="0">
                <a:latin typeface="Times New Roman" panose="02020603050405020304" pitchFamily="18" charset="0"/>
              </a:rPr>
              <a:t>risk-averse and men </a:t>
            </a:r>
            <a:r>
              <a:rPr lang="en-GB" altLang="fr-FR" sz="2800" b="1" dirty="0">
                <a:latin typeface="Times New Roman" panose="02020603050405020304" pitchFamily="18" charset="0"/>
              </a:rPr>
              <a:t>exceptionally </a:t>
            </a:r>
            <a:r>
              <a:rPr lang="en-GB" altLang="fr-FR" sz="2800" dirty="0">
                <a:latin typeface="Times New Roman" panose="02020603050405020304" pitchFamily="18" charset="0"/>
              </a:rPr>
              <a:t>risk-loving</a:t>
            </a:r>
            <a:endParaRPr lang="fr-FR" altLang="fr-FR" sz="28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4"/>
            <a:ext cx="9062148" cy="568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51520" y="44624"/>
            <a:ext cx="8964487" cy="1477328"/>
          </a:xfrm>
          <a:prstGeom prst="rect">
            <a:avLst/>
          </a:prstGeom>
          <a:noFill/>
        </p:spPr>
        <p:txBody>
          <a:bodyPr wrap="squar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OECD</a:t>
            </a:r>
            <a:r>
              <a:rPr lang="en-GB" sz="2400" dirty="0" smtClean="0">
                <a:latin typeface="Times New Roman" panose="02020603050405020304" pitchFamily="18" charset="0"/>
                <a:cs typeface="Times New Roman" panose="02020603050405020304" pitchFamily="18" charset="0"/>
              </a:rPr>
              <a:t>, 20-24. 	Men = 15.3, Women = 18.2</a:t>
            </a:r>
          </a:p>
          <a:p>
            <a:pPr lvl="0"/>
            <a:r>
              <a:rPr lang="en-GB" sz="2400" b="1" dirty="0">
                <a:solidFill>
                  <a:srgbClr val="FF0000"/>
                </a:solidFill>
                <a:latin typeface="Times New Roman" panose="02020603050405020304" pitchFamily="18" charset="0"/>
                <a:cs typeface="Times New Roman" panose="02020603050405020304" pitchFamily="18" charset="0"/>
              </a:rPr>
              <a:t>UK</a:t>
            </a:r>
            <a:r>
              <a:rPr lang="en-GB" sz="2400" dirty="0">
                <a:solidFill>
                  <a:prstClr val="black"/>
                </a:solidFill>
                <a:latin typeface="Times New Roman" panose="02020603050405020304" pitchFamily="18" charset="0"/>
                <a:cs typeface="Times New Roman" panose="02020603050405020304" pitchFamily="18" charset="0"/>
              </a:rPr>
              <a:t>, 20-24. 		Men = 12.6, Women = 17.5</a:t>
            </a:r>
          </a:p>
          <a:p>
            <a:r>
              <a:rPr lang="en-GB" sz="2400" b="1" dirty="0">
                <a:solidFill>
                  <a:srgbClr val="FF0000"/>
                </a:solidFill>
                <a:latin typeface="Times New Roman" panose="02020603050405020304" pitchFamily="18" charset="0"/>
                <a:cs typeface="Times New Roman" panose="02020603050405020304" pitchFamily="18" charset="0"/>
              </a:rPr>
              <a:t>France</a:t>
            </a:r>
            <a:r>
              <a:rPr lang="en-GB" sz="2400" dirty="0">
                <a:latin typeface="Times New Roman" panose="02020603050405020304" pitchFamily="18" charset="0"/>
                <a:cs typeface="Times New Roman" panose="02020603050405020304" pitchFamily="18" charset="0"/>
              </a:rPr>
              <a:t>, 20-24. 	Men = 22.3, Women = 21.6</a:t>
            </a:r>
          </a:p>
          <a:p>
            <a:endParaRPr lang="fr-FR" dirty="0"/>
          </a:p>
        </p:txBody>
      </p:sp>
    </p:spTree>
    <p:extLst>
      <p:ext uri="{BB962C8B-B14F-4D97-AF65-F5344CB8AC3E}">
        <p14:creationId xmlns:p14="http://schemas.microsoft.com/office/powerpoint/2010/main" val="32518343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z="2400" dirty="0" smtClean="0">
                <a:latin typeface="Times New Roman" panose="02020603050405020304" pitchFamily="18" charset="0"/>
              </a:rPr>
              <a:t>2) Over-confidence</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Both Men and Women are overconfident (in that they predict that their rank will be higher than it actually turns out to be).</a:t>
            </a:r>
          </a:p>
          <a:p>
            <a:pPr marL="609600" indent="-609600" eaLnBrk="1" hangingPunct="1">
              <a:lnSpc>
                <a:spcPct val="80000"/>
              </a:lnSpc>
              <a:buFontTx/>
              <a:buNone/>
            </a:pPr>
            <a:r>
              <a:rPr lang="en-GB" altLang="fr-FR" sz="2400" dirty="0" smtClean="0">
                <a:latin typeface="Times New Roman" panose="02020603050405020304" pitchFamily="18" charset="0"/>
              </a:rPr>
              <a:t>75% of men predict rank 1.</a:t>
            </a:r>
          </a:p>
          <a:p>
            <a:pPr marL="609600" indent="-609600" eaLnBrk="1" hangingPunct="1">
              <a:lnSpc>
                <a:spcPct val="80000"/>
              </a:lnSpc>
              <a:buFontTx/>
              <a:buNone/>
            </a:pPr>
            <a:r>
              <a:rPr lang="en-GB" altLang="fr-FR" sz="2400" dirty="0" smtClean="0">
                <a:latin typeface="Times New Roman" panose="02020603050405020304" pitchFamily="18" charset="0"/>
              </a:rPr>
              <a:t>43% of women predict rank 1.</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This explains part of the difference in tournament entry.</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3) Taste for competition</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Look at choices in Task 4, where tournament choice does not involve a competitive performance. Even here, men choose tournaments more than do women.</a:t>
            </a:r>
          </a:p>
          <a:p>
            <a:pPr marL="609600" indent="-609600" eaLnBrk="1" hangingPunct="1">
              <a:lnSpc>
                <a:spcPct val="80000"/>
              </a:lnSpc>
              <a:buFontTx/>
              <a:buNone/>
            </a:pPr>
            <a:endParaRPr lang="en-GB" altLang="fr-FR" sz="2400" dirty="0" smtClean="0">
              <a:latin typeface="Times New Roman" panose="02020603050405020304" pitchFamily="18" charset="0"/>
            </a:endParaRPr>
          </a:p>
          <a:p>
            <a:pPr marL="609600" indent="-609600" eaLnBrk="1" hangingPunct="1">
              <a:lnSpc>
                <a:spcPct val="80000"/>
              </a:lnSpc>
              <a:buFontTx/>
              <a:buNone/>
            </a:pPr>
            <a:r>
              <a:rPr lang="en-GB" altLang="fr-FR" sz="2400" dirty="0" smtClean="0">
                <a:latin typeface="Times New Roman" panose="02020603050405020304" pitchFamily="18" charset="0"/>
              </a:rPr>
              <a:t>Remainder of difference suggested to result from </a:t>
            </a:r>
            <a:r>
              <a:rPr lang="en-GB" altLang="fr-FR" sz="2400" dirty="0" smtClean="0">
                <a:latin typeface="Times New Roman" panose="02020603050405020304" pitchFamily="18" charset="0"/>
              </a:rPr>
              <a:t>risk aversion, feedback aversion, or some other preferences.</a:t>
            </a:r>
            <a:endParaRPr lang="en-GB" altLang="fr-FR" sz="2400" dirty="0" smtClean="0">
              <a:latin typeface="Times New Roman" panose="02020603050405020304" pitchFamily="18" charset="0"/>
            </a:endParaRPr>
          </a:p>
          <a:p>
            <a:pPr marL="609600" indent="-609600" eaLnBrk="1" hangingPunct="1">
              <a:lnSpc>
                <a:spcPct val="80000"/>
              </a:lnSpc>
              <a:buFontTx/>
              <a:buNone/>
            </a:pPr>
            <a:endParaRPr lang="en-GB" altLang="fr-FR" sz="24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323850" y="404813"/>
            <a:ext cx="8280400" cy="5761037"/>
          </a:xfrm>
        </p:spPr>
        <p:txBody>
          <a:bodyPr/>
          <a:lstStyle/>
          <a:p>
            <a:pPr marL="609600" indent="-609600" eaLnBrk="1" hangingPunct="1">
              <a:lnSpc>
                <a:spcPct val="80000"/>
              </a:lnSpc>
              <a:buFontTx/>
              <a:buNone/>
            </a:pPr>
            <a:r>
              <a:rPr lang="en-GB" altLang="fr-FR" smtClean="0">
                <a:latin typeface="Times New Roman" panose="02020603050405020304" pitchFamily="18" charset="0"/>
              </a:rPr>
              <a:t>My notes on this work.</a:t>
            </a:r>
          </a:p>
          <a:p>
            <a:pPr marL="609600" indent="-609600" eaLnBrk="1" hangingPunct="1">
              <a:lnSpc>
                <a:spcPct val="80000"/>
              </a:lnSpc>
              <a:buFontTx/>
              <a:buNone/>
            </a:pPr>
            <a:endParaRPr lang="en-GB" altLang="fr-FR" smtClean="0">
              <a:latin typeface="Times New Roman" panose="02020603050405020304" pitchFamily="18" charset="0"/>
            </a:endParaRPr>
          </a:p>
          <a:p>
            <a:pPr marL="609600" indent="-609600" eaLnBrk="1" hangingPunct="1">
              <a:lnSpc>
                <a:spcPct val="80000"/>
              </a:lnSpc>
              <a:buFontTx/>
              <a:buNone/>
            </a:pPr>
            <a:r>
              <a:rPr lang="en-GB" altLang="fr-FR" smtClean="0">
                <a:latin typeface="Times New Roman" panose="02020603050405020304" pitchFamily="18" charset="0"/>
              </a:rPr>
              <a:t>This does assume that men and women are free to choose their compensation scheme. When they aren’t (piece rate in task 1; tournament in task 2), men and women do just as well as each other.</a:t>
            </a:r>
          </a:p>
          <a:p>
            <a:pPr marL="609600" indent="-609600" eaLnBrk="1" hangingPunct="1">
              <a:lnSpc>
                <a:spcPct val="80000"/>
              </a:lnSpc>
              <a:buFontTx/>
              <a:buNone/>
            </a:pPr>
            <a:endParaRPr lang="en-GB" altLang="fr-FR" smtClean="0">
              <a:latin typeface="Times New Roman" panose="02020603050405020304" pitchFamily="18" charset="0"/>
            </a:endParaRPr>
          </a:p>
          <a:p>
            <a:pPr marL="609600" indent="-609600" eaLnBrk="1" hangingPunct="1">
              <a:lnSpc>
                <a:spcPct val="80000"/>
              </a:lnSpc>
              <a:buFontTx/>
              <a:buNone/>
            </a:pPr>
            <a:r>
              <a:rPr lang="en-GB" altLang="fr-FR" smtClean="0">
                <a:latin typeface="Times New Roman" panose="02020603050405020304" pitchFamily="18" charset="0"/>
              </a:rPr>
              <a:t>Even when there is sorting, and men way more likely to choose tournaments, unclear that women end up earning less (women don’t enter tournaments when they should…but men enter tournaments when they shouldn’t).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323850" y="260350"/>
            <a:ext cx="8280400" cy="720725"/>
          </a:xfrm>
        </p:spPr>
        <p:txBody>
          <a:bodyPr/>
          <a:lstStyle/>
          <a:p>
            <a:pPr marL="609600" indent="-609600" eaLnBrk="1" hangingPunct="1">
              <a:buFontTx/>
              <a:buNone/>
            </a:pPr>
            <a:r>
              <a:rPr lang="en-GB" altLang="fr-FR" u="sng" smtClean="0">
                <a:latin typeface="Times New Roman" panose="02020603050405020304" pitchFamily="18" charset="0"/>
              </a:rPr>
              <a:t>Testing for discrimination: is it really that easy?</a:t>
            </a:r>
          </a:p>
        </p:txBody>
      </p:sp>
      <p:pic>
        <p:nvPicPr>
          <p:cNvPr id="142339" name="Picture 3" descr="Parit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25538"/>
            <a:ext cx="709295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Rectangle 4"/>
          <p:cNvSpPr>
            <a:spLocks noChangeArrowheads="1"/>
          </p:cNvSpPr>
          <p:nvPr/>
        </p:nvSpPr>
        <p:spPr bwMode="auto">
          <a:xfrm>
            <a:off x="4140200" y="1412875"/>
            <a:ext cx="3797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800">
                <a:solidFill>
                  <a:srgbClr val="0099FF"/>
                </a:solidFill>
                <a:cs typeface="Arial" panose="020B0604020202020204" pitchFamily="34" charset="0"/>
              </a:rPr>
              <a:t>17% d'écart de salaire </a:t>
            </a:r>
            <a:br>
              <a:rPr lang="en-GB" altLang="fr-FR" sz="2800">
                <a:solidFill>
                  <a:srgbClr val="0099FF"/>
                </a:solidFill>
                <a:cs typeface="Arial" panose="020B0604020202020204" pitchFamily="34" charset="0"/>
              </a:rPr>
            </a:br>
            <a:r>
              <a:rPr lang="en-GB" altLang="fr-FR" sz="2800">
                <a:solidFill>
                  <a:srgbClr val="0099FF"/>
                </a:solidFill>
                <a:cs typeface="Arial" panose="020B0604020202020204" pitchFamily="34" charset="0"/>
              </a:rPr>
              <a:t>100% d'inégalités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323850" y="116632"/>
            <a:ext cx="8280400" cy="6120656"/>
          </a:xfrm>
        </p:spPr>
        <p:txBody>
          <a:bodyPr/>
          <a:lstStyle/>
          <a:p>
            <a:pPr marL="609600" indent="-609600" eaLnBrk="1" hangingPunct="1">
              <a:lnSpc>
                <a:spcPct val="90000"/>
              </a:lnSpc>
              <a:buFontTx/>
              <a:buNone/>
            </a:pPr>
            <a:r>
              <a:rPr lang="en-GB" altLang="fr-FR" sz="2800" u="sng" dirty="0" smtClean="0">
                <a:latin typeface="Times New Roman" panose="02020603050405020304" pitchFamily="18" charset="0"/>
              </a:rPr>
              <a:t>Testing for discrimination</a:t>
            </a:r>
          </a:p>
          <a:p>
            <a:pPr marL="609600" indent="-609600" eaLnBrk="1" hangingPunct="1">
              <a:lnSpc>
                <a:spcPct val="90000"/>
              </a:lnSpc>
              <a:buFontTx/>
              <a:buNone/>
            </a:pPr>
            <a:r>
              <a:rPr lang="en-GB" altLang="fr-FR" sz="2800" dirty="0" smtClean="0">
                <a:latin typeface="Times New Roman" panose="02020603050405020304" pitchFamily="18" charset="0"/>
              </a:rPr>
              <a:t>Men and women differ in many ways: this calls for multivariate regression analysis.</a:t>
            </a:r>
          </a:p>
          <a:p>
            <a:pPr marL="609600" indent="-609600" eaLnBrk="1" hangingPunct="1">
              <a:lnSpc>
                <a:spcPct val="90000"/>
              </a:lnSpc>
              <a:buFontTx/>
              <a:buNone/>
            </a:pPr>
            <a:endParaRPr lang="en-GB" altLang="fr-FR" sz="2800" dirty="0" smtClean="0">
              <a:latin typeface="Times New Roman" panose="02020603050405020304" pitchFamily="18" charset="0"/>
            </a:endParaRPr>
          </a:p>
          <a:p>
            <a:pPr marL="609600" indent="-609600" eaLnBrk="1" hangingPunct="1">
              <a:lnSpc>
                <a:spcPct val="90000"/>
              </a:lnSpc>
              <a:buFontTx/>
              <a:buAutoNum type="alphaUcParenR"/>
            </a:pPr>
            <a:r>
              <a:rPr lang="en-GB" altLang="fr-FR" sz="2800" dirty="0" smtClean="0">
                <a:latin typeface="Times New Roman" panose="02020603050405020304" pitchFamily="18" charset="0"/>
              </a:rPr>
              <a:t>Simple approach. There is a fixed wage premium for being male. Estimate:</a:t>
            </a:r>
          </a:p>
          <a:p>
            <a:pPr marL="609600" indent="-609600" eaLnBrk="1" hangingPunct="1">
              <a:lnSpc>
                <a:spcPct val="90000"/>
              </a:lnSpc>
              <a:buFontTx/>
              <a:buNone/>
            </a:pPr>
            <a:r>
              <a:rPr lang="en-GB" altLang="fr-FR" sz="2800" dirty="0" smtClean="0">
                <a:latin typeface="Times New Roman" panose="02020603050405020304" pitchFamily="18" charset="0"/>
              </a:rPr>
              <a:t>Ln </a:t>
            </a:r>
            <a:r>
              <a:rPr lang="en-GB" altLang="fr-FR" sz="2800" dirty="0" err="1" smtClean="0">
                <a:latin typeface="Times New Roman" panose="02020603050405020304" pitchFamily="18" charset="0"/>
              </a:rPr>
              <a:t>w</a:t>
            </a:r>
            <a:r>
              <a:rPr lang="en-GB" altLang="fr-FR" sz="2800" baseline="-25000" dirty="0" err="1" smtClean="0">
                <a:latin typeface="Times New Roman" panose="02020603050405020304" pitchFamily="18" charset="0"/>
              </a:rPr>
              <a:t>i</a:t>
            </a:r>
            <a:r>
              <a:rPr lang="en-GB" altLang="fr-FR" sz="2800" dirty="0" smtClean="0">
                <a:latin typeface="Times New Roman" panose="02020603050405020304" pitchFamily="18" charset="0"/>
              </a:rPr>
              <a:t> = A + </a:t>
            </a:r>
            <a:r>
              <a:rPr lang="en-GB" altLang="fr-FR" sz="2800" u="sng" dirty="0" smtClean="0">
                <a:latin typeface="Times New Roman" panose="02020603050405020304" pitchFamily="18" charset="0"/>
                <a:sym typeface="Symbol" panose="05050102010706020507" pitchFamily="18" charset="2"/>
              </a:rPr>
              <a:t></a:t>
            </a:r>
            <a:r>
              <a:rPr lang="en-GB" altLang="fr-FR" sz="2800" dirty="0" smtClean="0">
                <a:latin typeface="Times New Roman" panose="02020603050405020304" pitchFamily="18" charset="0"/>
                <a:sym typeface="Symbol" panose="05050102010706020507" pitchFamily="18" charset="2"/>
              </a:rPr>
              <a:t>’</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i</a:t>
            </a:r>
            <a:r>
              <a:rPr lang="en-GB" altLang="fr-FR" sz="2800" dirty="0" smtClean="0">
                <a:latin typeface="Times New Roman" panose="02020603050405020304" pitchFamily="18" charset="0"/>
                <a:sym typeface="Symbol" panose="05050102010706020507" pitchFamily="18" charset="2"/>
              </a:rPr>
              <a:t> + F</a:t>
            </a:r>
            <a:r>
              <a:rPr lang="en-GB" altLang="fr-FR" sz="2800" baseline="-25000" dirty="0" smtClean="0">
                <a:latin typeface="Times New Roman" panose="02020603050405020304" pitchFamily="18" charset="0"/>
              </a:rPr>
              <a:t>i</a:t>
            </a:r>
            <a:r>
              <a:rPr lang="en-GB" altLang="fr-FR" sz="2800" dirty="0" smtClean="0">
                <a:latin typeface="Times New Roman" panose="02020603050405020304" pitchFamily="18" charset="0"/>
                <a:sym typeface="Symbol" panose="05050102010706020507" pitchFamily="18" charset="2"/>
              </a:rPr>
              <a:t> + </a:t>
            </a:r>
            <a:r>
              <a:rPr lang="en-GB" altLang="fr-FR" sz="2800" baseline="-25000" dirty="0" err="1" smtClean="0">
                <a:latin typeface="Times New Roman" panose="02020603050405020304" pitchFamily="18" charset="0"/>
              </a:rPr>
              <a:t>i</a:t>
            </a:r>
            <a:endParaRPr lang="en-GB" altLang="fr-FR" sz="2800" dirty="0" smtClean="0">
              <a:latin typeface="Times New Roman" panose="02020603050405020304" pitchFamily="18" charset="0"/>
              <a:sym typeface="Symbol" panose="05050102010706020507" pitchFamily="18" charset="2"/>
            </a:endParaRPr>
          </a:p>
          <a:p>
            <a:pPr marL="609600" indent="-609600" eaLnBrk="1" hangingPunct="1">
              <a:lnSpc>
                <a:spcPct val="90000"/>
              </a:lnSpc>
              <a:buFontTx/>
              <a:buNone/>
            </a:pPr>
            <a:r>
              <a:rPr lang="en-GB" altLang="fr-FR" sz="2800" dirty="0" smtClean="0">
                <a:latin typeface="Times New Roman" panose="02020603050405020304" pitchFamily="18" charset="0"/>
                <a:sym typeface="Symbol" panose="05050102010706020507" pitchFamily="18" charset="2"/>
              </a:rPr>
              <a:t>Test of discrimination: estimated value of  &lt; 0.</a:t>
            </a:r>
          </a:p>
          <a:p>
            <a:pPr marL="609600" indent="-609600" eaLnBrk="1" hangingPunct="1">
              <a:lnSpc>
                <a:spcPct val="90000"/>
              </a:lnSpc>
              <a:buFontTx/>
              <a:buNone/>
            </a:pPr>
            <a:endParaRPr lang="en-GB" altLang="fr-FR" sz="2800" dirty="0" smtClean="0">
              <a:latin typeface="Times New Roman" panose="02020603050405020304" pitchFamily="18" charset="0"/>
              <a:sym typeface="Symbol" panose="05050102010706020507" pitchFamily="18" charset="2"/>
            </a:endParaRPr>
          </a:p>
          <a:p>
            <a:pPr marL="609600" indent="-609600" eaLnBrk="1" hangingPunct="1">
              <a:lnSpc>
                <a:spcPct val="90000"/>
              </a:lnSpc>
              <a:buFontTx/>
              <a:buNone/>
            </a:pPr>
            <a:r>
              <a:rPr lang="en-GB" altLang="fr-FR" sz="2800" dirty="0" smtClean="0">
                <a:latin typeface="Times New Roman" panose="02020603050405020304" pitchFamily="18" charset="0"/>
                <a:sym typeface="Symbol" panose="05050102010706020507" pitchFamily="18" charset="2"/>
              </a:rPr>
              <a:t>B) The value of </a:t>
            </a:r>
            <a:r>
              <a:rPr lang="en-GB" altLang="fr-FR" sz="2800" u="sng" dirty="0" smtClean="0">
                <a:latin typeface="Times New Roman" panose="02020603050405020304" pitchFamily="18" charset="0"/>
                <a:sym typeface="Symbol" panose="05050102010706020507" pitchFamily="18" charset="2"/>
              </a:rPr>
              <a:t></a:t>
            </a:r>
            <a:r>
              <a:rPr lang="en-GB" altLang="fr-FR" sz="2800" dirty="0" smtClean="0">
                <a:latin typeface="Times New Roman" panose="02020603050405020304" pitchFamily="18" charset="0"/>
                <a:sym typeface="Symbol" panose="05050102010706020507" pitchFamily="18" charset="2"/>
              </a:rPr>
              <a:t> may not the same for men and women: observable characteristics differently rewarded.</a:t>
            </a:r>
          </a:p>
          <a:p>
            <a:pPr marL="609600" indent="-609600" eaLnBrk="1" hangingPunct="1">
              <a:lnSpc>
                <a:spcPct val="90000"/>
              </a:lnSpc>
              <a:buFontTx/>
              <a:buNone/>
            </a:pPr>
            <a:r>
              <a:rPr lang="en-GB" altLang="fr-FR" sz="2800" dirty="0" smtClean="0">
                <a:latin typeface="Times New Roman" panose="02020603050405020304" pitchFamily="18" charset="0"/>
                <a:sym typeface="Symbol" panose="05050102010706020507" pitchFamily="18" charset="2"/>
              </a:rPr>
              <a:t>“</a:t>
            </a:r>
            <a:r>
              <a:rPr lang="en-GB" altLang="fr-FR" sz="2800" i="1" dirty="0" smtClean="0">
                <a:latin typeface="Times New Roman" panose="02020603050405020304" pitchFamily="18" charset="0"/>
                <a:sym typeface="Symbol" panose="05050102010706020507" pitchFamily="18" charset="2"/>
              </a:rPr>
              <a:t>the prices paid by employers for given productive characteristics are systematically different for different demographic groups</a:t>
            </a:r>
            <a:r>
              <a:rPr lang="en-GB" altLang="fr-FR" sz="2800" dirty="0" smtClean="0">
                <a:latin typeface="Times New Roman" panose="02020603050405020304" pitchFamily="18" charset="0"/>
                <a:sym typeface="Symbol" panose="05050102010706020507" pitchFamily="18" charset="2"/>
              </a:rPr>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800" dirty="0" smtClean="0">
                <a:latin typeface="Times New Roman" panose="02020603050405020304" pitchFamily="18" charset="0"/>
              </a:rPr>
              <a:t>We then estimate:</a:t>
            </a:r>
          </a:p>
          <a:p>
            <a:pPr marL="609600" indent="-609600" eaLnBrk="1" hangingPunct="1">
              <a:lnSpc>
                <a:spcPct val="80000"/>
              </a:lnSpc>
              <a:buFontTx/>
              <a:buNone/>
            </a:pPr>
            <a:r>
              <a:rPr lang="en-GB" altLang="fr-FR" sz="2800" dirty="0" smtClean="0">
                <a:latin typeface="Times New Roman" panose="02020603050405020304" pitchFamily="18" charset="0"/>
              </a:rPr>
              <a:t>Ln </a:t>
            </a:r>
            <a:r>
              <a:rPr lang="en-GB" altLang="fr-FR" sz="2800" dirty="0" err="1" smtClean="0">
                <a:latin typeface="Times New Roman" panose="02020603050405020304" pitchFamily="18" charset="0"/>
              </a:rPr>
              <a:t>w</a:t>
            </a:r>
            <a:r>
              <a:rPr lang="en-GB" altLang="fr-FR" sz="2800" baseline="-25000" dirty="0" err="1" smtClean="0">
                <a:latin typeface="Times New Roman" panose="02020603050405020304" pitchFamily="18" charset="0"/>
              </a:rPr>
              <a:t>i</a:t>
            </a:r>
            <a:r>
              <a:rPr lang="en-GB" altLang="fr-FR" sz="2800" dirty="0" smtClean="0">
                <a:latin typeface="Times New Roman" panose="02020603050405020304" pitchFamily="18" charset="0"/>
              </a:rPr>
              <a:t> = A</a:t>
            </a:r>
            <a:r>
              <a:rPr lang="en-GB" altLang="fr-FR" sz="2800" baseline="-25000" dirty="0" smtClean="0">
                <a:latin typeface="Times New Roman" panose="02020603050405020304" pitchFamily="18" charset="0"/>
              </a:rPr>
              <a:t>i</a:t>
            </a:r>
            <a:r>
              <a:rPr lang="en-GB" altLang="fr-FR" sz="2800" dirty="0" smtClean="0">
                <a:latin typeface="Times New Roman" panose="02020603050405020304" pitchFamily="18" charset="0"/>
              </a:rPr>
              <a:t> + </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err="1" smtClean="0">
                <a:latin typeface="Times New Roman" panose="02020603050405020304" pitchFamily="18" charset="0"/>
              </a:rPr>
              <a:t>i</a:t>
            </a:r>
            <a:r>
              <a:rPr lang="en-GB" altLang="fr-FR" sz="2800" dirty="0" err="1" smtClean="0">
                <a:latin typeface="Times New Roman" panose="02020603050405020304" pitchFamily="18" charset="0"/>
                <a:sym typeface="Symbol" panose="05050102010706020507" pitchFamily="18" charset="2"/>
              </a:rPr>
              <a:t>’</a:t>
            </a:r>
            <a:r>
              <a:rPr lang="en-GB" altLang="fr-FR" sz="2800" u="sng" dirty="0" err="1" smtClean="0">
                <a:latin typeface="Times New Roman" panose="02020603050405020304" pitchFamily="18" charset="0"/>
                <a:sym typeface="Symbol" panose="05050102010706020507" pitchFamily="18" charset="2"/>
              </a:rPr>
              <a:t>X</a:t>
            </a:r>
            <a:r>
              <a:rPr lang="en-GB" altLang="fr-FR" sz="2800" baseline="-25000" dirty="0" err="1" smtClean="0">
                <a:latin typeface="Times New Roman" panose="02020603050405020304" pitchFamily="18" charset="0"/>
              </a:rPr>
              <a:t>i</a:t>
            </a:r>
            <a:r>
              <a:rPr lang="en-GB" altLang="fr-FR" sz="2800" dirty="0" smtClean="0">
                <a:latin typeface="Times New Roman" panose="02020603050405020304" pitchFamily="18" charset="0"/>
                <a:sym typeface="Symbol" panose="05050102010706020507" pitchFamily="18" charset="2"/>
              </a:rPr>
              <a:t> + </a:t>
            </a:r>
            <a:r>
              <a:rPr lang="en-GB" altLang="fr-FR" sz="2800" baseline="-25000" dirty="0" smtClean="0">
                <a:latin typeface="Times New Roman" panose="02020603050405020304" pitchFamily="18" charset="0"/>
              </a:rPr>
              <a:t>i</a:t>
            </a:r>
            <a:endParaRPr lang="en-GB" altLang="fr-FR" sz="2800" dirty="0" smtClean="0">
              <a:latin typeface="Times New Roman" panose="02020603050405020304" pitchFamily="18" charset="0"/>
              <a:sym typeface="Symbol" panose="05050102010706020507" pitchFamily="18" charset="2"/>
            </a:endParaRPr>
          </a:p>
          <a:p>
            <a:pPr marL="609600" indent="-609600" eaLnBrk="1" hangingPunct="1">
              <a:lnSpc>
                <a:spcPct val="80000"/>
              </a:lnSpc>
              <a:buFontTx/>
              <a:buNone/>
            </a:pPr>
            <a:endParaRPr lang="en-GB" altLang="fr-FR" sz="2800" dirty="0" smtClean="0">
              <a:latin typeface="Times New Roman" panose="02020603050405020304" pitchFamily="18" charset="0"/>
              <a:sym typeface="Symbol" panose="05050102010706020507" pitchFamily="18" charset="2"/>
            </a:endParaRPr>
          </a:p>
          <a:p>
            <a:pPr marL="609600" indent="-609600" eaLnBrk="1" hangingPunct="1">
              <a:lnSpc>
                <a:spcPct val="80000"/>
              </a:lnSpc>
              <a:buFontTx/>
              <a:buNone/>
            </a:pPr>
            <a:r>
              <a:rPr lang="en-GB" altLang="fr-FR" sz="2800" dirty="0" smtClean="0">
                <a:latin typeface="Times New Roman" panose="02020603050405020304" pitchFamily="18" charset="0"/>
                <a:sym typeface="Symbol" panose="05050102010706020507" pitchFamily="18" charset="2"/>
              </a:rPr>
              <a:t>The average difference between men’s and women’s wages is:</a:t>
            </a:r>
          </a:p>
          <a:p>
            <a:pPr marL="609600" indent="-609600" eaLnBrk="1" hangingPunct="1">
              <a:lnSpc>
                <a:spcPct val="80000"/>
              </a:lnSpc>
              <a:buFontTx/>
              <a:buNone/>
            </a:pPr>
            <a:r>
              <a:rPr lang="en-GB" altLang="fr-FR" sz="2800" dirty="0" smtClean="0">
                <a:latin typeface="Times New Roman" panose="02020603050405020304" pitchFamily="18" charset="0"/>
              </a:rPr>
              <a:t>Ln </a:t>
            </a:r>
            <a:r>
              <a:rPr lang="en-GB" altLang="fr-FR" sz="2800" dirty="0" err="1" smtClean="0">
                <a:latin typeface="Times New Roman" panose="02020603050405020304" pitchFamily="18" charset="0"/>
              </a:rPr>
              <a:t>w</a:t>
            </a:r>
            <a:r>
              <a:rPr lang="en-GB" altLang="fr-FR" sz="2800" baseline="-25000" dirty="0" err="1" smtClean="0">
                <a:latin typeface="Times New Roman" panose="02020603050405020304" pitchFamily="18" charset="0"/>
              </a:rPr>
              <a:t>M</a:t>
            </a:r>
            <a:r>
              <a:rPr lang="en-GB" altLang="fr-FR" sz="2800" dirty="0" smtClean="0">
                <a:latin typeface="Times New Roman" panose="02020603050405020304" pitchFamily="18" charset="0"/>
              </a:rPr>
              <a:t> – ln </a:t>
            </a:r>
            <a:r>
              <a:rPr lang="en-GB" altLang="fr-FR" sz="2800" dirty="0" err="1" smtClean="0">
                <a:latin typeface="Times New Roman" panose="02020603050405020304" pitchFamily="18" charset="0"/>
              </a:rPr>
              <a:t>w</a:t>
            </a:r>
            <a:r>
              <a:rPr lang="en-GB" altLang="fr-FR" sz="2800" baseline="-25000" dirty="0" err="1" smtClean="0">
                <a:latin typeface="Times New Roman" panose="02020603050405020304" pitchFamily="18" charset="0"/>
              </a:rPr>
              <a:t>F</a:t>
            </a:r>
            <a:r>
              <a:rPr lang="en-GB" altLang="fr-FR" sz="2800" dirty="0" smtClean="0">
                <a:latin typeface="Times New Roman" panose="02020603050405020304" pitchFamily="18" charset="0"/>
              </a:rPr>
              <a:t> = A</a:t>
            </a:r>
            <a:r>
              <a:rPr lang="en-GB" altLang="fr-FR" sz="2800" baseline="-25000" dirty="0" smtClean="0">
                <a:latin typeface="Times New Roman" panose="02020603050405020304" pitchFamily="18" charset="0"/>
              </a:rPr>
              <a:t>M</a:t>
            </a:r>
            <a:r>
              <a:rPr lang="en-GB" altLang="fr-FR" sz="2800" dirty="0" smtClean="0">
                <a:latin typeface="Times New Roman" panose="02020603050405020304" pitchFamily="18" charset="0"/>
              </a:rPr>
              <a:t> - A</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rPr>
              <a:t> + (</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rPr>
              <a:t>M</a:t>
            </a:r>
            <a:r>
              <a:rPr lang="en-GB" altLang="fr-FR" sz="2800" dirty="0" smtClean="0">
                <a:latin typeface="Times New Roman" panose="02020603050405020304" pitchFamily="18" charset="0"/>
                <a:sym typeface="Symbol" panose="05050102010706020507" pitchFamily="18" charset="2"/>
              </a:rPr>
              <a:t>’</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M</a:t>
            </a:r>
            <a:r>
              <a:rPr lang="en-GB" altLang="fr-FR" sz="2800" dirty="0" smtClean="0">
                <a:latin typeface="Times New Roman" panose="02020603050405020304" pitchFamily="18" charset="0"/>
                <a:sym typeface="Symbol" panose="05050102010706020507" pitchFamily="18" charset="2"/>
              </a:rPr>
              <a:t> - </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sym typeface="Symbol" panose="05050102010706020507" pitchFamily="18" charset="2"/>
              </a:rPr>
              <a:t>’</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rPr>
              <a:t>)</a:t>
            </a:r>
          </a:p>
          <a:p>
            <a:pPr marL="609600" indent="-609600" eaLnBrk="1" hangingPunct="1">
              <a:lnSpc>
                <a:spcPct val="80000"/>
              </a:lnSpc>
              <a:buFontTx/>
              <a:buNone/>
            </a:pPr>
            <a:r>
              <a:rPr lang="en-GB" altLang="fr-FR" sz="2800" dirty="0" smtClean="0">
                <a:latin typeface="Times New Roman" panose="02020603050405020304" pitchFamily="18" charset="0"/>
              </a:rPr>
              <a:t>= A</a:t>
            </a:r>
            <a:r>
              <a:rPr lang="en-GB" altLang="fr-FR" sz="2800" baseline="-25000" dirty="0" smtClean="0">
                <a:latin typeface="Times New Roman" panose="02020603050405020304" pitchFamily="18" charset="0"/>
              </a:rPr>
              <a:t>M</a:t>
            </a:r>
            <a:r>
              <a:rPr lang="en-GB" altLang="fr-FR" sz="2800" dirty="0" smtClean="0">
                <a:latin typeface="Times New Roman" panose="02020603050405020304" pitchFamily="18" charset="0"/>
              </a:rPr>
              <a:t> - A</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rPr>
              <a:t> + (</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rPr>
              <a:t>M </a:t>
            </a:r>
            <a:r>
              <a:rPr lang="en-GB" altLang="fr-FR" sz="2800" dirty="0" smtClean="0">
                <a:latin typeface="Times New Roman" panose="02020603050405020304" pitchFamily="18" charset="0"/>
                <a:sym typeface="Symbol" panose="05050102010706020507" pitchFamily="18" charset="2"/>
              </a:rPr>
              <a:t>- </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sym typeface="Symbol" panose="05050102010706020507" pitchFamily="18" charset="2"/>
              </a:rPr>
              <a:t>)’</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M</a:t>
            </a:r>
            <a:r>
              <a:rPr lang="en-GB" altLang="fr-FR" sz="2800" dirty="0" smtClean="0">
                <a:latin typeface="Times New Roman" panose="02020603050405020304" pitchFamily="18" charset="0"/>
                <a:sym typeface="Symbol" panose="05050102010706020507" pitchFamily="18" charset="2"/>
              </a:rPr>
              <a:t> + </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sym typeface="Symbol" panose="05050102010706020507" pitchFamily="18" charset="2"/>
              </a:rPr>
              <a:t>’(</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M </a:t>
            </a:r>
            <a:r>
              <a:rPr lang="en-GB" altLang="fr-FR" sz="2800" dirty="0" smtClean="0">
                <a:latin typeface="Times New Roman" panose="02020603050405020304" pitchFamily="18" charset="0"/>
                <a:sym typeface="Symbol" panose="05050102010706020507" pitchFamily="18" charset="2"/>
              </a:rPr>
              <a:t>- </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rPr>
              <a:t>)</a:t>
            </a:r>
          </a:p>
          <a:p>
            <a:pPr marL="609600" indent="-609600" eaLnBrk="1" hangingPunct="1">
              <a:lnSpc>
                <a:spcPct val="80000"/>
              </a:lnSpc>
              <a:buFontTx/>
              <a:buNone/>
            </a:pPr>
            <a:endParaRPr lang="en-GB" altLang="fr-FR" sz="2800" dirty="0" smtClean="0">
              <a:latin typeface="Times New Roman" panose="02020603050405020304" pitchFamily="18" charset="0"/>
              <a:sym typeface="Symbol" panose="05050102010706020507" pitchFamily="18" charset="2"/>
            </a:endParaRPr>
          </a:p>
          <a:p>
            <a:pPr marL="609600" indent="-609600" eaLnBrk="1" hangingPunct="1">
              <a:lnSpc>
                <a:spcPct val="80000"/>
              </a:lnSpc>
              <a:buFontTx/>
              <a:buNone/>
            </a:pPr>
            <a:r>
              <a:rPr lang="en-GB" altLang="fr-FR" sz="2800" dirty="0" smtClean="0">
                <a:latin typeface="Times New Roman" panose="02020603050405020304" pitchFamily="18" charset="0"/>
                <a:sym typeface="Symbol" panose="05050102010706020507" pitchFamily="18" charset="2"/>
              </a:rPr>
              <a:t>Three sources of pay differences:</a:t>
            </a:r>
          </a:p>
          <a:p>
            <a:pPr marL="609600" indent="-609600" eaLnBrk="1" hangingPunct="1">
              <a:lnSpc>
                <a:spcPct val="80000"/>
              </a:lnSpc>
              <a:buFontTx/>
              <a:buAutoNum type="arabicParenR"/>
            </a:pPr>
            <a:r>
              <a:rPr lang="en-GB" altLang="fr-FR" sz="2800" dirty="0" smtClean="0">
                <a:latin typeface="Times New Roman" panose="02020603050405020304" pitchFamily="18" charset="0"/>
                <a:sym typeface="Symbol" panose="05050102010706020507" pitchFamily="18" charset="2"/>
              </a:rPr>
              <a:t>Differences in pay with same X and : (</a:t>
            </a:r>
            <a:r>
              <a:rPr lang="en-GB" altLang="fr-FR" sz="2800" dirty="0" smtClean="0">
                <a:latin typeface="Times New Roman" panose="02020603050405020304" pitchFamily="18" charset="0"/>
              </a:rPr>
              <a:t>A</a:t>
            </a:r>
            <a:r>
              <a:rPr lang="en-GB" altLang="fr-FR" sz="2800" baseline="-25000" dirty="0" smtClean="0">
                <a:latin typeface="Times New Roman" panose="02020603050405020304" pitchFamily="18" charset="0"/>
              </a:rPr>
              <a:t>M</a:t>
            </a:r>
            <a:r>
              <a:rPr lang="en-GB" altLang="fr-FR" sz="2800" dirty="0" smtClean="0">
                <a:latin typeface="Times New Roman" panose="02020603050405020304" pitchFamily="18" charset="0"/>
              </a:rPr>
              <a:t> - A</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sym typeface="Symbol" panose="05050102010706020507" pitchFamily="18" charset="2"/>
              </a:rPr>
              <a:t>)</a:t>
            </a:r>
          </a:p>
          <a:p>
            <a:pPr marL="609600" indent="-609600" eaLnBrk="1" hangingPunct="1">
              <a:lnSpc>
                <a:spcPct val="80000"/>
              </a:lnSpc>
              <a:buFontTx/>
              <a:buAutoNum type="arabicParenR"/>
            </a:pPr>
            <a:r>
              <a:rPr lang="en-GB" altLang="fr-FR" sz="2800" dirty="0" smtClean="0">
                <a:latin typeface="Times New Roman" panose="02020603050405020304" pitchFamily="18" charset="0"/>
                <a:sym typeface="Symbol" panose="05050102010706020507" pitchFamily="18" charset="2"/>
              </a:rPr>
              <a:t>Different rewards to characteristics: </a:t>
            </a:r>
            <a:r>
              <a:rPr lang="en-GB" altLang="fr-FR" sz="2800" dirty="0" smtClean="0">
                <a:latin typeface="Times New Roman" panose="02020603050405020304" pitchFamily="18" charset="0"/>
              </a:rPr>
              <a:t>(</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rPr>
              <a:t>M </a:t>
            </a:r>
            <a:r>
              <a:rPr lang="en-GB" altLang="fr-FR" sz="2800" dirty="0" smtClean="0">
                <a:latin typeface="Times New Roman" panose="02020603050405020304" pitchFamily="18" charset="0"/>
                <a:sym typeface="Symbol" panose="05050102010706020507" pitchFamily="18" charset="2"/>
              </a:rPr>
              <a:t>- </a:t>
            </a:r>
            <a:r>
              <a:rPr lang="en-GB" altLang="fr-FR" sz="2800" u="sng" dirty="0" smtClean="0">
                <a:latin typeface="Times New Roman" panose="02020603050405020304" pitchFamily="18" charset="0"/>
                <a:sym typeface="Symbol" panose="05050102010706020507" pitchFamily="18" charset="2"/>
              </a:rPr>
              <a:t></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sym typeface="Symbol" panose="05050102010706020507" pitchFamily="18" charset="2"/>
              </a:rPr>
              <a:t>)</a:t>
            </a:r>
          </a:p>
          <a:p>
            <a:pPr marL="609600" indent="-609600" eaLnBrk="1" hangingPunct="1">
              <a:lnSpc>
                <a:spcPct val="80000"/>
              </a:lnSpc>
              <a:buFontTx/>
              <a:buAutoNum type="arabicParenR"/>
            </a:pPr>
            <a:r>
              <a:rPr lang="en-GB" altLang="fr-FR" sz="2800" dirty="0" smtClean="0">
                <a:latin typeface="Times New Roman" panose="02020603050405020304" pitchFamily="18" charset="0"/>
                <a:sym typeface="Symbol" panose="05050102010706020507" pitchFamily="18" charset="2"/>
              </a:rPr>
              <a:t>Different characteristics: (</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M </a:t>
            </a:r>
            <a:r>
              <a:rPr lang="en-GB" altLang="fr-FR" sz="2800" dirty="0" smtClean="0">
                <a:latin typeface="Times New Roman" panose="02020603050405020304" pitchFamily="18" charset="0"/>
                <a:sym typeface="Symbol" panose="05050102010706020507" pitchFamily="18" charset="2"/>
              </a:rPr>
              <a:t>- </a:t>
            </a:r>
            <a:r>
              <a:rPr lang="en-GB" altLang="fr-FR" sz="2800" u="sng" dirty="0" smtClean="0">
                <a:latin typeface="Times New Roman" panose="02020603050405020304" pitchFamily="18" charset="0"/>
                <a:sym typeface="Symbol" panose="05050102010706020507" pitchFamily="18" charset="2"/>
              </a:rPr>
              <a:t>X</a:t>
            </a:r>
            <a:r>
              <a:rPr lang="en-GB" altLang="fr-FR" sz="2800" baseline="-25000" dirty="0" smtClean="0">
                <a:latin typeface="Times New Roman" panose="02020603050405020304" pitchFamily="18" charset="0"/>
              </a:rPr>
              <a:t>F</a:t>
            </a:r>
            <a:r>
              <a:rPr lang="en-GB" altLang="fr-FR" sz="2800" dirty="0" smtClean="0">
                <a:latin typeface="Times New Roman" panose="02020603050405020304" pitchFamily="18" charset="0"/>
              </a:rPr>
              <a:t>)</a:t>
            </a:r>
          </a:p>
          <a:p>
            <a:pPr marL="609600" indent="-609600" eaLnBrk="1" hangingPunct="1">
              <a:lnSpc>
                <a:spcPct val="80000"/>
              </a:lnSpc>
              <a:buFontTx/>
              <a:buNone/>
            </a:pPr>
            <a:endParaRPr lang="en-GB" altLang="fr-FR" sz="2800" dirty="0" smtClean="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This is known as the Oaxaca or Blinder decomposition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323850" y="476250"/>
            <a:ext cx="8280400" cy="5761038"/>
          </a:xfrm>
        </p:spPr>
        <p:txBody>
          <a:bodyPr/>
          <a:lstStyle/>
          <a:p>
            <a:pPr marL="609600" indent="-609600" eaLnBrk="1" hangingPunct="1">
              <a:lnSpc>
                <a:spcPct val="90000"/>
              </a:lnSpc>
              <a:buFontTx/>
              <a:buNone/>
            </a:pPr>
            <a:r>
              <a:rPr lang="en-GB" altLang="fr-FR" sz="2400" smtClean="0">
                <a:latin typeface="Times New Roman" panose="02020603050405020304" pitchFamily="18" charset="0"/>
              </a:rPr>
              <a:t>What variables do we put in </a:t>
            </a:r>
            <a:r>
              <a:rPr lang="en-GB" altLang="fr-FR" sz="2400" u="sng" smtClean="0">
                <a:latin typeface="Times New Roman" panose="02020603050405020304" pitchFamily="18" charset="0"/>
                <a:sym typeface="Symbol" panose="05050102010706020507" pitchFamily="18" charset="2"/>
              </a:rPr>
              <a:t>X</a:t>
            </a:r>
            <a:r>
              <a:rPr lang="en-GB" altLang="fr-FR" sz="2400" smtClean="0">
                <a:latin typeface="Times New Roman" panose="02020603050405020304" pitchFamily="18" charset="0"/>
                <a:sym typeface="Symbol" panose="05050102010706020507" pitchFamily="18" charset="2"/>
              </a:rPr>
              <a:t>?</a:t>
            </a:r>
          </a:p>
          <a:p>
            <a:pPr marL="609600" indent="-609600" eaLnBrk="1" hangingPunct="1">
              <a:lnSpc>
                <a:spcPct val="90000"/>
              </a:lnSpc>
              <a:buFontTx/>
              <a:buNone/>
            </a:pPr>
            <a:r>
              <a:rPr lang="en-GB" altLang="fr-FR" sz="2400" smtClean="0">
                <a:latin typeface="Times New Roman" panose="02020603050405020304" pitchFamily="18" charset="0"/>
                <a:sym typeface="Symbol" panose="05050102010706020507" pitchFamily="18" charset="2"/>
              </a:rPr>
              <a:t>Standard stuff: age, education, occupation, region, hours, experience etc.</a:t>
            </a:r>
          </a:p>
          <a:p>
            <a:pPr marL="609600" indent="-609600" eaLnBrk="1" hangingPunct="1">
              <a:lnSpc>
                <a:spcPct val="90000"/>
              </a:lnSpc>
              <a:buFontTx/>
              <a:buNone/>
            </a:pPr>
            <a:r>
              <a:rPr lang="en-GB" altLang="fr-FR" sz="2400" smtClean="0">
                <a:latin typeface="Times New Roman" panose="02020603050405020304" pitchFamily="18" charset="0"/>
                <a:sym typeface="Symbol" panose="05050102010706020507" pitchFamily="18" charset="2"/>
              </a:rPr>
              <a:t>These are all observable. The X’s explain a fair amount of the raw wage difference.</a:t>
            </a:r>
          </a:p>
          <a:p>
            <a:pPr marL="609600" indent="-609600" eaLnBrk="1" hangingPunct="1">
              <a:lnSpc>
                <a:spcPct val="90000"/>
              </a:lnSpc>
              <a:buFontTx/>
              <a:buNone/>
            </a:pPr>
            <a:r>
              <a:rPr lang="en-GB" altLang="fr-FR" sz="2400" u="sng" smtClean="0">
                <a:latin typeface="Times New Roman" panose="02020603050405020304" pitchFamily="18" charset="0"/>
                <a:sym typeface="Symbol" panose="05050102010706020507" pitchFamily="18" charset="2"/>
              </a:rPr>
              <a:t>USA 1988</a:t>
            </a:r>
            <a:r>
              <a:rPr lang="en-GB" altLang="fr-FR" sz="2400" smtClean="0">
                <a:latin typeface="Times New Roman" panose="02020603050405020304" pitchFamily="18" charset="0"/>
                <a:sym typeface="Symbol" panose="05050102010706020507" pitchFamily="18" charset="2"/>
              </a:rPr>
              <a:t>				</a:t>
            </a:r>
            <a:r>
              <a:rPr lang="en-GB" altLang="fr-FR" sz="2400" u="sng" smtClean="0">
                <a:latin typeface="Times New Roman" panose="02020603050405020304" pitchFamily="18" charset="0"/>
                <a:sym typeface="Symbol" panose="05050102010706020507" pitchFamily="18" charset="2"/>
              </a:rPr>
              <a:t>France 2000</a:t>
            </a:r>
          </a:p>
          <a:p>
            <a:pPr marL="609600" indent="-609600" eaLnBrk="1" hangingPunct="1">
              <a:lnSpc>
                <a:spcPct val="90000"/>
              </a:lnSpc>
              <a:buFontTx/>
              <a:buNone/>
            </a:pPr>
            <a:r>
              <a:rPr lang="en-GB" altLang="fr-FR" sz="2400" smtClean="0">
                <a:latin typeface="Times New Roman" panose="02020603050405020304" pitchFamily="18" charset="0"/>
              </a:rPr>
              <a:t>Raw w</a:t>
            </a:r>
            <a:r>
              <a:rPr lang="en-GB" altLang="fr-FR" sz="2400" baseline="-25000" smtClean="0">
                <a:latin typeface="Times New Roman" panose="02020603050405020304" pitchFamily="18" charset="0"/>
              </a:rPr>
              <a:t>F</a:t>
            </a:r>
            <a:r>
              <a:rPr lang="en-GB" altLang="fr-FR" sz="2400" smtClean="0">
                <a:latin typeface="Times New Roman" panose="02020603050405020304" pitchFamily="18" charset="0"/>
              </a:rPr>
              <a:t> /w</a:t>
            </a:r>
            <a:r>
              <a:rPr lang="en-GB" altLang="fr-FR" sz="2400" baseline="-25000" smtClean="0">
                <a:latin typeface="Times New Roman" panose="02020603050405020304" pitchFamily="18" charset="0"/>
              </a:rPr>
              <a:t>M</a:t>
            </a:r>
            <a:r>
              <a:rPr lang="en-GB" altLang="fr-FR" sz="2400" smtClean="0">
                <a:latin typeface="Times New Roman" panose="02020603050405020304" pitchFamily="18" charset="0"/>
              </a:rPr>
              <a:t>  	= 0.72			0.75</a:t>
            </a:r>
          </a:p>
          <a:p>
            <a:pPr marL="609600" indent="-609600" eaLnBrk="1" hangingPunct="1">
              <a:lnSpc>
                <a:spcPct val="90000"/>
              </a:lnSpc>
              <a:buFontTx/>
              <a:buNone/>
            </a:pPr>
            <a:r>
              <a:rPr lang="en-GB" altLang="fr-FR" sz="2400" smtClean="0">
                <a:latin typeface="Times New Roman" panose="02020603050405020304" pitchFamily="18" charset="0"/>
              </a:rPr>
              <a:t>w</a:t>
            </a:r>
            <a:r>
              <a:rPr lang="en-GB" altLang="fr-FR" sz="2400" baseline="-25000" smtClean="0">
                <a:latin typeface="Times New Roman" panose="02020603050405020304" pitchFamily="18" charset="0"/>
              </a:rPr>
              <a:t>F</a:t>
            </a:r>
            <a:r>
              <a:rPr lang="en-GB" altLang="fr-FR" sz="2400" smtClean="0">
                <a:latin typeface="Times New Roman" panose="02020603050405020304" pitchFamily="18" charset="0"/>
              </a:rPr>
              <a:t> /w</a:t>
            </a:r>
            <a:r>
              <a:rPr lang="en-GB" altLang="fr-FR" sz="2400" baseline="-25000" smtClean="0">
                <a:latin typeface="Times New Roman" panose="02020603050405020304" pitchFamily="18" charset="0"/>
              </a:rPr>
              <a:t>M</a:t>
            </a:r>
            <a:r>
              <a:rPr lang="en-GB" altLang="fr-FR" sz="2400" smtClean="0">
                <a:latin typeface="Times New Roman" panose="02020603050405020304" pitchFamily="18" charset="0"/>
              </a:rPr>
              <a:t>  | </a:t>
            </a:r>
            <a:r>
              <a:rPr lang="en-GB" altLang="fr-FR" sz="2400" u="sng" smtClean="0">
                <a:latin typeface="Times New Roman" panose="02020603050405020304" pitchFamily="18" charset="0"/>
              </a:rPr>
              <a:t>X</a:t>
            </a:r>
            <a:r>
              <a:rPr lang="en-GB" altLang="fr-FR" sz="2400" smtClean="0">
                <a:latin typeface="Times New Roman" panose="02020603050405020304" pitchFamily="18" charset="0"/>
              </a:rPr>
              <a:t> 	= 0.88			0.88</a:t>
            </a:r>
          </a:p>
          <a:p>
            <a:pPr marL="609600" indent="-609600" eaLnBrk="1" hangingPunct="1">
              <a:lnSpc>
                <a:spcPct val="90000"/>
              </a:lnSpc>
              <a:buFontTx/>
              <a:buNone/>
            </a:pPr>
            <a:endParaRPr lang="en-GB" altLang="fr-FR" sz="2400" smtClean="0">
              <a:latin typeface="Times New Roman" panose="02020603050405020304" pitchFamily="18" charset="0"/>
            </a:endParaRPr>
          </a:p>
          <a:p>
            <a:pPr marL="609600" indent="-609600" eaLnBrk="1" hangingPunct="1">
              <a:lnSpc>
                <a:spcPct val="90000"/>
              </a:lnSpc>
              <a:buFontTx/>
              <a:buNone/>
            </a:pPr>
            <a:r>
              <a:rPr lang="en-GB" altLang="fr-FR" sz="2400" smtClean="0">
                <a:latin typeface="Times New Roman" panose="02020603050405020304" pitchFamily="18" charset="0"/>
              </a:rPr>
              <a:t>Labour-market experience is an important variable.</a:t>
            </a:r>
          </a:p>
          <a:p>
            <a:pPr marL="609600" indent="-609600" eaLnBrk="1" hangingPunct="1">
              <a:lnSpc>
                <a:spcPct val="90000"/>
              </a:lnSpc>
              <a:buFontTx/>
              <a:buNone/>
            </a:pPr>
            <a:r>
              <a:rPr lang="en-GB" altLang="fr-FR" sz="2400" smtClean="0">
                <a:latin typeface="Times New Roman" panose="02020603050405020304" pitchFamily="18" charset="0"/>
              </a:rPr>
              <a:t>Is the rest discrimination? How do we know whether we’ve measured all of the relevant RHS variables?</a:t>
            </a:r>
          </a:p>
          <a:p>
            <a:pPr marL="609600" indent="-609600" eaLnBrk="1" hangingPunct="1">
              <a:lnSpc>
                <a:spcPct val="90000"/>
              </a:lnSpc>
              <a:buFontTx/>
              <a:buNone/>
            </a:pPr>
            <a:r>
              <a:rPr lang="en-GB" altLang="fr-FR" sz="2400" smtClean="0">
                <a:latin typeface="Times New Roman" panose="02020603050405020304" pitchFamily="18" charset="0"/>
              </a:rPr>
              <a:t>Panel data no use in cleaning these out as male/female fixed over time. </a:t>
            </a:r>
          </a:p>
          <a:p>
            <a:pPr marL="609600" indent="-609600" eaLnBrk="1" hangingPunct="1">
              <a:lnSpc>
                <a:spcPct val="90000"/>
              </a:lnSpc>
              <a:buFontTx/>
              <a:buNone/>
            </a:pPr>
            <a:r>
              <a:rPr lang="en-GB" altLang="fr-FR" sz="2400" smtClean="0">
                <a:latin typeface="Times New Roman" panose="02020603050405020304" pitchFamily="18" charset="0"/>
              </a:rPr>
              <a:t>Unobserved higher skill or discrimination?</a:t>
            </a:r>
          </a:p>
          <a:p>
            <a:pPr marL="609600" indent="-609600" eaLnBrk="1" hangingPunct="1">
              <a:lnSpc>
                <a:spcPct val="90000"/>
              </a:lnSpc>
              <a:buFontTx/>
              <a:buNone/>
            </a:pPr>
            <a:endParaRPr lang="en-GB" altLang="fr-FR" sz="24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23850" y="476672"/>
            <a:ext cx="8496300" cy="6048375"/>
          </a:xfrm>
        </p:spPr>
        <p:txBody>
          <a:bodyPr/>
          <a:lstStyle/>
          <a:p>
            <a:pPr marL="609600" indent="-609600" eaLnBrk="1" hangingPunct="1">
              <a:lnSpc>
                <a:spcPct val="80000"/>
              </a:lnSpc>
              <a:buFontTx/>
              <a:buNone/>
            </a:pPr>
            <a:r>
              <a:rPr lang="en-GB" altLang="fr-FR" sz="2800" u="sng" dirty="0" smtClean="0">
                <a:latin typeface="Times New Roman" panose="02020603050405020304" pitchFamily="18" charset="0"/>
              </a:rPr>
              <a:t>Other things to know</a:t>
            </a:r>
          </a:p>
          <a:p>
            <a:pPr marL="0" indent="0" eaLnBrk="1" hangingPunct="1">
              <a:lnSpc>
                <a:spcPct val="80000"/>
              </a:lnSpc>
              <a:buNone/>
            </a:pPr>
            <a:endParaRPr lang="en-GB" altLang="fr-FR" sz="2800" dirty="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1) </a:t>
            </a:r>
            <a:r>
              <a:rPr lang="en-GB" altLang="fr-FR" sz="2800" dirty="0">
                <a:latin typeface="Times New Roman" panose="02020603050405020304" pitchFamily="18" charset="0"/>
              </a:rPr>
              <a:t>Much regression analysis holds different X’s constant when looking at the partial correlation between women and earnings.</a:t>
            </a:r>
          </a:p>
          <a:p>
            <a:pPr marL="609600" indent="-609600" eaLnBrk="1" hangingPunct="1">
              <a:lnSpc>
                <a:spcPct val="80000"/>
              </a:lnSpc>
              <a:buFontTx/>
              <a:buNone/>
            </a:pPr>
            <a:endParaRPr lang="en-GB" altLang="fr-FR" sz="2800" dirty="0">
              <a:latin typeface="Times New Roman" panose="02020603050405020304" pitchFamily="18" charset="0"/>
            </a:endParaRPr>
          </a:p>
          <a:p>
            <a:pPr marL="609600" indent="-609600" eaLnBrk="1" hangingPunct="1">
              <a:lnSpc>
                <a:spcPct val="80000"/>
              </a:lnSpc>
              <a:buFontTx/>
              <a:buNone/>
            </a:pPr>
            <a:r>
              <a:rPr lang="en-GB" altLang="fr-FR" sz="2800" dirty="0">
                <a:latin typeface="Times New Roman" panose="02020603050405020304" pitchFamily="18" charset="0"/>
              </a:rPr>
              <a:t>But these X’s can themselves be the results of discrimination</a:t>
            </a:r>
          </a:p>
          <a:p>
            <a:pPr marL="609600" indent="-609600" eaLnBrk="1" hangingPunct="1">
              <a:lnSpc>
                <a:spcPct val="80000"/>
              </a:lnSpc>
              <a:buFontTx/>
              <a:buNone/>
            </a:pPr>
            <a:endParaRPr lang="en-GB" altLang="fr-FR" sz="2800" dirty="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Human-capital </a:t>
            </a:r>
            <a:r>
              <a:rPr lang="en-GB" altLang="fr-FR" sz="2800" dirty="0">
                <a:latin typeface="Times New Roman" panose="02020603050405020304" pitchFamily="18" charset="0"/>
              </a:rPr>
              <a:t>decisions will be taken as a function of the wages on offer, or of the wage profile. </a:t>
            </a:r>
            <a:endParaRPr lang="en-GB" altLang="fr-FR" sz="2800" dirty="0" smtClean="0">
              <a:latin typeface="Times New Roman" panose="02020603050405020304" pitchFamily="18" charset="0"/>
            </a:endParaRPr>
          </a:p>
          <a:p>
            <a:pPr marL="609600" indent="-609600" eaLnBrk="1" hangingPunct="1">
              <a:lnSpc>
                <a:spcPct val="80000"/>
              </a:lnSpc>
              <a:buFontTx/>
              <a:buNone/>
            </a:pPr>
            <a:endParaRPr lang="en-GB" altLang="fr-FR" sz="2800" dirty="0">
              <a:latin typeface="Times New Roman" panose="02020603050405020304" pitchFamily="18" charset="0"/>
            </a:endParaRPr>
          </a:p>
          <a:p>
            <a:pPr marL="609600" indent="-609600" eaLnBrk="1" hangingPunct="1">
              <a:lnSpc>
                <a:spcPct val="80000"/>
              </a:lnSpc>
              <a:buFontTx/>
              <a:buNone/>
            </a:pPr>
            <a:r>
              <a:rPr lang="en-GB" altLang="fr-FR" sz="2800" dirty="0" smtClean="0">
                <a:latin typeface="Times New Roman" panose="02020603050405020304" pitchFamily="18" charset="0"/>
              </a:rPr>
              <a:t>If women expect their education to be less-well rewarded, they will invest less in education</a:t>
            </a:r>
            <a:endParaRPr lang="en-GB" altLang="fr-FR" sz="2800" dirty="0">
              <a:latin typeface="Times New Roman" panose="02020603050405020304" pitchFamily="18" charset="0"/>
            </a:endParaRPr>
          </a:p>
          <a:p>
            <a:pPr marL="609600" indent="-609600" eaLnBrk="1" hangingPunct="1">
              <a:lnSpc>
                <a:spcPct val="80000"/>
              </a:lnSpc>
              <a:buFontTx/>
              <a:buAutoNum type="arabicParenR"/>
            </a:pPr>
            <a:endParaRPr lang="en-GB" altLang="fr-FR" sz="28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0" y="0"/>
            <a:ext cx="9036496" cy="6237288"/>
          </a:xfrm>
        </p:spPr>
        <p:txBody>
          <a:bodyPr/>
          <a:lstStyle/>
          <a:p>
            <a:pPr marL="609600" indent="-609600" eaLnBrk="1" hangingPunct="1">
              <a:lnSpc>
                <a:spcPct val="90000"/>
              </a:lnSpc>
              <a:buFontTx/>
              <a:buNone/>
            </a:pPr>
            <a:r>
              <a:rPr lang="en-GB" altLang="fr-FR" sz="2800" dirty="0" smtClean="0">
                <a:latin typeface="Times New Roman" panose="02020603050405020304" pitchFamily="18" charset="0"/>
              </a:rPr>
              <a:t>2) What do men and women </a:t>
            </a:r>
            <a:r>
              <a:rPr lang="en-GB" altLang="fr-FR" sz="2800" b="1" dirty="0" smtClean="0">
                <a:solidFill>
                  <a:srgbClr val="FF0000"/>
                </a:solidFill>
                <a:latin typeface="Times New Roman" panose="02020603050405020304" pitchFamily="18" charset="0"/>
              </a:rPr>
              <a:t>say </a:t>
            </a:r>
            <a:r>
              <a:rPr lang="en-GB" altLang="fr-FR" sz="2800" dirty="0" smtClean="0">
                <a:latin typeface="Times New Roman" panose="02020603050405020304" pitchFamily="18" charset="0"/>
              </a:rPr>
              <a:t>about their jobs?</a:t>
            </a:r>
          </a:p>
          <a:p>
            <a:pPr marL="609600" indent="-609600" eaLnBrk="1" hangingPunct="1">
              <a:lnSpc>
                <a:spcPct val="90000"/>
              </a:lnSpc>
              <a:buFontTx/>
              <a:buNone/>
            </a:pPr>
            <a:endParaRPr lang="en-GB" altLang="fr-FR" sz="2800" dirty="0">
              <a:latin typeface="Times New Roman" panose="02020603050405020304" pitchFamily="18" charset="0"/>
            </a:endParaRPr>
          </a:p>
          <a:p>
            <a:pPr eaLnBrk="1" hangingPunct="1">
              <a:lnSpc>
                <a:spcPct val="90000"/>
              </a:lnSpc>
            </a:pPr>
            <a:r>
              <a:rPr lang="en-GB" altLang="fr-FR" sz="2800" dirty="0" smtClean="0">
                <a:latin typeface="Times New Roman" panose="02020603050405020304" pitchFamily="18" charset="0"/>
              </a:rPr>
              <a:t>In Anglo-Saxon countries at least, women seem to report higher levels of job satisfaction than do men. </a:t>
            </a:r>
          </a:p>
          <a:p>
            <a:pPr eaLnBrk="1" hangingPunct="1">
              <a:lnSpc>
                <a:spcPct val="90000"/>
              </a:lnSpc>
            </a:pPr>
            <a:r>
              <a:rPr lang="en-GB" altLang="fr-FR" sz="2800" dirty="0" smtClean="0">
                <a:latin typeface="Times New Roman" panose="02020603050405020304" pitchFamily="18" charset="0"/>
              </a:rPr>
              <a:t>Most of the </a:t>
            </a:r>
            <a:r>
              <a:rPr lang="en-GB" altLang="fr-FR" sz="2800" b="1" dirty="0">
                <a:solidFill>
                  <a:srgbClr val="FF0000"/>
                </a:solidFill>
                <a:latin typeface="Times New Roman" panose="02020603050405020304" pitchFamily="18" charset="0"/>
              </a:rPr>
              <a:t>observable</a:t>
            </a:r>
            <a:r>
              <a:rPr lang="en-GB" altLang="fr-FR" sz="2800" dirty="0" smtClean="0">
                <a:latin typeface="Times New Roman" panose="02020603050405020304" pitchFamily="18" charset="0"/>
              </a:rPr>
              <a:t> characteristics of jobs are less good for women than men.</a:t>
            </a:r>
          </a:p>
          <a:p>
            <a:pPr eaLnBrk="1" hangingPunct="1">
              <a:lnSpc>
                <a:spcPct val="90000"/>
              </a:lnSpc>
            </a:pPr>
            <a:r>
              <a:rPr lang="en-GB" altLang="fr-FR" sz="2800" dirty="0" smtClean="0">
                <a:latin typeface="Times New Roman" panose="02020603050405020304" pitchFamily="18" charset="0"/>
              </a:rPr>
              <a:t>So there must be an </a:t>
            </a:r>
            <a:r>
              <a:rPr lang="en-GB" altLang="fr-FR" sz="2800" b="1" dirty="0">
                <a:solidFill>
                  <a:srgbClr val="FF0000"/>
                </a:solidFill>
                <a:latin typeface="Times New Roman" panose="02020603050405020304" pitchFamily="18" charset="0"/>
              </a:rPr>
              <a:t>unobservable</a:t>
            </a:r>
            <a:r>
              <a:rPr lang="en-GB" altLang="fr-FR" sz="2800" dirty="0" smtClean="0">
                <a:latin typeface="Times New Roman" panose="02020603050405020304" pitchFamily="18" charset="0"/>
              </a:rPr>
              <a:t> in the other direction.</a:t>
            </a:r>
          </a:p>
          <a:p>
            <a:pPr eaLnBrk="1" hangingPunct="1">
              <a:lnSpc>
                <a:spcPct val="90000"/>
              </a:lnSpc>
            </a:pPr>
            <a:r>
              <a:rPr lang="en-GB" altLang="fr-FR" sz="2800" dirty="0" smtClean="0">
                <a:latin typeface="Times New Roman" panose="02020603050405020304" pitchFamily="18" charset="0"/>
              </a:rPr>
              <a:t>This could be some measure of job quality that doesn’t appear in surveys.</a:t>
            </a:r>
          </a:p>
          <a:p>
            <a:pPr eaLnBrk="1" hangingPunct="1">
              <a:lnSpc>
                <a:spcPct val="90000"/>
              </a:lnSpc>
            </a:pPr>
            <a:r>
              <a:rPr lang="en-GB" altLang="fr-FR" sz="2800" dirty="0" smtClean="0">
                <a:latin typeface="Times New Roman" panose="02020603050405020304" pitchFamily="18" charset="0"/>
              </a:rPr>
              <a:t>Or it could be a </a:t>
            </a:r>
            <a:r>
              <a:rPr lang="en-GB" altLang="fr-FR" sz="2800" dirty="0">
                <a:solidFill>
                  <a:srgbClr val="FF0000"/>
                </a:solidFill>
                <a:latin typeface="Times New Roman" panose="02020603050405020304" pitchFamily="18" charset="0"/>
              </a:rPr>
              <a:t>relative-utility term</a:t>
            </a:r>
            <a:r>
              <a:rPr lang="en-GB" altLang="fr-FR" sz="2800" dirty="0" smtClean="0">
                <a:latin typeface="Times New Roman" panose="02020603050405020304" pitchFamily="18" charset="0"/>
              </a:rPr>
              <a:t>, whereby outcomes are evaluated relative to expectations, and women have lower expectations [U = U(y, y*)].</a:t>
            </a:r>
          </a:p>
          <a:p>
            <a:pPr eaLnBrk="1" hangingPunct="1">
              <a:lnSpc>
                <a:spcPct val="90000"/>
              </a:lnSpc>
            </a:pPr>
            <a:r>
              <a:rPr lang="en-GB" altLang="fr-FR" sz="2800" dirty="0" smtClean="0">
                <a:latin typeface="Times New Roman" panose="02020603050405020304" pitchFamily="18" charset="0"/>
              </a:rPr>
              <a:t>Increasing women’s job quality may therefore bizarrely reduce their job satisfaction (if effect on expectations greater than the effect on outcomes). We see a shrinking job-satisfaction gap in the BHPS over time.</a:t>
            </a:r>
            <a:endParaRPr lang="en-GB" altLang="fr-FR" sz="2800" baseline="-25000"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323850" y="548680"/>
            <a:ext cx="8280400" cy="5761038"/>
          </a:xfrm>
        </p:spPr>
        <p:txBody>
          <a:bodyPr/>
          <a:lstStyle/>
          <a:p>
            <a:pPr marL="0" indent="0" eaLnBrk="1" hangingPunct="1">
              <a:lnSpc>
                <a:spcPct val="90000"/>
              </a:lnSpc>
              <a:buFontTx/>
              <a:buNone/>
            </a:pPr>
            <a:r>
              <a:rPr lang="en-GB" altLang="fr-FR" sz="2800" dirty="0" smtClean="0">
                <a:latin typeface="Times New Roman" panose="02020603050405020304" pitchFamily="18" charset="0"/>
              </a:rPr>
              <a:t>We mostly don’t know much about expectations, although they would seem important.</a:t>
            </a:r>
          </a:p>
          <a:p>
            <a:pPr marL="0" indent="0" eaLnBrk="1" hangingPunct="1">
              <a:lnSpc>
                <a:spcPct val="90000"/>
              </a:lnSpc>
              <a:buFontTx/>
              <a:buNone/>
            </a:pPr>
            <a:endParaRPr lang="en-GB" altLang="fr-FR" sz="2800" dirty="0" smtClean="0">
              <a:latin typeface="Times New Roman" panose="02020603050405020304" pitchFamily="18" charset="0"/>
            </a:endParaRPr>
          </a:p>
          <a:p>
            <a:pPr marL="0" indent="0" eaLnBrk="1" hangingPunct="1">
              <a:lnSpc>
                <a:spcPct val="90000"/>
              </a:lnSpc>
              <a:buFontTx/>
              <a:buNone/>
            </a:pPr>
            <a:r>
              <a:rPr lang="en-GB" altLang="fr-FR" sz="2800" dirty="0" smtClean="0">
                <a:latin typeface="Times New Roman" panose="02020603050405020304" pitchFamily="18" charset="0"/>
              </a:rPr>
              <a:t>Schwandt (2014) uses </a:t>
            </a:r>
            <a:r>
              <a:rPr lang="en-US" altLang="fr-FR" sz="2800" dirty="0" smtClean="0">
                <a:latin typeface="Times New Roman" panose="02020603050405020304" pitchFamily="18" charset="0"/>
              </a:rPr>
              <a:t>direct information on well-being aspirations in SOEP data by asking individuals how satisfied they think that they will be with their life in five years’ time. This is compared to the satisfaction that the individuals then actually report in this panel survey five years later.</a:t>
            </a:r>
          </a:p>
          <a:p>
            <a:pPr marL="0" indent="0" eaLnBrk="1" hangingPunct="1">
              <a:lnSpc>
                <a:spcPct val="90000"/>
              </a:lnSpc>
              <a:buFontTx/>
              <a:buNone/>
            </a:pPr>
            <a:endParaRPr lang="en-US" altLang="fr-FR" sz="2800" dirty="0" smtClean="0">
              <a:latin typeface="Times New Roman" panose="02020603050405020304" pitchFamily="18" charset="0"/>
            </a:endParaRPr>
          </a:p>
          <a:p>
            <a:pPr marL="0" indent="0" eaLnBrk="1" hangingPunct="1">
              <a:lnSpc>
                <a:spcPct val="90000"/>
              </a:lnSpc>
              <a:buFontTx/>
              <a:buNone/>
            </a:pPr>
            <a:r>
              <a:rPr lang="en-US" altLang="fr-FR" sz="2800" dirty="0" smtClean="0">
                <a:latin typeface="Times New Roman" panose="02020603050405020304" pitchFamily="18" charset="0"/>
              </a:rPr>
              <a:t>Forecast error = E</a:t>
            </a:r>
            <a:r>
              <a:rPr lang="en-US" altLang="fr-FR" sz="2800" baseline="-25000" dirty="0" smtClean="0">
                <a:latin typeface="Times New Roman" panose="02020603050405020304" pitchFamily="18" charset="0"/>
              </a:rPr>
              <a:t>t</a:t>
            </a:r>
            <a:r>
              <a:rPr lang="en-US" altLang="fr-FR" sz="2800" dirty="0" smtClean="0">
                <a:latin typeface="Times New Roman" panose="02020603050405020304" pitchFamily="18" charset="0"/>
              </a:rPr>
              <a:t>(Sf</a:t>
            </a:r>
            <a:r>
              <a:rPr lang="en-US" altLang="fr-FR" sz="2800" baseline="-25000" dirty="0" smtClean="0">
                <a:latin typeface="Times New Roman" panose="02020603050405020304" pitchFamily="18" charset="0"/>
              </a:rPr>
              <a:t>t+5</a:t>
            </a:r>
            <a:r>
              <a:rPr lang="en-US" altLang="fr-FR" sz="2800" dirty="0" smtClean="0">
                <a:latin typeface="Times New Roman" panose="02020603050405020304" pitchFamily="18" charset="0"/>
              </a:rPr>
              <a:t>) - Sf</a:t>
            </a:r>
            <a:r>
              <a:rPr lang="en-US" altLang="fr-FR" sz="2800" baseline="-25000" dirty="0" smtClean="0">
                <a:latin typeface="Times New Roman" panose="02020603050405020304" pitchFamily="18" charset="0"/>
              </a:rPr>
              <a:t>t+5</a:t>
            </a:r>
            <a:endParaRPr lang="en-US" altLang="fr-FR" sz="2800" dirty="0" smtClean="0">
              <a:latin typeface="Times New Roman" panose="02020603050405020304" pitchFamily="18" charset="0"/>
            </a:endParaRPr>
          </a:p>
          <a:p>
            <a:pPr marL="0" indent="0" eaLnBrk="1" hangingPunct="1">
              <a:lnSpc>
                <a:spcPct val="90000"/>
              </a:lnSpc>
              <a:buFontTx/>
              <a:buNone/>
            </a:pPr>
            <a:endParaRPr lang="en-US" altLang="fr-FR" sz="2800" dirty="0" smtClean="0">
              <a:latin typeface="Times New Roman" panose="02020603050405020304" pitchFamily="18" charset="0"/>
            </a:endParaRPr>
          </a:p>
          <a:p>
            <a:pPr marL="0" indent="0" eaLnBrk="1" hangingPunct="1">
              <a:lnSpc>
                <a:spcPct val="90000"/>
              </a:lnSpc>
              <a:buFontTx/>
              <a:buNone/>
            </a:pPr>
            <a:r>
              <a:rPr lang="en-US" altLang="fr-FR" sz="2800" dirty="0" smtClean="0">
                <a:solidFill>
                  <a:srgbClr val="FF0000"/>
                </a:solidFill>
                <a:latin typeface="Times New Roman" panose="02020603050405020304" pitchFamily="18" charset="0"/>
              </a:rPr>
              <a:t>Individual predictions are systematically wrong. </a:t>
            </a:r>
            <a:endParaRPr lang="en-GB" altLang="fr-FR" sz="2800" baseline="-25000" dirty="0" smtClean="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323850" y="476250"/>
            <a:ext cx="8280400" cy="809625"/>
          </a:xfrm>
        </p:spPr>
        <p:txBody>
          <a:bodyPr/>
          <a:lstStyle/>
          <a:p>
            <a:pPr marL="609600" indent="-609600" eaLnBrk="1" hangingPunct="1">
              <a:lnSpc>
                <a:spcPct val="90000"/>
              </a:lnSpc>
              <a:buFontTx/>
              <a:buNone/>
            </a:pPr>
            <a:r>
              <a:rPr lang="en-US" altLang="fr-FR" sz="2400" smtClean="0">
                <a:latin typeface="Times New Roman" panose="02020603050405020304" pitchFamily="18" charset="0"/>
              </a:rPr>
              <a:t>Errors in particular move from an overprediction of satisfaction when young to an underprediction when older</a:t>
            </a:r>
            <a:endParaRPr lang="en-GB" altLang="fr-FR" sz="2400" baseline="-25000" smtClean="0">
              <a:latin typeface="Times New Roman" panose="02020603050405020304" pitchFamily="18" charset="0"/>
            </a:endParaRPr>
          </a:p>
        </p:txBody>
      </p:sp>
      <p:pic>
        <p:nvPicPr>
          <p:cNvPr id="160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90011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ZoneTexte 3"/>
          <p:cNvSpPr txBox="1">
            <a:spLocks noChangeArrowheads="1"/>
          </p:cNvSpPr>
          <p:nvPr/>
        </p:nvSpPr>
        <p:spPr bwMode="auto">
          <a:xfrm>
            <a:off x="714375" y="5572125"/>
            <a:ext cx="828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2400"/>
              <a:t>Could this explain the “satisfaction smile”?</a:t>
            </a:r>
            <a:endParaRPr lang="fr-FR" altLang="fr-FR"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3096</TotalTime>
  <Words>6804</Words>
  <Application>Microsoft Office PowerPoint</Application>
  <PresentationFormat>Affichage à l'écran (4:3)</PresentationFormat>
  <Paragraphs>785</Paragraphs>
  <Slides>116</Slides>
  <Notes>92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116</vt:i4>
      </vt:variant>
    </vt:vector>
  </HeadingPairs>
  <TitlesOfParts>
    <vt:vector size="121" baseType="lpstr">
      <vt:lpstr>Arial</vt:lpstr>
      <vt:lpstr>Symbol</vt:lpstr>
      <vt:lpstr>Times New Roman</vt:lpstr>
      <vt:lpstr>Wingdings</vt:lpstr>
      <vt:lpstr>Modèle par défaut</vt:lpstr>
      <vt:lpstr>Gender and labour-market outcomes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Bechdel at the Box Office: Gender Inequality and Cinema Success in 58 Countries   Andrew E. Clark Paris School of Economics - CNRS  Conchita D’Ambrosio University of Luxembourg  Giorgia Menta University of Luxembourg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pse-eep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DANISH NEIGHBOURS AS NEGATIVES</dc:title>
  <dc:creator>A.Clark</dc:creator>
  <cp:lastModifiedBy>Andrew Clark</cp:lastModifiedBy>
  <cp:revision>267</cp:revision>
  <dcterms:created xsi:type="dcterms:W3CDTF">2008-08-30T09:27:44Z</dcterms:created>
  <dcterms:modified xsi:type="dcterms:W3CDTF">2022-11-28T17:14:26Z</dcterms:modified>
</cp:coreProperties>
</file>